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8"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9BF"/>
    <a:srgbClr val="CCECFF"/>
    <a:srgbClr val="EAB4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38CE2-073A-8772-4E18-7EE4C04A78CE}" v="1" dt="2019-09-30T16:28:48.4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78" autoAdjust="0"/>
    <p:restoredTop sz="96101" autoAdjust="0"/>
  </p:normalViewPr>
  <p:slideViewPr>
    <p:cSldViewPr snapToGrid="0" showGuides="1">
      <p:cViewPr varScale="1">
        <p:scale>
          <a:sx n="108" d="100"/>
          <a:sy n="108" d="100"/>
        </p:scale>
        <p:origin x="1350"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BDB64-72FA-489D-B9C5-378C003A1147}" type="datetimeFigureOut">
              <a:rPr lang="en-US" smtClean="0"/>
              <a:t>8/24/2023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50152-2179-4E9B-8678-6F3CE1CDCD91}" type="slidenum">
              <a:rPr lang="en-US" smtClean="0"/>
              <a:t>‹#›</a:t>
            </a:fld>
            <a:endParaRPr lang="en-US"/>
          </a:p>
        </p:txBody>
      </p:sp>
    </p:spTree>
    <p:extLst>
      <p:ext uri="{BB962C8B-B14F-4D97-AF65-F5344CB8AC3E}">
        <p14:creationId xmlns:p14="http://schemas.microsoft.com/office/powerpoint/2010/main" val="1207363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1</a:t>
            </a:fld>
            <a:endParaRPr lang="en-US"/>
          </a:p>
        </p:txBody>
      </p:sp>
    </p:spTree>
    <p:extLst>
      <p:ext uri="{BB962C8B-B14F-4D97-AF65-F5344CB8AC3E}">
        <p14:creationId xmlns:p14="http://schemas.microsoft.com/office/powerpoint/2010/main" val="2106909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10</a:t>
            </a:fld>
            <a:endParaRPr lang="en-US"/>
          </a:p>
        </p:txBody>
      </p:sp>
    </p:spTree>
    <p:extLst>
      <p:ext uri="{BB962C8B-B14F-4D97-AF65-F5344CB8AC3E}">
        <p14:creationId xmlns:p14="http://schemas.microsoft.com/office/powerpoint/2010/main" val="1647734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080"/>
            <a:r>
              <a:rPr lang="en-US" dirty="0"/>
              <a:t>Inoperable monitors must be properly tagged and removed from service.  Return the inoperable monitor the moly/filter plant control to ensure proper disposal procedures are followed.   </a:t>
            </a:r>
          </a:p>
          <a:p>
            <a:endParaRPr lang="en-US" dirty="0"/>
          </a:p>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11</a:t>
            </a:fld>
            <a:endParaRPr lang="en-US"/>
          </a:p>
        </p:txBody>
      </p:sp>
    </p:spTree>
    <p:extLst>
      <p:ext uri="{BB962C8B-B14F-4D97-AF65-F5344CB8AC3E}">
        <p14:creationId xmlns:p14="http://schemas.microsoft.com/office/powerpoint/2010/main" val="4033039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14</a:t>
            </a:fld>
            <a:endParaRPr lang="en-US"/>
          </a:p>
        </p:txBody>
      </p:sp>
    </p:spTree>
    <p:extLst>
      <p:ext uri="{BB962C8B-B14F-4D97-AF65-F5344CB8AC3E}">
        <p14:creationId xmlns:p14="http://schemas.microsoft.com/office/powerpoint/2010/main" val="3868592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2</a:t>
            </a:fld>
            <a:endParaRPr lang="en-US"/>
          </a:p>
        </p:txBody>
      </p:sp>
    </p:spTree>
    <p:extLst>
      <p:ext uri="{BB962C8B-B14F-4D97-AF65-F5344CB8AC3E}">
        <p14:creationId xmlns:p14="http://schemas.microsoft.com/office/powerpoint/2010/main" val="1758224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3</a:t>
            </a:fld>
            <a:endParaRPr lang="en-US"/>
          </a:p>
        </p:txBody>
      </p:sp>
    </p:spTree>
    <p:extLst>
      <p:ext uri="{BB962C8B-B14F-4D97-AF65-F5344CB8AC3E}">
        <p14:creationId xmlns:p14="http://schemas.microsoft.com/office/powerpoint/2010/main" val="1566235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4</a:t>
            </a:fld>
            <a:endParaRPr lang="en-US"/>
          </a:p>
        </p:txBody>
      </p:sp>
    </p:spTree>
    <p:extLst>
      <p:ext uri="{BB962C8B-B14F-4D97-AF65-F5344CB8AC3E}">
        <p14:creationId xmlns:p14="http://schemas.microsoft.com/office/powerpoint/2010/main" val="3648670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Industrial</a:t>
            </a:r>
            <a:r>
              <a:rPr lang="en-US" baseline="0" dirty="0"/>
              <a:t> Scientific Ventis MX4 </a:t>
            </a:r>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5</a:t>
            </a:fld>
            <a:endParaRPr lang="en-US"/>
          </a:p>
        </p:txBody>
      </p:sp>
    </p:spTree>
    <p:extLst>
      <p:ext uri="{BB962C8B-B14F-4D97-AF65-F5344CB8AC3E}">
        <p14:creationId xmlns:p14="http://schemas.microsoft.com/office/powerpoint/2010/main" val="4250594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6</a:t>
            </a:fld>
            <a:endParaRPr lang="en-US"/>
          </a:p>
        </p:txBody>
      </p:sp>
    </p:spTree>
    <p:extLst>
      <p:ext uri="{BB962C8B-B14F-4D97-AF65-F5344CB8AC3E}">
        <p14:creationId xmlns:p14="http://schemas.microsoft.com/office/powerpoint/2010/main" val="165991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a:t>
            </a:r>
            <a:r>
              <a:rPr lang="en-US" baseline="0" dirty="0"/>
              <a:t> Oxygen level should read at 20.5% </a:t>
            </a:r>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7</a:t>
            </a:fld>
            <a:endParaRPr lang="en-US"/>
          </a:p>
        </p:txBody>
      </p:sp>
    </p:spTree>
    <p:extLst>
      <p:ext uri="{BB962C8B-B14F-4D97-AF65-F5344CB8AC3E}">
        <p14:creationId xmlns:p14="http://schemas.microsoft.com/office/powerpoint/2010/main" val="197802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52685D-44B7-4045-AA63-608C9ACE2750}" type="slidenum">
              <a:rPr lang="en-US" smtClean="0"/>
              <a:t>8</a:t>
            </a:fld>
            <a:endParaRPr lang="en-US"/>
          </a:p>
        </p:txBody>
      </p:sp>
    </p:spTree>
    <p:extLst>
      <p:ext uri="{BB962C8B-B14F-4D97-AF65-F5344CB8AC3E}">
        <p14:creationId xmlns:p14="http://schemas.microsoft.com/office/powerpoint/2010/main" val="4018353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2685D-44B7-4045-AA63-608C9ACE2750}" type="slidenum">
              <a:rPr lang="en-US" smtClean="0"/>
              <a:t>9</a:t>
            </a:fld>
            <a:endParaRPr lang="en-US"/>
          </a:p>
        </p:txBody>
      </p:sp>
    </p:spTree>
    <p:extLst>
      <p:ext uri="{BB962C8B-B14F-4D97-AF65-F5344CB8AC3E}">
        <p14:creationId xmlns:p14="http://schemas.microsoft.com/office/powerpoint/2010/main" val="843891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775" y="6173291"/>
            <a:ext cx="697678" cy="486816"/>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5830" r="4060" b="11862"/>
          <a:stretch/>
        </p:blipFill>
        <p:spPr>
          <a:xfrm>
            <a:off x="0" y="3404103"/>
            <a:ext cx="9149857" cy="3453897"/>
          </a:xfrm>
          <a:prstGeom prst="rect">
            <a:avLst/>
          </a:prstGeom>
        </p:spPr>
      </p:pic>
      <p:pic>
        <p:nvPicPr>
          <p:cNvPr id="16" name="Picture 15" descr="17_fcx_ar_cover_copper.jpg"/>
          <p:cNvPicPr>
            <a:picLocks noChangeAspect="1"/>
          </p:cNvPicPr>
          <p:nvPr/>
        </p:nvPicPr>
        <p:blipFill rotWithShape="1">
          <a:blip r:embed="rId4"/>
          <a:srcRect t="73805" b="2079"/>
          <a:stretch/>
        </p:blipFill>
        <p:spPr>
          <a:xfrm>
            <a:off x="0" y="-1"/>
            <a:ext cx="9144000" cy="995321"/>
          </a:xfrm>
          <a:prstGeom prst="rect">
            <a:avLst/>
          </a:prstGeom>
        </p:spPr>
      </p:pic>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l="-1736" t="2141" b="-1"/>
          <a:stretch/>
        </p:blipFill>
        <p:spPr>
          <a:xfrm>
            <a:off x="162371" y="282011"/>
            <a:ext cx="3033756" cy="358650"/>
          </a:xfrm>
          <a:prstGeom prst="rect">
            <a:avLst/>
          </a:prstGeom>
        </p:spPr>
      </p:pic>
      <p:sp>
        <p:nvSpPr>
          <p:cNvPr id="22" name="TextBox 21"/>
          <p:cNvSpPr txBox="1"/>
          <p:nvPr/>
        </p:nvSpPr>
        <p:spPr>
          <a:xfrm>
            <a:off x="7071195" y="6507151"/>
            <a:ext cx="620021" cy="246221"/>
          </a:xfrm>
          <a:prstGeom prst="rect">
            <a:avLst/>
          </a:prstGeom>
          <a:noFill/>
        </p:spPr>
        <p:txBody>
          <a:bodyPr wrap="square" rtlCol="0">
            <a:spAutoFit/>
          </a:bodyPr>
          <a:lstStyle/>
          <a:p>
            <a:pPr algn="l"/>
            <a:r>
              <a:rPr lang="en-US" sz="1000" b="1" dirty="0">
                <a:solidFill>
                  <a:srgbClr val="000000"/>
                </a:solidFill>
                <a:latin typeface="Franklin Gothic Book" panose="020B0503020102020204" pitchFamily="34" charset="0"/>
              </a:rPr>
              <a:t>fcx.com</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9165" y="6281158"/>
            <a:ext cx="753640" cy="426260"/>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9092" y="6238428"/>
            <a:ext cx="577472" cy="576841"/>
          </a:xfrm>
          <a:prstGeom prst="rect">
            <a:avLst/>
          </a:prstGeom>
        </p:spPr>
      </p:pic>
      <p:grpSp>
        <p:nvGrpSpPr>
          <p:cNvPr id="3" name="Group 2"/>
          <p:cNvGrpSpPr/>
          <p:nvPr userDrawn="1"/>
        </p:nvGrpSpPr>
        <p:grpSpPr>
          <a:xfrm>
            <a:off x="7857748" y="0"/>
            <a:ext cx="1287262" cy="996696"/>
            <a:chOff x="7857748" y="0"/>
            <a:chExt cx="1287262" cy="996696"/>
          </a:xfrm>
        </p:grpSpPr>
        <p:grpSp>
          <p:nvGrpSpPr>
            <p:cNvPr id="2" name="Group 1"/>
            <p:cNvGrpSpPr/>
            <p:nvPr/>
          </p:nvGrpSpPr>
          <p:grpSpPr>
            <a:xfrm>
              <a:off x="7857748" y="0"/>
              <a:ext cx="1287262" cy="996696"/>
              <a:chOff x="7857748" y="0"/>
              <a:chExt cx="1287262" cy="996696"/>
            </a:xfrm>
          </p:grpSpPr>
          <p:sp>
            <p:nvSpPr>
              <p:cNvPr id="27" name="Rectangle 26"/>
              <p:cNvSpPr/>
              <p:nvPr userDrawn="1"/>
            </p:nvSpPr>
            <p:spPr>
              <a:xfrm>
                <a:off x="7857748" y="0"/>
                <a:ext cx="1287262" cy="99669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userDrawn="1"/>
            </p:nvGrpSpPr>
            <p:grpSpPr>
              <a:xfrm>
                <a:off x="7857748" y="628656"/>
                <a:ext cx="829280" cy="191346"/>
                <a:chOff x="7856738" y="641012"/>
                <a:chExt cx="829280" cy="191346"/>
              </a:xfrm>
            </p:grpSpPr>
            <p:cxnSp>
              <p:nvCxnSpPr>
                <p:cNvPr id="32" name="Straight Connector 31"/>
                <p:cNvCxnSpPr/>
                <p:nvPr userDrawn="1"/>
              </p:nvCxnSpPr>
              <p:spPr>
                <a:xfrm>
                  <a:off x="7856738" y="832358"/>
                  <a:ext cx="672762" cy="0"/>
                </a:xfrm>
                <a:prstGeom prst="line">
                  <a:avLst/>
                </a:prstGeom>
                <a:ln w="15875">
                  <a:solidFill>
                    <a:srgbClr val="F1E8E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7856738" y="778603"/>
                  <a:ext cx="483292" cy="0"/>
                </a:xfrm>
                <a:prstGeom prst="line">
                  <a:avLst/>
                </a:prstGeom>
                <a:ln w="15875">
                  <a:solidFill>
                    <a:srgbClr val="00ADEE"/>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7856738" y="641012"/>
                  <a:ext cx="563183" cy="3249"/>
                </a:xfrm>
                <a:prstGeom prst="line">
                  <a:avLst/>
                </a:prstGeom>
                <a:ln w="15875">
                  <a:solidFill>
                    <a:srgbClr val="F3BE2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V="1">
                  <a:off x="7856738" y="725431"/>
                  <a:ext cx="829280" cy="1"/>
                </a:xfrm>
                <a:prstGeom prst="line">
                  <a:avLst/>
                </a:prstGeom>
                <a:ln w="15875">
                  <a:solidFill>
                    <a:srgbClr val="9E59A2"/>
                  </a:solidFill>
                </a:ln>
              </p:spPr>
              <p:style>
                <a:lnRef idx="1">
                  <a:schemeClr val="accent1"/>
                </a:lnRef>
                <a:fillRef idx="0">
                  <a:schemeClr val="accent1"/>
                </a:fillRef>
                <a:effectRef idx="0">
                  <a:schemeClr val="accent1"/>
                </a:effectRef>
                <a:fontRef idx="minor">
                  <a:schemeClr val="tx1"/>
                </a:fontRef>
              </p:style>
            </p:cxnSp>
          </p:grpSp>
        </p:grpSp>
        <p:sp>
          <p:nvSpPr>
            <p:cNvPr id="17" name="TextBox 16"/>
            <p:cNvSpPr txBox="1"/>
            <p:nvPr userDrawn="1"/>
          </p:nvSpPr>
          <p:spPr>
            <a:xfrm>
              <a:off x="7955588" y="163175"/>
              <a:ext cx="1132994" cy="400110"/>
            </a:xfrm>
            <a:prstGeom prst="rect">
              <a:avLst/>
            </a:prstGeom>
            <a:noFill/>
          </p:spPr>
          <p:txBody>
            <a:bodyPr wrap="square" rtlCol="0">
              <a:spAutoFit/>
            </a:bodyPr>
            <a:lstStyle/>
            <a:p>
              <a:pPr>
                <a:lnSpc>
                  <a:spcPts val="1200"/>
                </a:lnSpc>
              </a:pPr>
              <a:r>
                <a:rPr lang="en-US" sz="1200" dirty="0">
                  <a:solidFill>
                    <a:schemeClr val="bg1"/>
                  </a:solidFill>
                </a:rPr>
                <a:t>POWERED BY COPPER</a:t>
              </a:r>
            </a:p>
          </p:txBody>
        </p:sp>
      </p:grpSp>
    </p:spTree>
    <p:extLst>
      <p:ext uri="{BB962C8B-B14F-4D97-AF65-F5344CB8AC3E}">
        <p14:creationId xmlns:p14="http://schemas.microsoft.com/office/powerpoint/2010/main" val="338483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5" name="Rectangle 15"/>
          <p:cNvSpPr>
            <a:spLocks noGrp="1" noChangeArrowheads="1"/>
          </p:cNvSpPr>
          <p:nvPr>
            <p:ph type="dt" sz="half" idx="10"/>
          </p:nvPr>
        </p:nvSpPr>
        <p:spPr>
          <a:xfrm>
            <a:off x="685800" y="6509658"/>
            <a:ext cx="1905000" cy="457200"/>
          </a:xfrm>
          <a:prstGeom prst="rect">
            <a:avLst/>
          </a:prstGeom>
          <a:ln/>
        </p:spPr>
        <p:txBody>
          <a:bodyPr/>
          <a:lstStyle>
            <a:lvl1pPr>
              <a:defRPr sz="1000">
                <a:latin typeface="+mn-lt"/>
              </a:defRPr>
            </a:lvl1pPr>
          </a:lstStyle>
          <a:p>
            <a:pPr>
              <a:defRPr/>
            </a:pPr>
            <a:fld id="{B915F7E2-FAED-43CD-8F8D-D2A0D244A6E5}" type="datetime1">
              <a:rPr lang="en-US" smtClean="0"/>
              <a:pPr>
                <a:defRPr/>
              </a:pPr>
              <a:t>8/24/2023</a:t>
            </a:fld>
            <a:endParaRPr lang="en-US" dirty="0"/>
          </a:p>
        </p:txBody>
      </p:sp>
      <p:sp>
        <p:nvSpPr>
          <p:cNvPr id="6" name="Rectangle 16"/>
          <p:cNvSpPr>
            <a:spLocks noGrp="1" noChangeArrowheads="1"/>
          </p:cNvSpPr>
          <p:nvPr>
            <p:ph type="ftr" sz="quarter" idx="11"/>
          </p:nvPr>
        </p:nvSpPr>
        <p:spPr>
          <a:xfrm>
            <a:off x="3124200" y="6509658"/>
            <a:ext cx="2895600" cy="457200"/>
          </a:xfrm>
          <a:prstGeom prst="rect">
            <a:avLst/>
          </a:prstGeom>
          <a:ln/>
        </p:spPr>
        <p:txBody>
          <a:bodyPr/>
          <a:lstStyle>
            <a:lvl1pPr>
              <a:defRPr sz="1000">
                <a:latin typeface="+mn-lt"/>
              </a:defRPr>
            </a:lvl1pPr>
          </a:lstStyle>
          <a:p>
            <a:pPr>
              <a:defRPr/>
            </a:pPr>
            <a:endParaRPr lang="en-US" dirty="0"/>
          </a:p>
        </p:txBody>
      </p:sp>
      <p:sp>
        <p:nvSpPr>
          <p:cNvPr id="9" name="Rectangle 8"/>
          <p:cNvSpPr/>
          <p:nvPr userDrawn="1"/>
        </p:nvSpPr>
        <p:spPr>
          <a:xfrm>
            <a:off x="0" y="0"/>
            <a:ext cx="9143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r="6743"/>
          <a:stretch/>
        </p:blipFill>
        <p:spPr>
          <a:xfrm>
            <a:off x="946486" y="-1"/>
            <a:ext cx="8206658" cy="6858001"/>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35780" y="6574030"/>
            <a:ext cx="1503645" cy="184802"/>
          </a:xfrm>
          <a:prstGeom prst="rect">
            <a:avLst/>
          </a:prstGeom>
        </p:spPr>
      </p:pic>
      <p:sp>
        <p:nvSpPr>
          <p:cNvPr id="7" name="Rectangle 17"/>
          <p:cNvSpPr>
            <a:spLocks noGrp="1" noChangeArrowheads="1"/>
          </p:cNvSpPr>
          <p:nvPr>
            <p:ph type="sldNum" sz="quarter" idx="12"/>
          </p:nvPr>
        </p:nvSpPr>
        <p:spPr>
          <a:ln/>
        </p:spPr>
        <p:txBody>
          <a:bodyPr/>
          <a:lstStyle>
            <a:lvl1pPr>
              <a:defRPr>
                <a:solidFill>
                  <a:schemeClr val="bg1"/>
                </a:solidFill>
              </a:defRPr>
            </a:lvl1pPr>
          </a:lstStyle>
          <a:p>
            <a:pPr>
              <a:defRPr/>
            </a:pPr>
            <a:fld id="{F4DE7526-F753-4734-9279-99EDF06A7D4C}" type="slidenum">
              <a:rPr lang="en-US" smtClean="0"/>
              <a:pPr>
                <a:defRPr/>
              </a:pPr>
              <a:t>‹#›</a:t>
            </a:fld>
            <a:endParaRPr lang="en-US" dirty="0"/>
          </a:p>
        </p:txBody>
      </p:sp>
      <p:sp>
        <p:nvSpPr>
          <p:cNvPr id="11" name="TextBox 10"/>
          <p:cNvSpPr txBox="1">
            <a:spLocks noChangeArrowheads="1"/>
          </p:cNvSpPr>
          <p:nvPr userDrawn="1"/>
        </p:nvSpPr>
        <p:spPr bwMode="auto">
          <a:xfrm>
            <a:off x="5229738" y="6540600"/>
            <a:ext cx="2354161" cy="2742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lnSpc>
                <a:spcPts val="2000"/>
              </a:lnSpc>
            </a:pPr>
            <a:r>
              <a:rPr lang="en-US" sz="1400" i="0" dirty="0">
                <a:solidFill>
                  <a:schemeClr val="bg1"/>
                </a:solidFill>
                <a:latin typeface="Franklin Gothic Medium Cond" panose="020B0606030402020204" pitchFamily="34" charset="0"/>
              </a:rPr>
              <a:t>D  R  I  V  E  N    B Y    V  A  L  U  E</a:t>
            </a:r>
          </a:p>
        </p:txBody>
      </p:sp>
    </p:spTree>
    <p:extLst>
      <p:ext uri="{BB962C8B-B14F-4D97-AF65-F5344CB8AC3E}">
        <p14:creationId xmlns:p14="http://schemas.microsoft.com/office/powerpoint/2010/main" val="214087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18"/>
          <p:cNvSpPr>
            <a:spLocks noGrp="1" noChangeArrowheads="1"/>
          </p:cNvSpPr>
          <p:nvPr>
            <p:ph idx="1" hasCustomPrompt="1"/>
          </p:nvPr>
        </p:nvSpPr>
        <p:spPr bwMode="auto">
          <a:xfrm>
            <a:off x="602456" y="1512277"/>
            <a:ext cx="7939088" cy="3950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Clr>
                <a:srgbClr val="00BBB3"/>
              </a:buClr>
              <a:defRPr baseline="0"/>
            </a:lvl1pPr>
            <a:lvl2pPr marL="746125" indent="-288925" defTabSz="858838">
              <a:buClr>
                <a:srgbClr val="00BBB3"/>
              </a:buClr>
              <a:defRPr/>
            </a:lvl2pPr>
            <a:lvl3pPr>
              <a:buClr>
                <a:srgbClr val="00BBB3"/>
              </a:buClr>
              <a:defRPr/>
            </a:lvl3pPr>
            <a:lvl4pPr>
              <a:buClr>
                <a:srgbClr val="00BBB3"/>
              </a:buClr>
              <a:defRPr/>
            </a:lvl4pPr>
            <a:lvl5pPr>
              <a:buClr>
                <a:srgbClr val="00BBB3"/>
              </a:buClr>
              <a:defRPr/>
            </a:lvl5pPr>
          </a:lstStyle>
          <a:p>
            <a:pPr lvl="0"/>
            <a:r>
              <a:rPr lang="en-US" dirty="0"/>
              <a:t>Edit Master text styles Arial Bold font</a:t>
            </a:r>
          </a:p>
          <a:p>
            <a:pPr lvl="1"/>
            <a:r>
              <a:rPr lang="en-US" dirty="0"/>
              <a:t>Second level</a:t>
            </a:r>
          </a:p>
          <a:p>
            <a:pPr lvl="2"/>
            <a:r>
              <a:rPr lang="en-US" dirty="0"/>
              <a:t>Third level</a:t>
            </a:r>
          </a:p>
        </p:txBody>
      </p:sp>
      <p:sp>
        <p:nvSpPr>
          <p:cNvPr id="5" name="Rectangle 19"/>
          <p:cNvSpPr>
            <a:spLocks noGrp="1" noChangeArrowheads="1"/>
          </p:cNvSpPr>
          <p:nvPr>
            <p:ph type="title"/>
          </p:nvPr>
        </p:nvSpPr>
        <p:spPr bwMode="auto">
          <a:xfrm>
            <a:off x="609600" y="274381"/>
            <a:ext cx="7135258" cy="6639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7" name="Rectangle 17"/>
          <p:cNvSpPr>
            <a:spLocks noGrp="1" noChangeArrowheads="1"/>
          </p:cNvSpPr>
          <p:nvPr>
            <p:ph type="sldNum" sz="quarter" idx="4"/>
          </p:nvPr>
        </p:nvSpPr>
        <p:spPr>
          <a:xfrm>
            <a:off x="8747811" y="6585957"/>
            <a:ext cx="371475" cy="263805"/>
          </a:xfrm>
          <a:prstGeom prst="rect">
            <a:avLst/>
          </a:prstGeom>
          <a:ln/>
        </p:spPr>
        <p:txBody>
          <a:bodyPr/>
          <a:lstStyle>
            <a:lvl1pPr algn="ctr">
              <a:defRPr sz="900">
                <a:solidFill>
                  <a:schemeClr val="bg1"/>
                </a:solidFill>
              </a:defRPr>
            </a:lvl1pPr>
          </a:lstStyle>
          <a:p>
            <a:fld id="{569BE92C-FA48-4AA2-A0E9-8F0814F802D2}" type="slidenum">
              <a:rPr lang="en-US" smtClean="0"/>
              <a:t>‹#›</a:t>
            </a:fld>
            <a:endParaRPr lang="en-US"/>
          </a:p>
        </p:txBody>
      </p:sp>
    </p:spTree>
    <p:extLst>
      <p:ext uri="{BB962C8B-B14F-4D97-AF65-F5344CB8AC3E}">
        <p14:creationId xmlns:p14="http://schemas.microsoft.com/office/powerpoint/2010/main" val="189445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7700" y="1411085"/>
            <a:ext cx="3892550" cy="436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92650" y="1411085"/>
            <a:ext cx="3894138" cy="436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5" name="Rectangle 15"/>
          <p:cNvSpPr>
            <a:spLocks noGrp="1" noChangeArrowheads="1"/>
          </p:cNvSpPr>
          <p:nvPr>
            <p:ph type="dt" sz="half" idx="10"/>
          </p:nvPr>
        </p:nvSpPr>
        <p:spPr>
          <a:xfrm>
            <a:off x="685800" y="6200775"/>
            <a:ext cx="1905000" cy="457200"/>
          </a:xfrm>
          <a:prstGeom prst="rect">
            <a:avLst/>
          </a:prstGeom>
          <a:ln/>
        </p:spPr>
        <p:txBody>
          <a:bodyPr/>
          <a:lstStyle>
            <a:lvl1pPr>
              <a:defRPr/>
            </a:lvl1pPr>
          </a:lstStyle>
          <a:p>
            <a:fld id="{9490F65A-7AA2-43F6-AC16-36F6C3C6D695}" type="datetimeFigureOut">
              <a:rPr lang="en-US" smtClean="0"/>
              <a:t>8/24/2023</a:t>
            </a:fld>
            <a:endParaRPr lang="en-US"/>
          </a:p>
        </p:txBody>
      </p:sp>
      <p:sp>
        <p:nvSpPr>
          <p:cNvPr id="6" name="Rectangle 16"/>
          <p:cNvSpPr>
            <a:spLocks noGrp="1" noChangeArrowheads="1"/>
          </p:cNvSpPr>
          <p:nvPr>
            <p:ph type="ftr" sz="quarter" idx="11"/>
          </p:nvPr>
        </p:nvSpPr>
        <p:spPr>
          <a:xfrm>
            <a:off x="3124200" y="6200775"/>
            <a:ext cx="2895600" cy="457200"/>
          </a:xfrm>
          <a:prstGeom prst="rect">
            <a:avLst/>
          </a:prstGeom>
          <a:ln/>
        </p:spPr>
        <p:txBody>
          <a:bodyPr/>
          <a:lstStyle>
            <a:lvl1pPr>
              <a:defRPr/>
            </a:lvl1pPr>
          </a:lstStyle>
          <a:p>
            <a:endParaRPr lang="en-US"/>
          </a:p>
        </p:txBody>
      </p:sp>
      <p:sp>
        <p:nvSpPr>
          <p:cNvPr id="10" name="Rectangle 19"/>
          <p:cNvSpPr>
            <a:spLocks noGrp="1" noChangeArrowheads="1"/>
          </p:cNvSpPr>
          <p:nvPr>
            <p:ph type="title"/>
          </p:nvPr>
        </p:nvSpPr>
        <p:spPr bwMode="auto">
          <a:xfrm>
            <a:off x="609600" y="274381"/>
            <a:ext cx="7135258" cy="6639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 name="Rectangle 17"/>
          <p:cNvSpPr>
            <a:spLocks noGrp="1" noChangeArrowheads="1"/>
          </p:cNvSpPr>
          <p:nvPr>
            <p:ph type="sldNum" sz="quarter" idx="4"/>
          </p:nvPr>
        </p:nvSpPr>
        <p:spPr>
          <a:xfrm>
            <a:off x="8747811" y="6585957"/>
            <a:ext cx="371475" cy="263805"/>
          </a:xfrm>
          <a:prstGeom prst="rect">
            <a:avLst/>
          </a:prstGeom>
          <a:ln/>
        </p:spPr>
        <p:txBody>
          <a:bodyPr/>
          <a:lstStyle>
            <a:lvl1pPr algn="ctr">
              <a:defRPr sz="900">
                <a:solidFill>
                  <a:schemeClr val="bg1"/>
                </a:solidFill>
              </a:defRPr>
            </a:lvl1pPr>
          </a:lstStyle>
          <a:p>
            <a:fld id="{569BE92C-FA48-4AA2-A0E9-8F0814F802D2}" type="slidenum">
              <a:rPr lang="en-US" smtClean="0"/>
              <a:t>‹#›</a:t>
            </a:fld>
            <a:endParaRPr lang="en-US"/>
          </a:p>
        </p:txBody>
      </p:sp>
    </p:spTree>
    <p:extLst>
      <p:ext uri="{BB962C8B-B14F-4D97-AF65-F5344CB8AC3E}">
        <p14:creationId xmlns:p14="http://schemas.microsoft.com/office/powerpoint/2010/main" val="98709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748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78724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5" y="114748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178724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7" name="Rectangle 15"/>
          <p:cNvSpPr>
            <a:spLocks noGrp="1" noChangeArrowheads="1"/>
          </p:cNvSpPr>
          <p:nvPr>
            <p:ph type="dt" sz="half" idx="10"/>
          </p:nvPr>
        </p:nvSpPr>
        <p:spPr>
          <a:xfrm>
            <a:off x="685800" y="6200775"/>
            <a:ext cx="1905000" cy="457200"/>
          </a:xfrm>
          <a:prstGeom prst="rect">
            <a:avLst/>
          </a:prstGeom>
          <a:ln/>
        </p:spPr>
        <p:txBody>
          <a:bodyPr/>
          <a:lstStyle>
            <a:lvl1pPr>
              <a:defRPr/>
            </a:lvl1pPr>
          </a:lstStyle>
          <a:p>
            <a:fld id="{9490F65A-7AA2-43F6-AC16-36F6C3C6D695}" type="datetimeFigureOut">
              <a:rPr lang="en-US" smtClean="0"/>
              <a:t>8/24/2023</a:t>
            </a:fld>
            <a:endParaRPr lang="en-US"/>
          </a:p>
        </p:txBody>
      </p:sp>
      <p:sp>
        <p:nvSpPr>
          <p:cNvPr id="8" name="Rectangle 16"/>
          <p:cNvSpPr>
            <a:spLocks noGrp="1" noChangeArrowheads="1"/>
          </p:cNvSpPr>
          <p:nvPr>
            <p:ph type="ftr" sz="quarter" idx="11"/>
          </p:nvPr>
        </p:nvSpPr>
        <p:spPr>
          <a:xfrm>
            <a:off x="3124200" y="6200775"/>
            <a:ext cx="2895600" cy="457200"/>
          </a:xfrm>
          <a:prstGeom prst="rect">
            <a:avLst/>
          </a:prstGeom>
          <a:ln/>
        </p:spPr>
        <p:txBody>
          <a:bodyPr/>
          <a:lstStyle>
            <a:lvl1pPr>
              <a:defRPr/>
            </a:lvl1pPr>
          </a:lstStyle>
          <a:p>
            <a:endParaRPr lang="en-US"/>
          </a:p>
        </p:txBody>
      </p:sp>
      <p:sp>
        <p:nvSpPr>
          <p:cNvPr id="12" name="Rectangle 19"/>
          <p:cNvSpPr>
            <a:spLocks noGrp="1" noChangeArrowheads="1"/>
          </p:cNvSpPr>
          <p:nvPr>
            <p:ph type="title"/>
          </p:nvPr>
        </p:nvSpPr>
        <p:spPr bwMode="auto">
          <a:xfrm>
            <a:off x="609600" y="274381"/>
            <a:ext cx="7135258" cy="6639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 name="Rectangle 17"/>
          <p:cNvSpPr>
            <a:spLocks noGrp="1" noChangeArrowheads="1"/>
          </p:cNvSpPr>
          <p:nvPr>
            <p:ph type="sldNum" sz="quarter" idx="12"/>
          </p:nvPr>
        </p:nvSpPr>
        <p:spPr>
          <a:xfrm>
            <a:off x="8747811" y="6585957"/>
            <a:ext cx="371475" cy="263805"/>
          </a:xfrm>
          <a:prstGeom prst="rect">
            <a:avLst/>
          </a:prstGeom>
          <a:ln/>
        </p:spPr>
        <p:txBody>
          <a:bodyPr/>
          <a:lstStyle>
            <a:lvl1pPr algn="ctr">
              <a:defRPr sz="900">
                <a:solidFill>
                  <a:schemeClr val="bg1"/>
                </a:solidFill>
              </a:defRPr>
            </a:lvl1pPr>
          </a:lstStyle>
          <a:p>
            <a:fld id="{569BE92C-FA48-4AA2-A0E9-8F0814F802D2}" type="slidenum">
              <a:rPr lang="en-US" smtClean="0"/>
              <a:t>‹#›</a:t>
            </a:fld>
            <a:endParaRPr lang="en-US"/>
          </a:p>
        </p:txBody>
      </p:sp>
    </p:spTree>
    <p:extLst>
      <p:ext uri="{BB962C8B-B14F-4D97-AF65-F5344CB8AC3E}">
        <p14:creationId xmlns:p14="http://schemas.microsoft.com/office/powerpoint/2010/main" val="393791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Rectangle 18"/>
          <p:cNvSpPr>
            <a:spLocks noGrp="1" noChangeArrowheads="1"/>
          </p:cNvSpPr>
          <p:nvPr>
            <p:ph idx="1" hasCustomPrompt="1"/>
          </p:nvPr>
        </p:nvSpPr>
        <p:spPr bwMode="auto">
          <a:xfrm>
            <a:off x="657275" y="1351723"/>
            <a:ext cx="7939088" cy="4750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Clr>
                <a:srgbClr val="00BBB3"/>
              </a:buClr>
              <a:defRPr/>
            </a:lvl1pPr>
            <a:lvl2pPr>
              <a:buClr>
                <a:srgbClr val="00BBB3"/>
              </a:buClr>
              <a:defRPr/>
            </a:lvl2pPr>
            <a:lvl3pPr>
              <a:buClr>
                <a:srgbClr val="00BBB3"/>
              </a:buClr>
              <a:defRPr/>
            </a:lvl3pPr>
            <a:lvl4pPr>
              <a:buClr>
                <a:srgbClr val="00BBB3"/>
              </a:buClr>
              <a:defRPr/>
            </a:lvl4pPr>
            <a:lvl5pPr>
              <a:buClr>
                <a:srgbClr val="00BBB3"/>
              </a:buClr>
              <a:defRPr/>
            </a:lvl5pPr>
          </a:lstStyle>
          <a:p>
            <a:pPr lvl="0"/>
            <a:r>
              <a:rPr lang="en-US" dirty="0"/>
              <a:t>Edit Master text styles  Franklin</a:t>
            </a:r>
          </a:p>
          <a:p>
            <a:pPr lvl="1"/>
            <a:r>
              <a:rPr lang="en-US" dirty="0"/>
              <a:t>Second level</a:t>
            </a:r>
          </a:p>
          <a:p>
            <a:pPr lvl="2"/>
            <a:r>
              <a:rPr lang="en-US" dirty="0"/>
              <a:t>Third level</a:t>
            </a:r>
          </a:p>
        </p:txBody>
      </p:sp>
      <p:sp>
        <p:nvSpPr>
          <p:cNvPr id="5" name="Rectangle 19"/>
          <p:cNvSpPr>
            <a:spLocks noGrp="1" noChangeArrowheads="1"/>
          </p:cNvSpPr>
          <p:nvPr>
            <p:ph type="title"/>
          </p:nvPr>
        </p:nvSpPr>
        <p:spPr bwMode="auto">
          <a:xfrm>
            <a:off x="609600" y="274381"/>
            <a:ext cx="7135258" cy="6639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 name="Rectangle 17"/>
          <p:cNvSpPr>
            <a:spLocks noGrp="1" noChangeArrowheads="1"/>
          </p:cNvSpPr>
          <p:nvPr>
            <p:ph type="sldNum" sz="quarter" idx="4"/>
          </p:nvPr>
        </p:nvSpPr>
        <p:spPr>
          <a:xfrm>
            <a:off x="8747811" y="6585957"/>
            <a:ext cx="371475" cy="263805"/>
          </a:xfrm>
          <a:prstGeom prst="rect">
            <a:avLst/>
          </a:prstGeom>
          <a:ln/>
        </p:spPr>
        <p:txBody>
          <a:bodyPr/>
          <a:lstStyle>
            <a:lvl1pPr algn="ctr">
              <a:defRPr sz="900">
                <a:solidFill>
                  <a:schemeClr val="bg1"/>
                </a:solidFill>
              </a:defRPr>
            </a:lvl1pPr>
          </a:lstStyle>
          <a:p>
            <a:fld id="{569BE92C-FA48-4AA2-A0E9-8F0814F802D2}" type="slidenum">
              <a:rPr lang="en-US" smtClean="0"/>
              <a:t>‹#›</a:t>
            </a:fld>
            <a:endParaRPr lang="en-US"/>
          </a:p>
        </p:txBody>
      </p:sp>
    </p:spTree>
    <p:extLst>
      <p:ext uri="{BB962C8B-B14F-4D97-AF65-F5344CB8AC3E}">
        <p14:creationId xmlns:p14="http://schemas.microsoft.com/office/powerpoint/2010/main" val="6757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3150" y="137033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5"/>
          <p:cNvSpPr>
            <a:spLocks noGrp="1" noChangeArrowheads="1"/>
          </p:cNvSpPr>
          <p:nvPr>
            <p:ph type="dt" sz="half" idx="10"/>
          </p:nvPr>
        </p:nvSpPr>
        <p:spPr>
          <a:xfrm>
            <a:off x="685800" y="6139071"/>
            <a:ext cx="1905000" cy="457200"/>
          </a:xfrm>
          <a:prstGeom prst="rect">
            <a:avLst/>
          </a:prstGeom>
          <a:ln/>
        </p:spPr>
        <p:txBody>
          <a:bodyPr/>
          <a:lstStyle>
            <a:lvl1pPr>
              <a:defRPr/>
            </a:lvl1pPr>
          </a:lstStyle>
          <a:p>
            <a:fld id="{9490F65A-7AA2-43F6-AC16-36F6C3C6D695}" type="datetimeFigureOut">
              <a:rPr lang="en-US" smtClean="0"/>
              <a:t>8/24/2023</a:t>
            </a:fld>
            <a:endParaRPr lang="en-US"/>
          </a:p>
        </p:txBody>
      </p:sp>
      <p:sp>
        <p:nvSpPr>
          <p:cNvPr id="6" name="Rectangle 16"/>
          <p:cNvSpPr>
            <a:spLocks noGrp="1" noChangeArrowheads="1"/>
          </p:cNvSpPr>
          <p:nvPr>
            <p:ph type="ftr" sz="quarter" idx="11"/>
          </p:nvPr>
        </p:nvSpPr>
        <p:spPr>
          <a:xfrm>
            <a:off x="3124200" y="6139071"/>
            <a:ext cx="2895600" cy="457200"/>
          </a:xfrm>
          <a:prstGeom prst="rect">
            <a:avLst/>
          </a:prstGeom>
          <a:ln/>
        </p:spPr>
        <p:txBody>
          <a:bodyPr/>
          <a:lstStyle>
            <a:lvl1pPr>
              <a:defRPr/>
            </a:lvl1pPr>
          </a:lstStyle>
          <a:p>
            <a:endParaRPr lang="en-US"/>
          </a:p>
        </p:txBody>
      </p:sp>
      <p:sp>
        <p:nvSpPr>
          <p:cNvPr id="10" name="Rectangle 19"/>
          <p:cNvSpPr>
            <a:spLocks noGrp="1" noChangeArrowheads="1"/>
          </p:cNvSpPr>
          <p:nvPr>
            <p:ph type="title"/>
          </p:nvPr>
        </p:nvSpPr>
        <p:spPr bwMode="auto">
          <a:xfrm>
            <a:off x="609600" y="274381"/>
            <a:ext cx="7135258" cy="6639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 name="Rectangle 17"/>
          <p:cNvSpPr>
            <a:spLocks noGrp="1" noChangeArrowheads="1"/>
          </p:cNvSpPr>
          <p:nvPr>
            <p:ph type="sldNum" sz="quarter" idx="4"/>
          </p:nvPr>
        </p:nvSpPr>
        <p:spPr>
          <a:xfrm>
            <a:off x="8747811" y="6585957"/>
            <a:ext cx="371475" cy="263805"/>
          </a:xfrm>
          <a:prstGeom prst="rect">
            <a:avLst/>
          </a:prstGeom>
          <a:ln/>
        </p:spPr>
        <p:txBody>
          <a:bodyPr/>
          <a:lstStyle>
            <a:lvl1pPr algn="ctr">
              <a:defRPr sz="900">
                <a:solidFill>
                  <a:schemeClr val="bg1"/>
                </a:solidFill>
              </a:defRPr>
            </a:lvl1pPr>
          </a:lstStyle>
          <a:p>
            <a:fld id="{569BE92C-FA48-4AA2-A0E9-8F0814F802D2}" type="slidenum">
              <a:rPr lang="en-US" smtClean="0"/>
              <a:t>‹#›</a:t>
            </a:fld>
            <a:endParaRPr lang="en-US"/>
          </a:p>
        </p:txBody>
      </p:sp>
    </p:spTree>
    <p:extLst>
      <p:ext uri="{BB962C8B-B14F-4D97-AF65-F5344CB8AC3E}">
        <p14:creationId xmlns:p14="http://schemas.microsoft.com/office/powerpoint/2010/main" val="176654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2" name="Picture 11" descr="17_fcx_ar_cover_city.jpg"/>
          <p:cNvPicPr>
            <a:picLocks noChangeAspect="1"/>
          </p:cNvPicPr>
          <p:nvPr/>
        </p:nvPicPr>
        <p:blipFill rotWithShape="1">
          <a:blip r:embed="rId2"/>
          <a:srcRect l="19291" t="40873" r="33076" b="-3"/>
          <a:stretch/>
        </p:blipFill>
        <p:spPr>
          <a:xfrm flipH="1">
            <a:off x="3641416" y="0"/>
            <a:ext cx="5502584" cy="6858000"/>
          </a:xfrm>
          <a:prstGeom prst="rect">
            <a:avLst/>
          </a:prstGeom>
        </p:spPr>
      </p:pic>
      <p:pic>
        <p:nvPicPr>
          <p:cNvPr id="8" name="Picture 7" descr="17_fcx_ar_cover_copper.jpg"/>
          <p:cNvPicPr>
            <a:picLocks noChangeAspect="1"/>
          </p:cNvPicPr>
          <p:nvPr/>
        </p:nvPicPr>
        <p:blipFill>
          <a:blip r:embed="rId3"/>
          <a:srcRect t="12832" r="25000"/>
          <a:stretch>
            <a:fillRect/>
          </a:stretch>
        </p:blipFill>
        <p:spPr>
          <a:xfrm rot="5400000">
            <a:off x="-1606551" y="1606550"/>
            <a:ext cx="6858000" cy="36449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8480" y="246255"/>
            <a:ext cx="1503645" cy="184802"/>
          </a:xfrm>
          <a:prstGeom prst="rect">
            <a:avLst/>
          </a:prstGeom>
        </p:spPr>
      </p:pic>
      <p:sp>
        <p:nvSpPr>
          <p:cNvPr id="13" name="Title 21"/>
          <p:cNvSpPr>
            <a:spLocks noGrp="1"/>
          </p:cNvSpPr>
          <p:nvPr>
            <p:ph type="title"/>
          </p:nvPr>
        </p:nvSpPr>
        <p:spPr>
          <a:xfrm>
            <a:off x="427333" y="1855694"/>
            <a:ext cx="2498805" cy="1927412"/>
          </a:xfrm>
          <a:prstGeom prst="rect">
            <a:avLst/>
          </a:prstGeom>
        </p:spPr>
        <p:txBody>
          <a:bodyPr anchor="t"/>
          <a:lstStyle>
            <a:lvl1pPr>
              <a:defRPr b="1">
                <a:solidFill>
                  <a:srgbClr val="FFFFFF"/>
                </a:solidFill>
                <a:latin typeface="Arial"/>
                <a:cs typeface="Arial"/>
              </a:defRPr>
            </a:lvl1pPr>
          </a:lstStyle>
          <a:p>
            <a:r>
              <a:rPr lang="en-US"/>
              <a:t>Click to edit Master title style</a:t>
            </a:r>
            <a:endParaRPr lang="en-US" dirty="0"/>
          </a:p>
        </p:txBody>
      </p:sp>
      <p:sp>
        <p:nvSpPr>
          <p:cNvPr id="15" name="Rectangle 17"/>
          <p:cNvSpPr>
            <a:spLocks noGrp="1" noChangeArrowheads="1"/>
          </p:cNvSpPr>
          <p:nvPr>
            <p:ph type="sldNum" sz="quarter" idx="4"/>
          </p:nvPr>
        </p:nvSpPr>
        <p:spPr>
          <a:xfrm>
            <a:off x="8747811" y="6585957"/>
            <a:ext cx="371475" cy="263805"/>
          </a:xfrm>
          <a:prstGeom prst="rect">
            <a:avLst/>
          </a:prstGeom>
          <a:ln/>
        </p:spPr>
        <p:txBody>
          <a:bodyPr/>
          <a:lstStyle>
            <a:lvl1pPr algn="ctr">
              <a:defRPr sz="900">
                <a:solidFill>
                  <a:schemeClr val="bg1"/>
                </a:solidFill>
              </a:defRPr>
            </a:lvl1pPr>
          </a:lstStyle>
          <a:p>
            <a:fld id="{569BE92C-FA48-4AA2-A0E9-8F0814F802D2}" type="slidenum">
              <a:rPr lang="en-US" smtClean="0"/>
              <a:t>‹#›</a:t>
            </a:fld>
            <a:endParaRPr lang="en-US"/>
          </a:p>
        </p:txBody>
      </p:sp>
      <p:grpSp>
        <p:nvGrpSpPr>
          <p:cNvPr id="2" name="Group 1"/>
          <p:cNvGrpSpPr/>
          <p:nvPr userDrawn="1"/>
        </p:nvGrpSpPr>
        <p:grpSpPr>
          <a:xfrm>
            <a:off x="442326" y="666059"/>
            <a:ext cx="1132994" cy="609031"/>
            <a:chOff x="442326" y="666059"/>
            <a:chExt cx="1132994" cy="609031"/>
          </a:xfrm>
        </p:grpSpPr>
        <p:grpSp>
          <p:nvGrpSpPr>
            <p:cNvPr id="14" name="Group 13"/>
            <p:cNvGrpSpPr/>
            <p:nvPr/>
          </p:nvGrpSpPr>
          <p:grpSpPr>
            <a:xfrm>
              <a:off x="536729" y="1096059"/>
              <a:ext cx="766145" cy="179031"/>
              <a:chOff x="6567528" y="862562"/>
              <a:chExt cx="766145" cy="179031"/>
            </a:xfrm>
          </p:grpSpPr>
          <p:cxnSp>
            <p:nvCxnSpPr>
              <p:cNvPr id="18" name="Straight Connector 17"/>
              <p:cNvCxnSpPr/>
              <p:nvPr userDrawn="1"/>
            </p:nvCxnSpPr>
            <p:spPr>
              <a:xfrm>
                <a:off x="6567528" y="1041593"/>
                <a:ext cx="621442" cy="0"/>
              </a:xfrm>
              <a:prstGeom prst="line">
                <a:avLst/>
              </a:prstGeom>
              <a:ln w="15875">
                <a:solidFill>
                  <a:srgbClr val="F1E8E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6567528" y="987838"/>
                <a:ext cx="449030" cy="0"/>
              </a:xfrm>
              <a:prstGeom prst="line">
                <a:avLst/>
              </a:prstGeom>
              <a:ln w="15875">
                <a:solidFill>
                  <a:srgbClr val="00ADE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6567528" y="862562"/>
                <a:ext cx="516764" cy="0"/>
              </a:xfrm>
              <a:prstGeom prst="line">
                <a:avLst/>
              </a:prstGeom>
              <a:ln w="15875">
                <a:solidFill>
                  <a:srgbClr val="F3BE2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6567528" y="931589"/>
                <a:ext cx="766145" cy="1"/>
              </a:xfrm>
              <a:prstGeom prst="line">
                <a:avLst/>
              </a:prstGeom>
              <a:ln w="15875">
                <a:solidFill>
                  <a:srgbClr val="9E59A2"/>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userDrawn="1"/>
          </p:nvSpPr>
          <p:spPr>
            <a:xfrm>
              <a:off x="442326" y="666059"/>
              <a:ext cx="1132994" cy="400110"/>
            </a:xfrm>
            <a:prstGeom prst="rect">
              <a:avLst/>
            </a:prstGeom>
            <a:noFill/>
          </p:spPr>
          <p:txBody>
            <a:bodyPr wrap="square" rtlCol="0">
              <a:spAutoFit/>
            </a:bodyPr>
            <a:lstStyle/>
            <a:p>
              <a:pPr>
                <a:lnSpc>
                  <a:spcPts val="1200"/>
                </a:lnSpc>
              </a:pPr>
              <a:r>
                <a:rPr lang="en-US" sz="1200" dirty="0">
                  <a:solidFill>
                    <a:schemeClr val="bg1"/>
                  </a:solidFill>
                </a:rPr>
                <a:t>POWERED BY COPPER</a:t>
              </a:r>
            </a:p>
          </p:txBody>
        </p:sp>
      </p:grpSp>
    </p:spTree>
    <p:extLst>
      <p:ext uri="{BB962C8B-B14F-4D97-AF65-F5344CB8AC3E}">
        <p14:creationId xmlns:p14="http://schemas.microsoft.com/office/powerpoint/2010/main" val="271135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p:txBody>
      </p:sp>
      <p:sp>
        <p:nvSpPr>
          <p:cNvPr id="4" name="Rectangle 15"/>
          <p:cNvSpPr>
            <a:spLocks noGrp="1" noChangeArrowheads="1"/>
          </p:cNvSpPr>
          <p:nvPr>
            <p:ph type="dt" sz="half" idx="10"/>
          </p:nvPr>
        </p:nvSpPr>
        <p:spPr>
          <a:xfrm>
            <a:off x="685800" y="6178827"/>
            <a:ext cx="1905000" cy="457200"/>
          </a:xfrm>
          <a:prstGeom prst="rect">
            <a:avLst/>
          </a:prstGeom>
          <a:ln/>
        </p:spPr>
        <p:txBody>
          <a:bodyPr/>
          <a:lstStyle>
            <a:lvl1pPr>
              <a:defRPr/>
            </a:lvl1pPr>
          </a:lstStyle>
          <a:p>
            <a:fld id="{9490F65A-7AA2-43F6-AC16-36F6C3C6D695}" type="datetimeFigureOut">
              <a:rPr lang="en-US" smtClean="0"/>
              <a:t>8/24/2023</a:t>
            </a:fld>
            <a:endParaRPr lang="en-US"/>
          </a:p>
        </p:txBody>
      </p:sp>
      <p:sp>
        <p:nvSpPr>
          <p:cNvPr id="5" name="Rectangle 16"/>
          <p:cNvSpPr>
            <a:spLocks noGrp="1" noChangeArrowheads="1"/>
          </p:cNvSpPr>
          <p:nvPr>
            <p:ph type="ftr" sz="quarter" idx="11"/>
          </p:nvPr>
        </p:nvSpPr>
        <p:spPr>
          <a:xfrm>
            <a:off x="3124200" y="6178827"/>
            <a:ext cx="2895600" cy="457200"/>
          </a:xfrm>
          <a:prstGeom prst="rect">
            <a:avLst/>
          </a:prstGeom>
          <a:ln/>
        </p:spPr>
        <p:txBody>
          <a:bodyPr/>
          <a:lstStyle>
            <a:lvl1pPr>
              <a:defRPr/>
            </a:lvl1pPr>
          </a:lstStyle>
          <a:p>
            <a:endParaRPr lang="en-US"/>
          </a:p>
        </p:txBody>
      </p:sp>
      <p:sp>
        <p:nvSpPr>
          <p:cNvPr id="9" name="Rectangle 19"/>
          <p:cNvSpPr>
            <a:spLocks noGrp="1" noChangeArrowheads="1"/>
          </p:cNvSpPr>
          <p:nvPr>
            <p:ph type="title"/>
          </p:nvPr>
        </p:nvSpPr>
        <p:spPr bwMode="auto">
          <a:xfrm>
            <a:off x="609600" y="274381"/>
            <a:ext cx="7135258" cy="6639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7" name="Rectangle 17"/>
          <p:cNvSpPr>
            <a:spLocks noGrp="1" noChangeArrowheads="1"/>
          </p:cNvSpPr>
          <p:nvPr>
            <p:ph type="sldNum" sz="quarter" idx="4"/>
          </p:nvPr>
        </p:nvSpPr>
        <p:spPr>
          <a:xfrm>
            <a:off x="8747811" y="6585957"/>
            <a:ext cx="371475" cy="263805"/>
          </a:xfrm>
          <a:prstGeom prst="rect">
            <a:avLst/>
          </a:prstGeom>
          <a:ln/>
        </p:spPr>
        <p:txBody>
          <a:bodyPr/>
          <a:lstStyle>
            <a:lvl1pPr algn="ctr">
              <a:defRPr sz="900">
                <a:solidFill>
                  <a:schemeClr val="bg1"/>
                </a:solidFill>
              </a:defRPr>
            </a:lvl1pPr>
          </a:lstStyle>
          <a:p>
            <a:fld id="{569BE92C-FA48-4AA2-A0E9-8F0814F802D2}" type="slidenum">
              <a:rPr lang="en-US" smtClean="0"/>
              <a:t>‹#›</a:t>
            </a:fld>
            <a:endParaRPr lang="en-US"/>
          </a:p>
        </p:txBody>
      </p:sp>
    </p:spTree>
    <p:extLst>
      <p:ext uri="{BB962C8B-B14F-4D97-AF65-F5344CB8AC3E}">
        <p14:creationId xmlns:p14="http://schemas.microsoft.com/office/powerpoint/2010/main" val="161978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0" y="1390649"/>
            <a:ext cx="6288088" cy="4735513"/>
          </a:xfrm>
        </p:spPr>
        <p:txBody>
          <a:bodyPr vert="eaVert"/>
          <a:lstStyle/>
          <a:p>
            <a:pPr lvl="0"/>
            <a:r>
              <a:rPr lang="en-US"/>
              <a:t>Edit Master text styles</a:t>
            </a:r>
          </a:p>
          <a:p>
            <a:pPr lvl="1"/>
            <a:r>
              <a:rPr lang="en-US"/>
              <a:t>Second level</a:t>
            </a:r>
          </a:p>
          <a:p>
            <a:pPr lvl="2"/>
            <a:r>
              <a:rPr lang="en-US"/>
              <a:t>Third level</a:t>
            </a:r>
          </a:p>
        </p:txBody>
      </p:sp>
      <p:sp>
        <p:nvSpPr>
          <p:cNvPr id="7" name="Rectangle 19"/>
          <p:cNvSpPr>
            <a:spLocks noGrp="1" noChangeArrowheads="1"/>
          </p:cNvSpPr>
          <p:nvPr>
            <p:ph type="title"/>
          </p:nvPr>
        </p:nvSpPr>
        <p:spPr bwMode="auto">
          <a:xfrm rot="5400000">
            <a:off x="5229224" y="2800350"/>
            <a:ext cx="4857751" cy="20383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a:solidFill>
                  <a:srgbClr val="A85B41"/>
                </a:solidFill>
                <a:effectLst/>
              </a:defRPr>
            </a:lvl1pPr>
          </a:lstStyle>
          <a:p>
            <a:pPr lvl="0"/>
            <a:r>
              <a:rPr lang="en-US"/>
              <a:t>Click to edit Master title style</a:t>
            </a:r>
            <a:endParaRPr lang="en-US" dirty="0"/>
          </a:p>
        </p:txBody>
      </p:sp>
      <p:sp>
        <p:nvSpPr>
          <p:cNvPr id="6" name="Rectangle 17"/>
          <p:cNvSpPr>
            <a:spLocks noGrp="1" noChangeArrowheads="1"/>
          </p:cNvSpPr>
          <p:nvPr>
            <p:ph type="sldNum" sz="quarter" idx="4"/>
          </p:nvPr>
        </p:nvSpPr>
        <p:spPr>
          <a:xfrm>
            <a:off x="8747811" y="6585957"/>
            <a:ext cx="371475" cy="263805"/>
          </a:xfrm>
          <a:prstGeom prst="rect">
            <a:avLst/>
          </a:prstGeom>
          <a:ln/>
        </p:spPr>
        <p:txBody>
          <a:bodyPr/>
          <a:lstStyle>
            <a:lvl1pPr algn="ctr">
              <a:defRPr sz="900">
                <a:solidFill>
                  <a:schemeClr val="bg1"/>
                </a:solidFill>
              </a:defRPr>
            </a:lvl1pPr>
          </a:lstStyle>
          <a:p>
            <a:fld id="{569BE92C-FA48-4AA2-A0E9-8F0814F802D2}" type="slidenum">
              <a:rPr lang="en-US" smtClean="0"/>
              <a:t>‹#›</a:t>
            </a:fld>
            <a:endParaRPr lang="en-US"/>
          </a:p>
        </p:txBody>
      </p:sp>
    </p:spTree>
    <p:extLst>
      <p:ext uri="{BB962C8B-B14F-4D97-AF65-F5344CB8AC3E}">
        <p14:creationId xmlns:p14="http://schemas.microsoft.com/office/powerpoint/2010/main" val="314699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p:cNvCxnSpPr/>
          <p:nvPr/>
        </p:nvCxnSpPr>
        <p:spPr>
          <a:xfrm>
            <a:off x="0" y="955902"/>
            <a:ext cx="9144000" cy="1784"/>
          </a:xfrm>
          <a:prstGeom prst="line">
            <a:avLst/>
          </a:prstGeom>
          <a:ln>
            <a:solidFill>
              <a:srgbClr val="A85B4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6497445"/>
            <a:ext cx="9144000" cy="3605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8839" y="6600924"/>
            <a:ext cx="1503645" cy="184802"/>
          </a:xfrm>
          <a:prstGeom prst="rect">
            <a:avLst/>
          </a:prstGeom>
        </p:spPr>
      </p:pic>
      <p:sp>
        <p:nvSpPr>
          <p:cNvPr id="1031" name="Rectangle 18"/>
          <p:cNvSpPr>
            <a:spLocks noGrp="1" noChangeArrowheads="1"/>
          </p:cNvSpPr>
          <p:nvPr>
            <p:ph type="body" idx="1"/>
          </p:nvPr>
        </p:nvSpPr>
        <p:spPr bwMode="auto">
          <a:xfrm>
            <a:off x="602456" y="1512277"/>
            <a:ext cx="7939088" cy="3950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 Arial Bold FONT </a:t>
            </a:r>
          </a:p>
          <a:p>
            <a:pPr lvl="1"/>
            <a:r>
              <a:rPr lang="en-US" dirty="0"/>
              <a:t>	Second level</a:t>
            </a:r>
          </a:p>
          <a:p>
            <a:pPr lvl="2"/>
            <a:r>
              <a:rPr lang="en-US" dirty="0"/>
              <a:t>Third level</a:t>
            </a:r>
          </a:p>
        </p:txBody>
      </p:sp>
      <p:sp>
        <p:nvSpPr>
          <p:cNvPr id="1032" name="Rectangle 19"/>
          <p:cNvSpPr>
            <a:spLocks noGrp="1" noChangeArrowheads="1"/>
          </p:cNvSpPr>
          <p:nvPr>
            <p:ph type="title"/>
          </p:nvPr>
        </p:nvSpPr>
        <p:spPr bwMode="auto">
          <a:xfrm>
            <a:off x="609600" y="284429"/>
            <a:ext cx="7135258" cy="6400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Rectangle 17"/>
          <p:cNvSpPr>
            <a:spLocks noGrp="1" noChangeArrowheads="1"/>
          </p:cNvSpPr>
          <p:nvPr>
            <p:ph type="sldNum" sz="quarter" idx="4"/>
          </p:nvPr>
        </p:nvSpPr>
        <p:spPr>
          <a:xfrm>
            <a:off x="8747811" y="6585957"/>
            <a:ext cx="371475" cy="263805"/>
          </a:xfrm>
          <a:prstGeom prst="rect">
            <a:avLst/>
          </a:prstGeom>
          <a:ln/>
        </p:spPr>
        <p:txBody>
          <a:bodyPr/>
          <a:lstStyle>
            <a:lvl1pPr algn="ctr">
              <a:defRPr sz="900">
                <a:solidFill>
                  <a:schemeClr val="bg1"/>
                </a:solidFill>
              </a:defRPr>
            </a:lvl1pPr>
          </a:lstStyle>
          <a:p>
            <a:fld id="{569BE92C-FA48-4AA2-A0E9-8F0814F802D2}" type="slidenum">
              <a:rPr lang="en-US" smtClean="0"/>
              <a:t>‹#›</a:t>
            </a:fld>
            <a:endParaRPr lang="en-US"/>
          </a:p>
        </p:txBody>
      </p:sp>
      <p:grpSp>
        <p:nvGrpSpPr>
          <p:cNvPr id="2" name="Group 1"/>
          <p:cNvGrpSpPr/>
          <p:nvPr userDrawn="1"/>
        </p:nvGrpSpPr>
        <p:grpSpPr>
          <a:xfrm>
            <a:off x="7943868" y="-4504"/>
            <a:ext cx="1200912" cy="963168"/>
            <a:chOff x="7943868" y="-4504"/>
            <a:chExt cx="1200912" cy="963168"/>
          </a:xfrm>
        </p:grpSpPr>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943868" y="-4504"/>
              <a:ext cx="1200912" cy="963168"/>
            </a:xfrm>
            <a:prstGeom prst="rect">
              <a:avLst/>
            </a:prstGeom>
          </p:spPr>
        </p:pic>
        <p:grpSp>
          <p:nvGrpSpPr>
            <p:cNvPr id="15" name="Group 14"/>
            <p:cNvGrpSpPr/>
            <p:nvPr/>
          </p:nvGrpSpPr>
          <p:grpSpPr>
            <a:xfrm>
              <a:off x="7943868" y="603000"/>
              <a:ext cx="766145" cy="179031"/>
              <a:chOff x="6567528" y="862562"/>
              <a:chExt cx="766145" cy="179031"/>
            </a:xfrm>
          </p:grpSpPr>
          <p:cxnSp>
            <p:nvCxnSpPr>
              <p:cNvPr id="16" name="Straight Connector 15"/>
              <p:cNvCxnSpPr/>
              <p:nvPr userDrawn="1"/>
            </p:nvCxnSpPr>
            <p:spPr>
              <a:xfrm>
                <a:off x="6567528" y="1041593"/>
                <a:ext cx="621442" cy="0"/>
              </a:xfrm>
              <a:prstGeom prst="line">
                <a:avLst/>
              </a:prstGeom>
              <a:ln w="15875">
                <a:solidFill>
                  <a:srgbClr val="F1E8E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567528" y="987838"/>
                <a:ext cx="449030" cy="0"/>
              </a:xfrm>
              <a:prstGeom prst="line">
                <a:avLst/>
              </a:prstGeom>
              <a:ln w="15875">
                <a:solidFill>
                  <a:srgbClr val="00ADE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6567528" y="862562"/>
                <a:ext cx="516764" cy="0"/>
              </a:xfrm>
              <a:prstGeom prst="line">
                <a:avLst/>
              </a:prstGeom>
              <a:ln w="15875">
                <a:solidFill>
                  <a:srgbClr val="F3BE2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6567528" y="931589"/>
                <a:ext cx="766145" cy="1"/>
              </a:xfrm>
              <a:prstGeom prst="line">
                <a:avLst/>
              </a:prstGeom>
              <a:ln w="15875">
                <a:solidFill>
                  <a:srgbClr val="9E59A2"/>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userDrawn="1"/>
          </p:nvSpPr>
          <p:spPr>
            <a:xfrm>
              <a:off x="8011006" y="141624"/>
              <a:ext cx="1132994" cy="400110"/>
            </a:xfrm>
            <a:prstGeom prst="rect">
              <a:avLst/>
            </a:prstGeom>
            <a:noFill/>
          </p:spPr>
          <p:txBody>
            <a:bodyPr wrap="square" rtlCol="0">
              <a:spAutoFit/>
            </a:bodyPr>
            <a:lstStyle/>
            <a:p>
              <a:pPr>
                <a:lnSpc>
                  <a:spcPts val="1200"/>
                </a:lnSpc>
              </a:pPr>
              <a:r>
                <a:rPr lang="en-US" sz="1200" dirty="0">
                  <a:solidFill>
                    <a:schemeClr val="bg1"/>
                  </a:solidFill>
                </a:rPr>
                <a:t>POWERED BY COPPER</a:t>
              </a:r>
            </a:p>
          </p:txBody>
        </p:sp>
      </p:grpSp>
    </p:spTree>
    <p:extLst>
      <p:ext uri="{BB962C8B-B14F-4D97-AF65-F5344CB8AC3E}">
        <p14:creationId xmlns:p14="http://schemas.microsoft.com/office/powerpoint/2010/main" val="36513139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ts val="2600"/>
        </a:lnSpc>
        <a:spcBef>
          <a:spcPct val="0"/>
        </a:spcBef>
        <a:spcAft>
          <a:spcPct val="0"/>
        </a:spcAft>
        <a:defRPr lang="en-US" sz="2400" b="1" i="0" kern="1200" dirty="0" smtClean="0">
          <a:solidFill>
            <a:srgbClr val="A85B41"/>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3200" b="1" i="1">
          <a:solidFill>
            <a:schemeClr val="bg1"/>
          </a:solidFill>
          <a:latin typeface="Tahoma" pitchFamily="34" charset="0"/>
        </a:defRPr>
      </a:lvl2pPr>
      <a:lvl3pPr algn="ctr" rtl="0" eaLnBrk="1" fontAlgn="base" hangingPunct="1">
        <a:spcBef>
          <a:spcPct val="0"/>
        </a:spcBef>
        <a:spcAft>
          <a:spcPct val="0"/>
        </a:spcAft>
        <a:defRPr sz="3200" b="1" i="1">
          <a:solidFill>
            <a:schemeClr val="bg1"/>
          </a:solidFill>
          <a:latin typeface="Tahoma" pitchFamily="34" charset="0"/>
        </a:defRPr>
      </a:lvl3pPr>
      <a:lvl4pPr algn="ctr" rtl="0" eaLnBrk="1" fontAlgn="base" hangingPunct="1">
        <a:spcBef>
          <a:spcPct val="0"/>
        </a:spcBef>
        <a:spcAft>
          <a:spcPct val="0"/>
        </a:spcAft>
        <a:defRPr sz="3200" b="1" i="1">
          <a:solidFill>
            <a:schemeClr val="bg1"/>
          </a:solidFill>
          <a:latin typeface="Tahoma" pitchFamily="34" charset="0"/>
        </a:defRPr>
      </a:lvl4pPr>
      <a:lvl5pPr algn="ctr" rtl="0" eaLnBrk="1" fontAlgn="base" hangingPunct="1">
        <a:spcBef>
          <a:spcPct val="0"/>
        </a:spcBef>
        <a:spcAft>
          <a:spcPct val="0"/>
        </a:spcAft>
        <a:defRPr sz="3200" b="1" i="1">
          <a:solidFill>
            <a:schemeClr val="bg1"/>
          </a:solidFill>
          <a:latin typeface="Tahoma" pitchFamily="34" charset="0"/>
        </a:defRPr>
      </a:lvl5pPr>
      <a:lvl6pPr marL="457200" algn="ctr" rtl="0" eaLnBrk="1" fontAlgn="base" hangingPunct="1">
        <a:spcBef>
          <a:spcPct val="0"/>
        </a:spcBef>
        <a:spcAft>
          <a:spcPct val="0"/>
        </a:spcAft>
        <a:defRPr sz="3200" b="1" i="1">
          <a:solidFill>
            <a:schemeClr val="bg1"/>
          </a:solidFill>
          <a:latin typeface="Tahoma" pitchFamily="34" charset="0"/>
        </a:defRPr>
      </a:lvl6pPr>
      <a:lvl7pPr marL="914400" algn="ctr" rtl="0" eaLnBrk="1" fontAlgn="base" hangingPunct="1">
        <a:spcBef>
          <a:spcPct val="0"/>
        </a:spcBef>
        <a:spcAft>
          <a:spcPct val="0"/>
        </a:spcAft>
        <a:defRPr sz="3200" b="1" i="1">
          <a:solidFill>
            <a:schemeClr val="bg1"/>
          </a:solidFill>
          <a:latin typeface="Tahoma" pitchFamily="34" charset="0"/>
        </a:defRPr>
      </a:lvl7pPr>
      <a:lvl8pPr marL="1371600" algn="ctr" rtl="0" eaLnBrk="1" fontAlgn="base" hangingPunct="1">
        <a:spcBef>
          <a:spcPct val="0"/>
        </a:spcBef>
        <a:spcAft>
          <a:spcPct val="0"/>
        </a:spcAft>
        <a:defRPr sz="3200" b="1" i="1">
          <a:solidFill>
            <a:schemeClr val="bg1"/>
          </a:solidFill>
          <a:latin typeface="Tahoma" pitchFamily="34" charset="0"/>
        </a:defRPr>
      </a:lvl8pPr>
      <a:lvl9pPr marL="1828800" algn="ctr" rtl="0" eaLnBrk="1" fontAlgn="base" hangingPunct="1">
        <a:spcBef>
          <a:spcPct val="0"/>
        </a:spcBef>
        <a:spcAft>
          <a:spcPct val="0"/>
        </a:spcAft>
        <a:defRPr sz="3200" b="1" i="1">
          <a:solidFill>
            <a:schemeClr val="bg1"/>
          </a:solidFill>
          <a:latin typeface="Tahoma" pitchFamily="34" charset="0"/>
        </a:defRPr>
      </a:lvl9pPr>
    </p:titleStyle>
    <p:bodyStyle>
      <a:lvl1pPr marL="342900" indent="-342900" algn="l" rtl="0" eaLnBrk="1" fontAlgn="base" hangingPunct="1">
        <a:spcBef>
          <a:spcPct val="20000"/>
        </a:spcBef>
        <a:spcAft>
          <a:spcPct val="0"/>
        </a:spcAft>
        <a:buClr>
          <a:srgbClr val="00BBB3"/>
        </a:buClr>
        <a:buFont typeface="Wingdings" panose="05000000000000000000" pitchFamily="2" charset="2"/>
        <a:buChar char="§"/>
        <a:defRPr sz="2000" b="1">
          <a:solidFill>
            <a:schemeClr val="tx1"/>
          </a:solidFill>
          <a:latin typeface="Arial" panose="020B0604020202020204" pitchFamily="34" charset="0"/>
          <a:ea typeface="+mn-ea"/>
          <a:cs typeface="Arial" panose="020B0604020202020204" pitchFamily="34" charset="0"/>
        </a:defRPr>
      </a:lvl1pPr>
      <a:lvl2pPr marL="576263" indent="-119063" algn="l" defTabSz="746125" rtl="0" eaLnBrk="1" fontAlgn="base" hangingPunct="1">
        <a:spcBef>
          <a:spcPct val="20000"/>
        </a:spcBef>
        <a:spcAft>
          <a:spcPct val="0"/>
        </a:spcAft>
        <a:buClr>
          <a:srgbClr val="00BBB3"/>
        </a:buClr>
        <a:buFont typeface="Arial" panose="020B0604020202020204" pitchFamily="34" charset="0"/>
        <a:buChar char="•"/>
        <a:defRPr sz="2000" b="1">
          <a:solidFill>
            <a:schemeClr val="tx1"/>
          </a:solidFill>
          <a:latin typeface="Arial" panose="020B0604020202020204" pitchFamily="34" charset="0"/>
          <a:cs typeface="Arial" panose="020B0604020202020204" pitchFamily="34" charset="0"/>
        </a:defRPr>
      </a:lvl2pPr>
      <a:lvl3pPr marL="1143000" indent="-228600" algn="l" rtl="0" eaLnBrk="1" fontAlgn="base" hangingPunct="1">
        <a:spcBef>
          <a:spcPct val="20000"/>
        </a:spcBef>
        <a:spcAft>
          <a:spcPct val="0"/>
        </a:spcAft>
        <a:buClr>
          <a:srgbClr val="00BBB3"/>
        </a:buClr>
        <a:buFont typeface="Franklin Gothic Book" panose="020B0503020102020204" pitchFamily="34" charset="0"/>
        <a:buChar char="-"/>
        <a:defRPr sz="2000" b="1">
          <a:solidFill>
            <a:schemeClr val="tx1"/>
          </a:solidFill>
          <a:latin typeface="Arial" panose="020B0604020202020204" pitchFamily="34" charset="0"/>
          <a:cs typeface="Arial" panose="020B0604020202020204" pitchFamily="34" charset="0"/>
        </a:defRPr>
      </a:lvl3pPr>
      <a:lvl4pPr marL="1600200" indent="-228600" algn="l" rtl="0" eaLnBrk="1" fontAlgn="base" hangingPunct="1">
        <a:spcBef>
          <a:spcPct val="20000"/>
        </a:spcBef>
        <a:spcAft>
          <a:spcPct val="0"/>
        </a:spcAft>
        <a:buClr>
          <a:srgbClr val="00BBB3"/>
        </a:buClr>
        <a:buFont typeface="Courier New" panose="02070309020205020404" pitchFamily="49" charset="0"/>
        <a:buChar char="o"/>
        <a:defRPr sz="2400" b="1">
          <a:solidFill>
            <a:schemeClr val="tx1"/>
          </a:solidFill>
          <a:latin typeface="Franklin Gothic Book" panose="020B0503020102020204" pitchFamily="34" charset="0"/>
        </a:defRPr>
      </a:lvl4pPr>
      <a:lvl5pPr marL="2057400" indent="-228600" algn="l" rtl="0" eaLnBrk="1" fontAlgn="base" hangingPunct="1">
        <a:spcBef>
          <a:spcPct val="20000"/>
        </a:spcBef>
        <a:spcAft>
          <a:spcPct val="0"/>
        </a:spcAft>
        <a:buClr>
          <a:srgbClr val="00BBB3"/>
        </a:buClr>
        <a:buFont typeface="Courier New" panose="02070309020205020404" pitchFamily="49" charset="0"/>
        <a:buChar char="o"/>
        <a:defRPr sz="2400" b="1">
          <a:solidFill>
            <a:schemeClr val="tx1"/>
          </a:solidFill>
          <a:latin typeface="Franklin Gothic Book" panose="020B0503020102020204" pitchFamily="34" charset="0"/>
        </a:defRPr>
      </a:lvl5pPr>
      <a:lvl6pPr marL="2514600" indent="-228600" algn="l" rtl="0" eaLnBrk="1" fontAlgn="base" hangingPunct="1">
        <a:spcBef>
          <a:spcPct val="20000"/>
        </a:spcBef>
        <a:spcAft>
          <a:spcPct val="0"/>
        </a:spcAft>
        <a:buClr>
          <a:srgbClr val="CC9900"/>
        </a:buClr>
        <a:buFont typeface="Arial" charset="0"/>
        <a:buChar char="-"/>
        <a:defRPr sz="2400">
          <a:solidFill>
            <a:schemeClr val="tx1"/>
          </a:solidFill>
          <a:latin typeface="+mn-lt"/>
        </a:defRPr>
      </a:lvl6pPr>
      <a:lvl7pPr marL="2971800" indent="-228600" algn="l" rtl="0" eaLnBrk="1" fontAlgn="base" hangingPunct="1">
        <a:spcBef>
          <a:spcPct val="20000"/>
        </a:spcBef>
        <a:spcAft>
          <a:spcPct val="0"/>
        </a:spcAft>
        <a:buClr>
          <a:srgbClr val="CC9900"/>
        </a:buClr>
        <a:buFont typeface="Arial" charset="0"/>
        <a:buChar char="-"/>
        <a:defRPr sz="2400">
          <a:solidFill>
            <a:schemeClr val="tx1"/>
          </a:solidFill>
          <a:latin typeface="+mn-lt"/>
        </a:defRPr>
      </a:lvl7pPr>
      <a:lvl8pPr marL="3429000" indent="-228600" algn="l" rtl="0" eaLnBrk="1" fontAlgn="base" hangingPunct="1">
        <a:spcBef>
          <a:spcPct val="20000"/>
        </a:spcBef>
        <a:spcAft>
          <a:spcPct val="0"/>
        </a:spcAft>
        <a:buClr>
          <a:srgbClr val="CC9900"/>
        </a:buClr>
        <a:buFont typeface="Arial" charset="0"/>
        <a:buChar char="-"/>
        <a:defRPr sz="2400">
          <a:solidFill>
            <a:schemeClr val="tx1"/>
          </a:solidFill>
          <a:latin typeface="+mn-lt"/>
        </a:defRPr>
      </a:lvl8pPr>
      <a:lvl9pPr marL="3886200" indent="-228600" algn="l" rtl="0" eaLnBrk="1" fontAlgn="base" hangingPunct="1">
        <a:spcBef>
          <a:spcPct val="20000"/>
        </a:spcBef>
        <a:spcAft>
          <a:spcPct val="0"/>
        </a:spcAft>
        <a:buClr>
          <a:srgbClr val="CC9900"/>
        </a:buClr>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210550" y="6488113"/>
            <a:ext cx="933450" cy="296862"/>
          </a:xfrm>
        </p:spPr>
        <p:txBody>
          <a:bodyPr/>
          <a:lstStyle/>
          <a:p>
            <a:pPr>
              <a:defRPr/>
            </a:pPr>
            <a:fld id="{0966DC23-5D75-4E55-94E0-8AC9A57DBD08}" type="slidenum">
              <a:rPr lang="en-US" smtClean="0"/>
              <a:pPr>
                <a:defRPr/>
              </a:pPr>
              <a:t>1</a:t>
            </a:fld>
            <a:endParaRPr lang="en-US"/>
          </a:p>
        </p:txBody>
      </p:sp>
      <p:sp>
        <p:nvSpPr>
          <p:cNvPr id="7" name="TextBox 6"/>
          <p:cNvSpPr txBox="1"/>
          <p:nvPr/>
        </p:nvSpPr>
        <p:spPr>
          <a:xfrm>
            <a:off x="623476" y="1758102"/>
            <a:ext cx="8118266" cy="954107"/>
          </a:xfrm>
          <a:prstGeom prst="rect">
            <a:avLst/>
          </a:prstGeom>
          <a:noFill/>
        </p:spPr>
        <p:txBody>
          <a:bodyPr wrap="square" rtlCol="0">
            <a:spAutoFit/>
          </a:bodyPr>
          <a:lstStyle/>
          <a:p>
            <a:r>
              <a:rPr lang="en-US" sz="2200" b="1" dirty="0">
                <a:latin typeface="+mj-lt"/>
              </a:rPr>
              <a:t>              </a:t>
            </a:r>
            <a:r>
              <a:rPr lang="en-US" sz="2800" b="1" dirty="0">
                <a:latin typeface="+mj-lt"/>
              </a:rPr>
              <a:t>Personal Gas Monitors</a:t>
            </a:r>
          </a:p>
          <a:p>
            <a:r>
              <a:rPr lang="en-US" sz="2800" b="1" dirty="0">
                <a:latin typeface="+mj-lt"/>
              </a:rPr>
              <a:t>		</a:t>
            </a:r>
            <a:r>
              <a:rPr lang="en-US" sz="2400" b="1" dirty="0">
                <a:latin typeface="+mj-lt"/>
              </a:rPr>
              <a:t>-MX4 with H2S and LEL Sensors </a:t>
            </a:r>
            <a:endParaRPr lang="en-US" sz="2800" b="1" dirty="0">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5438" y="1182782"/>
            <a:ext cx="1578562" cy="210474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82782"/>
            <a:ext cx="1578562" cy="2104749"/>
          </a:xfrm>
          <a:prstGeom prst="rect">
            <a:avLst/>
          </a:prstGeom>
        </p:spPr>
      </p:pic>
    </p:spTree>
    <p:extLst>
      <p:ext uri="{BB962C8B-B14F-4D97-AF65-F5344CB8AC3E}">
        <p14:creationId xmlns:p14="http://schemas.microsoft.com/office/powerpoint/2010/main" val="133881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Docking Station </a:t>
            </a:r>
          </a:p>
        </p:txBody>
      </p:sp>
      <p:sp>
        <p:nvSpPr>
          <p:cNvPr id="4" name="Content Placeholder 3"/>
          <p:cNvSpPr>
            <a:spLocks noGrp="1"/>
          </p:cNvSpPr>
          <p:nvPr>
            <p:ph sz="half" idx="2"/>
          </p:nvPr>
        </p:nvSpPr>
        <p:spPr>
          <a:xfrm>
            <a:off x="209550" y="1562100"/>
            <a:ext cx="4787537" cy="4623039"/>
          </a:xfrm>
        </p:spPr>
        <p:txBody>
          <a:bodyPr/>
          <a:lstStyle/>
          <a:p>
            <a:pPr marL="0" indent="0">
              <a:buNone/>
            </a:pPr>
            <a:r>
              <a:rPr lang="en-US" sz="2200" dirty="0"/>
              <a:t>The MX4 uses the same docking stations as the Ventis Pro 5.  However, there are only certain docking stations set up to bump and calibrate the MX4.  There are 10 docking stations in the Leaching MFL Connex box that have the additional H2S Gas available for these.  They will not bump/calibrate on any other docking stations.</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10</a:t>
            </a:fld>
            <a:endParaRPr lang="en-US"/>
          </a:p>
        </p:txBody>
      </p:sp>
      <p:pic>
        <p:nvPicPr>
          <p:cNvPr id="7" name="Picture 6"/>
          <p:cNvPicPr>
            <a:picLocks noChangeAspect="1"/>
          </p:cNvPicPr>
          <p:nvPr/>
        </p:nvPicPr>
        <p:blipFill>
          <a:blip r:embed="rId3"/>
          <a:stretch>
            <a:fillRect/>
          </a:stretch>
        </p:blipFill>
        <p:spPr>
          <a:xfrm>
            <a:off x="4997087" y="1630392"/>
            <a:ext cx="3936461" cy="4113363"/>
          </a:xfrm>
          <a:prstGeom prst="rect">
            <a:avLst/>
          </a:prstGeom>
        </p:spPr>
      </p:pic>
    </p:spTree>
    <p:extLst>
      <p:ext uri="{BB962C8B-B14F-4D97-AF65-F5344CB8AC3E}">
        <p14:creationId xmlns:p14="http://schemas.microsoft.com/office/powerpoint/2010/main" val="299644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 the Docking Station Do the Work.</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11</a:t>
            </a:fld>
            <a:endParaRPr lang="en-US"/>
          </a:p>
        </p:txBody>
      </p:sp>
      <p:sp>
        <p:nvSpPr>
          <p:cNvPr id="4" name="Content Placeholder 3"/>
          <p:cNvSpPr>
            <a:spLocks noGrp="1"/>
          </p:cNvSpPr>
          <p:nvPr>
            <p:ph idx="1"/>
          </p:nvPr>
        </p:nvSpPr>
        <p:spPr>
          <a:xfrm>
            <a:off x="260427" y="938350"/>
            <a:ext cx="8601075" cy="4564064"/>
          </a:xfrm>
        </p:spPr>
        <p:txBody>
          <a:bodyPr/>
          <a:lstStyle/>
          <a:p>
            <a:r>
              <a:rPr lang="en-US" dirty="0"/>
              <a:t>The docking station will do all the calibration, zero, bump testing and clearing of the peaks for you. </a:t>
            </a:r>
          </a:p>
          <a:p>
            <a:pPr marL="0" indent="0">
              <a:buNone/>
            </a:pPr>
            <a:endParaRPr lang="en-US" dirty="0"/>
          </a:p>
          <a:p>
            <a:r>
              <a:rPr lang="en-US" dirty="0"/>
              <a:t>Prior to each use, install the monitor into the docking station.  </a:t>
            </a:r>
            <a:r>
              <a:rPr lang="en-US" sz="1800" dirty="0"/>
              <a:t>(This must be done each time you use the monitor)        </a:t>
            </a:r>
          </a:p>
          <a:p>
            <a:endParaRPr lang="en-US" sz="1800" dirty="0"/>
          </a:p>
          <a:p>
            <a:pPr marL="0" indent="0">
              <a:buNone/>
            </a:pPr>
            <a:r>
              <a:rPr lang="en-US" sz="1800" dirty="0"/>
              <a:t> </a:t>
            </a:r>
            <a:r>
              <a:rPr lang="en-US" dirty="0"/>
              <a:t>The docking station has three different alarm colors which consists of: </a:t>
            </a:r>
          </a:p>
          <a:p>
            <a:r>
              <a:rPr lang="en-US" b="1" dirty="0"/>
              <a:t>Yellow</a:t>
            </a:r>
            <a:r>
              <a:rPr lang="en-US" dirty="0"/>
              <a:t> = wait has not completed the calibration, etc.</a:t>
            </a:r>
          </a:p>
          <a:p>
            <a:r>
              <a:rPr lang="en-US" b="1" dirty="0">
                <a:solidFill>
                  <a:srgbClr val="FF0000"/>
                </a:solidFill>
              </a:rPr>
              <a:t>Red</a:t>
            </a:r>
            <a:r>
              <a:rPr lang="en-US" dirty="0"/>
              <a:t> = do not use the instrument. </a:t>
            </a:r>
          </a:p>
          <a:p>
            <a:r>
              <a:rPr lang="en-US" b="1" dirty="0">
                <a:solidFill>
                  <a:srgbClr val="00B050"/>
                </a:solidFill>
              </a:rPr>
              <a:t>Green</a:t>
            </a:r>
            <a:r>
              <a:rPr lang="en-US" dirty="0"/>
              <a:t> = the instrument is ready for use. Remove the monitor and turn it on.  </a:t>
            </a:r>
          </a:p>
          <a:p>
            <a:endParaRPr lang="en-US" dirty="0"/>
          </a:p>
        </p:txBody>
      </p:sp>
      <p:grpSp>
        <p:nvGrpSpPr>
          <p:cNvPr id="5" name="Group 7"/>
          <p:cNvGrpSpPr>
            <a:grpSpLocks/>
          </p:cNvGrpSpPr>
          <p:nvPr/>
        </p:nvGrpSpPr>
        <p:grpSpPr bwMode="auto">
          <a:xfrm>
            <a:off x="2578825" y="4858435"/>
            <a:ext cx="3963358" cy="1654966"/>
            <a:chOff x="153" y="1620"/>
            <a:chExt cx="2976" cy="1458"/>
          </a:xfrm>
        </p:grpSpPr>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 y="1620"/>
              <a:ext cx="2976"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p:cNvSpPr txBox="1">
              <a:spLocks noChangeArrowheads="1"/>
            </p:cNvSpPr>
            <p:nvPr/>
          </p:nvSpPr>
          <p:spPr bwMode="auto">
            <a:xfrm>
              <a:off x="1056" y="1728"/>
              <a:ext cx="11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200" b="1">
                  <a:solidFill>
                    <a:srgbClr val="111111"/>
                  </a:solidFill>
                  <a:latin typeface="Verdana" panose="020B0604030504040204" pitchFamily="34" charset="0"/>
                </a:rPr>
                <a:t>Version</a:t>
              </a:r>
            </a:p>
          </p:txBody>
        </p:sp>
        <p:sp>
          <p:nvSpPr>
            <p:cNvPr id="8" name="Text Box 10"/>
            <p:cNvSpPr txBox="1">
              <a:spLocks noChangeArrowheads="1"/>
            </p:cNvSpPr>
            <p:nvPr/>
          </p:nvSpPr>
          <p:spPr bwMode="auto">
            <a:xfrm>
              <a:off x="1056" y="1904"/>
              <a:ext cx="11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200" b="1" dirty="0">
                  <a:solidFill>
                    <a:srgbClr val="111111"/>
                  </a:solidFill>
                  <a:latin typeface="Verdana" panose="020B0604030504040204" pitchFamily="34" charset="0"/>
                </a:rPr>
                <a:t>5.201 (MX6)</a:t>
              </a:r>
            </a:p>
          </p:txBody>
        </p:sp>
        <p:sp>
          <p:nvSpPr>
            <p:cNvPr id="9" name="Text Box 11"/>
            <p:cNvSpPr txBox="1">
              <a:spLocks noChangeArrowheads="1"/>
            </p:cNvSpPr>
            <p:nvPr/>
          </p:nvSpPr>
          <p:spPr bwMode="auto">
            <a:xfrm>
              <a:off x="1056" y="2208"/>
              <a:ext cx="11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1200" b="1" dirty="0">
                  <a:solidFill>
                    <a:srgbClr val="111111"/>
                  </a:solidFill>
                  <a:latin typeface="Verdana" panose="020B0604030504040204" pitchFamily="34" charset="0"/>
                </a:rPr>
                <a:t>SN: 070600W-106</a:t>
              </a:r>
            </a:p>
          </p:txBody>
        </p:sp>
      </p:grpSp>
      <p:sp>
        <p:nvSpPr>
          <p:cNvPr id="10" name="Oval 9"/>
          <p:cNvSpPr/>
          <p:nvPr/>
        </p:nvSpPr>
        <p:spPr bwMode="auto">
          <a:xfrm>
            <a:off x="3512562" y="5296209"/>
            <a:ext cx="152400" cy="161925"/>
          </a:xfrm>
          <a:prstGeom prst="ellipse">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noFill/>
          </a:ln>
          <a:effectLst>
            <a:glow rad="101600">
              <a:srgbClr val="00B050">
                <a:alpha val="60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10625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Alarm</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12</a:t>
            </a:fld>
            <a:endParaRPr lang="en-US"/>
          </a:p>
        </p:txBody>
      </p:sp>
      <p:sp>
        <p:nvSpPr>
          <p:cNvPr id="4" name="Content Placeholder 3"/>
          <p:cNvSpPr>
            <a:spLocks noGrp="1"/>
          </p:cNvSpPr>
          <p:nvPr>
            <p:ph idx="1"/>
          </p:nvPr>
        </p:nvSpPr>
        <p:spPr>
          <a:xfrm>
            <a:off x="602456" y="1512277"/>
            <a:ext cx="7939088" cy="4447848"/>
          </a:xfrm>
        </p:spPr>
        <p:txBody>
          <a:bodyPr/>
          <a:lstStyle/>
          <a:p>
            <a:pPr marL="0" indent="0">
              <a:buNone/>
            </a:pPr>
            <a:r>
              <a:rPr lang="en-US" sz="2200" dirty="0"/>
              <a:t>Three things will occur in the event that the personal monitor alarms…</a:t>
            </a:r>
          </a:p>
          <a:p>
            <a:pPr>
              <a:buFont typeface="Wingdings" panose="05000000000000000000" pitchFamily="2" charset="2"/>
              <a:buChar char="ü"/>
            </a:pPr>
            <a:r>
              <a:rPr lang="en-US" sz="2200" dirty="0"/>
              <a:t>Alarm </a:t>
            </a:r>
          </a:p>
          <a:p>
            <a:pPr>
              <a:buFont typeface="Wingdings" panose="05000000000000000000" pitchFamily="2" charset="2"/>
              <a:buChar char="ü"/>
            </a:pPr>
            <a:r>
              <a:rPr lang="en-US" sz="2200" dirty="0"/>
              <a:t>Vibrate </a:t>
            </a:r>
          </a:p>
          <a:p>
            <a:pPr>
              <a:buFont typeface="Wingdings" panose="05000000000000000000" pitchFamily="2" charset="2"/>
              <a:buChar char="ü"/>
            </a:pPr>
            <a:r>
              <a:rPr lang="en-US" sz="2200" dirty="0"/>
              <a:t>Blink </a:t>
            </a:r>
          </a:p>
          <a:p>
            <a:pPr>
              <a:buFont typeface="Wingdings" panose="05000000000000000000" pitchFamily="2" charset="2"/>
              <a:buChar char="ü"/>
            </a:pPr>
            <a:endParaRPr lang="en-US" sz="2200" dirty="0"/>
          </a:p>
          <a:p>
            <a:pPr marL="0" indent="0">
              <a:buNone/>
            </a:pPr>
            <a:r>
              <a:rPr lang="en-US" sz="2200" dirty="0"/>
              <a:t>Monitors are to be carried on the upper chest area at all times.   18 inches from airway. </a:t>
            </a:r>
          </a:p>
          <a:p>
            <a:pPr marL="0" indent="0">
              <a:buNone/>
            </a:pPr>
            <a:endParaRPr lang="en-US" sz="2200" dirty="0"/>
          </a:p>
          <a:p>
            <a:pPr marL="0" indent="0">
              <a:buNone/>
            </a:pPr>
            <a:r>
              <a:rPr lang="en-US" sz="2200" dirty="0"/>
              <a:t>Monitors on hard hats/belt or waist will NOT be tolerated… </a:t>
            </a:r>
          </a:p>
        </p:txBody>
      </p:sp>
    </p:spTree>
    <p:extLst>
      <p:ext uri="{BB962C8B-B14F-4D97-AF65-F5344CB8AC3E}">
        <p14:creationId xmlns:p14="http://schemas.microsoft.com/office/powerpoint/2010/main" val="4950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Alarms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13</a:t>
            </a:fld>
            <a:endParaRPr lang="en-US"/>
          </a:p>
        </p:txBody>
      </p:sp>
      <p:sp>
        <p:nvSpPr>
          <p:cNvPr id="4" name="Content Placeholder 3"/>
          <p:cNvSpPr>
            <a:spLocks noGrp="1"/>
          </p:cNvSpPr>
          <p:nvPr>
            <p:ph idx="1"/>
          </p:nvPr>
        </p:nvSpPr>
        <p:spPr/>
        <p:txBody>
          <a:bodyPr/>
          <a:lstStyle/>
          <a:p>
            <a:r>
              <a:rPr lang="en-US" dirty="0"/>
              <a:t>Alarm levels.  </a:t>
            </a:r>
          </a:p>
          <a:p>
            <a:pPr lvl="1"/>
            <a:r>
              <a:rPr lang="en-US" dirty="0"/>
              <a:t>Low alarms. H2S will alarm at 10 ppm.  Evacuate area and do not re-enter until cleared to do so.</a:t>
            </a:r>
          </a:p>
          <a:p>
            <a:pPr lvl="1"/>
            <a:r>
              <a:rPr lang="en-US" dirty="0"/>
              <a:t>High alarms. H2S will alarm at 20 ppm. Evacuate area and do not re-enter until cleared to do so.</a:t>
            </a:r>
          </a:p>
          <a:p>
            <a:pPr lvl="1"/>
            <a:endParaRPr lang="en-US" dirty="0"/>
          </a:p>
          <a:p>
            <a:pPr lvl="1"/>
            <a:r>
              <a:rPr lang="en-US" dirty="0"/>
              <a:t>Low alarms.  LEL will alarm at 10 % LEL.</a:t>
            </a:r>
          </a:p>
          <a:p>
            <a:pPr lvl="1"/>
            <a:r>
              <a:rPr lang="en-US" dirty="0"/>
              <a:t>High alarms.  LEL will alarm at 20% LEL.</a:t>
            </a:r>
          </a:p>
          <a:p>
            <a:pPr marL="0" indent="0">
              <a:buNone/>
            </a:pPr>
            <a:r>
              <a:rPr lang="en-US" dirty="0"/>
              <a:t> </a:t>
            </a:r>
          </a:p>
          <a:p>
            <a:endParaRPr lang="en-US" dirty="0"/>
          </a:p>
        </p:txBody>
      </p:sp>
    </p:spTree>
    <p:extLst>
      <p:ext uri="{BB962C8B-B14F-4D97-AF65-F5344CB8AC3E}">
        <p14:creationId xmlns:p14="http://schemas.microsoft.com/office/powerpoint/2010/main" val="336520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Alarms</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14</a:t>
            </a:fld>
            <a:endParaRPr lang="en-US"/>
          </a:p>
        </p:txBody>
      </p:sp>
      <p:sp>
        <p:nvSpPr>
          <p:cNvPr id="4" name="Content Placeholder 3"/>
          <p:cNvSpPr>
            <a:spLocks noGrp="1"/>
          </p:cNvSpPr>
          <p:nvPr>
            <p:ph idx="1"/>
          </p:nvPr>
        </p:nvSpPr>
        <p:spPr>
          <a:xfrm>
            <a:off x="647700" y="1644650"/>
            <a:ext cx="7939088" cy="4622800"/>
          </a:xfrm>
        </p:spPr>
        <p:txBody>
          <a:bodyPr/>
          <a:lstStyle/>
          <a:p>
            <a:r>
              <a:rPr lang="en-US" altLang="en-US" sz="2200" dirty="0"/>
              <a:t>TWA alarm- This indicates you have reached your time weighted average for the shift.  You may have no additional exposure. </a:t>
            </a:r>
          </a:p>
          <a:p>
            <a:endParaRPr lang="en-US" altLang="en-US" sz="2200" dirty="0"/>
          </a:p>
          <a:p>
            <a:r>
              <a:rPr lang="en-US" altLang="en-US" sz="2200" dirty="0"/>
              <a:t>STEL alarm.  You have reached your 15 minute exposure.  You must stay out of exposure for 1 hour. This can only occur 4 times per shift.  </a:t>
            </a:r>
          </a:p>
          <a:p>
            <a:endParaRPr lang="en-US" altLang="en-US" sz="2200" dirty="0"/>
          </a:p>
        </p:txBody>
      </p:sp>
    </p:spTree>
    <p:extLst>
      <p:ext uri="{BB962C8B-B14F-4D97-AF65-F5344CB8AC3E}">
        <p14:creationId xmlns:p14="http://schemas.microsoft.com/office/powerpoint/2010/main" val="97872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MX4-Leaching:  Wicking and Drilling</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2</a:t>
            </a:fld>
            <a:endParaRPr lang="en-US"/>
          </a:p>
        </p:txBody>
      </p:sp>
      <p:sp>
        <p:nvSpPr>
          <p:cNvPr id="4" name="Content Placeholder 3"/>
          <p:cNvSpPr>
            <a:spLocks noGrp="1"/>
          </p:cNvSpPr>
          <p:nvPr>
            <p:ph idx="1"/>
          </p:nvPr>
        </p:nvSpPr>
        <p:spPr>
          <a:xfrm>
            <a:off x="86624" y="1776142"/>
            <a:ext cx="8953499" cy="3900039"/>
          </a:xfrm>
        </p:spPr>
        <p:txBody>
          <a:bodyPr/>
          <a:lstStyle/>
          <a:p>
            <a:pPr marL="0" indent="0">
              <a:buNone/>
            </a:pPr>
            <a:r>
              <a:rPr lang="en-US" dirty="0"/>
              <a:t>Each monitor is for a dual specific gas (H2S and LEL)</a:t>
            </a:r>
          </a:p>
          <a:p>
            <a:pPr>
              <a:buNone/>
            </a:pPr>
            <a:r>
              <a:rPr lang="en-US" dirty="0">
                <a:solidFill>
                  <a:srgbClr val="FF0000"/>
                </a:solidFill>
              </a:rPr>
              <a:t>     </a:t>
            </a:r>
            <a:r>
              <a:rPr lang="en-US" sz="1600" b="1" dirty="0">
                <a:solidFill>
                  <a:srgbClr val="FF0000"/>
                </a:solidFill>
              </a:rPr>
              <a:t>***All personnel involved in wicking or drilling on Leach Stockpiles </a:t>
            </a:r>
            <a:r>
              <a:rPr lang="en-US" sz="1600" b="1" i="1" u="sng" dirty="0">
                <a:solidFill>
                  <a:srgbClr val="FF0000"/>
                </a:solidFill>
              </a:rPr>
              <a:t>must</a:t>
            </a:r>
            <a:r>
              <a:rPr lang="en-US" sz="1600" b="1" dirty="0">
                <a:solidFill>
                  <a:srgbClr val="FF0000"/>
                </a:solidFill>
              </a:rPr>
              <a:t> use these monitors in addition to the Ventis Pro 5  ***</a:t>
            </a:r>
          </a:p>
          <a:p>
            <a:pPr>
              <a:buNone/>
            </a:pPr>
            <a:endParaRPr lang="en-US" sz="1600" b="1" dirty="0">
              <a:solidFill>
                <a:srgbClr val="FF0000"/>
              </a:solidFill>
            </a:endParaRPr>
          </a:p>
          <a:p>
            <a:pPr>
              <a:buNone/>
            </a:pPr>
            <a:r>
              <a:rPr lang="en-US" b="1" dirty="0"/>
              <a:t>H2S- Sulphur Dioxide is set to alarm when levels reach 10ppm.  This triggers a low alarm condition.  At 20ppm a high alarm will be triggered.</a:t>
            </a:r>
          </a:p>
          <a:p>
            <a:pPr>
              <a:buNone/>
            </a:pPr>
            <a:endParaRPr lang="en-US" dirty="0"/>
          </a:p>
          <a:p>
            <a:pPr>
              <a:buNone/>
            </a:pPr>
            <a:r>
              <a:rPr lang="en-US" b="1" dirty="0"/>
              <a:t>LEL- Lower Explosive Limit is </a:t>
            </a:r>
            <a:r>
              <a:rPr lang="en-US" dirty="0"/>
              <a:t>set to alarm when levels reach 10%.  This triggers a low alarm condition.  At 20% a high alarm will be triggered.</a:t>
            </a:r>
            <a:endParaRPr lang="en-US" b="1" dirty="0"/>
          </a:p>
          <a:p>
            <a:endParaRPr lang="en-US" dirty="0"/>
          </a:p>
        </p:txBody>
      </p:sp>
    </p:spTree>
    <p:extLst>
      <p:ext uri="{BB962C8B-B14F-4D97-AF65-F5344CB8AC3E}">
        <p14:creationId xmlns:p14="http://schemas.microsoft.com/office/powerpoint/2010/main" val="213620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MX4-Leaching:  Wicking and Drilling</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3</a:t>
            </a:fld>
            <a:endParaRPr lang="en-US"/>
          </a:p>
        </p:txBody>
      </p:sp>
      <p:sp>
        <p:nvSpPr>
          <p:cNvPr id="4" name="Content Placeholder 3"/>
          <p:cNvSpPr>
            <a:spLocks noGrp="1"/>
          </p:cNvSpPr>
          <p:nvPr>
            <p:ph idx="1"/>
          </p:nvPr>
        </p:nvSpPr>
        <p:spPr>
          <a:xfrm>
            <a:off x="361949" y="1352549"/>
            <a:ext cx="8543925" cy="4892975"/>
          </a:xfrm>
        </p:spPr>
        <p:txBody>
          <a:bodyPr/>
          <a:lstStyle/>
          <a:p>
            <a:r>
              <a:rPr lang="en-US" b="1" dirty="0"/>
              <a:t>What is LEL?</a:t>
            </a:r>
          </a:p>
          <a:p>
            <a:pPr marL="0" indent="0">
              <a:buNone/>
            </a:pPr>
            <a:endParaRPr lang="en-US" sz="1800" dirty="0"/>
          </a:p>
          <a:p>
            <a:pPr marL="0" indent="0">
              <a:buNone/>
            </a:pPr>
            <a:r>
              <a:rPr lang="en-US" sz="1800" dirty="0"/>
              <a:t>Lower Explosive Limit (LEL)</a:t>
            </a:r>
            <a:r>
              <a:rPr lang="en-US" sz="1800" b="0" dirty="0"/>
              <a:t>: The minimum concentration of a combustible gas mixed with air where an explosion may occur. This concentration is expressed in % of volume. For combustible gas instruments used to detect explosive atmospheres; the concentration is expressed as a percentage factor of the LEL point. A reading of 100% LEL corresponds to the % of volume concentration where combustion can occur.</a:t>
            </a:r>
          </a:p>
          <a:p>
            <a:pPr marL="0" indent="0">
              <a:buNone/>
            </a:pPr>
            <a:endParaRPr lang="en-US" sz="1800" b="0" dirty="0"/>
          </a:p>
          <a:p>
            <a:pPr marL="0" indent="0">
              <a:buNone/>
            </a:pPr>
            <a:endParaRPr lang="en-US" sz="1800" dirty="0"/>
          </a:p>
          <a:p>
            <a:endParaRPr lang="en-US" dirty="0"/>
          </a:p>
        </p:txBody>
      </p:sp>
    </p:spTree>
    <p:extLst>
      <p:ext uri="{BB962C8B-B14F-4D97-AF65-F5344CB8AC3E}">
        <p14:creationId xmlns:p14="http://schemas.microsoft.com/office/powerpoint/2010/main" val="239956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MX4-Leaching:  Wicking and Drilling</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4</a:t>
            </a:fld>
            <a:endParaRPr lang="en-US"/>
          </a:p>
        </p:txBody>
      </p:sp>
      <p:sp>
        <p:nvSpPr>
          <p:cNvPr id="4" name="Content Placeholder 3"/>
          <p:cNvSpPr>
            <a:spLocks noGrp="1"/>
          </p:cNvSpPr>
          <p:nvPr>
            <p:ph idx="1"/>
          </p:nvPr>
        </p:nvSpPr>
        <p:spPr>
          <a:xfrm>
            <a:off x="122924" y="1166233"/>
            <a:ext cx="8810624" cy="5419724"/>
          </a:xfrm>
        </p:spPr>
        <p:txBody>
          <a:bodyPr/>
          <a:lstStyle/>
          <a:p>
            <a:r>
              <a:rPr lang="en-US" sz="1400" dirty="0"/>
              <a:t>Understanding LEL and LEL Monitors </a:t>
            </a:r>
          </a:p>
          <a:p>
            <a:pPr marL="0" indent="0">
              <a:buNone/>
            </a:pPr>
            <a:r>
              <a:rPr lang="en-US" sz="1400" b="0" dirty="0"/>
              <a:t>Combustible gas and solvents which can form explosive vapor in air when spilled, or are leaking into an area, have a Lower Flammable Limit found on a specific materials MSDS or Material Safety Data Sheet. LFL is synonymous with LEL, which stands for Lower Explosive Limit. Combustible Gases and Solvents also have a UFL, or Upper Flammable Limit, which is synonymous with UEL, which stands for Upper Explosive Limit. LEL Monitors only detect, indicate and alarm at levels between 0-100% LEL of the material it is calibrated to monitor and detect for LEL safety. </a:t>
            </a:r>
          </a:p>
          <a:p>
            <a:pPr marL="0" indent="0">
              <a:buNone/>
            </a:pPr>
            <a:endParaRPr lang="en-US" sz="1400" b="0" dirty="0"/>
          </a:p>
          <a:p>
            <a:pPr marL="0" indent="0">
              <a:buNone/>
            </a:pPr>
            <a:r>
              <a:rPr lang="en-US" sz="1400" b="0" dirty="0"/>
              <a:t>Because an LEL Gas Monitor is monitoring combustible gas or solvent vapor in the LEL range as described, the LEL Monitor is operating and monitoring levels in a safe range, before the LEL level reaches 100% LEL, which is the minimum level that is required to support ignition or combustion. An LEL analyzer is a safety instrument and as a fixed gas detection instrument, monitors, indicates and alarms when levels of LEL are above 0%, indicating the presence of combustible gas or solvent vapor, well before a fuel/air mixture that can combust exists where LEL Monitors are located. </a:t>
            </a:r>
          </a:p>
          <a:p>
            <a:pPr marL="0" indent="0">
              <a:buNone/>
            </a:pPr>
            <a:endParaRPr lang="en-US" sz="1400" b="0" dirty="0"/>
          </a:p>
          <a:p>
            <a:pPr marL="0" indent="0">
              <a:buNone/>
            </a:pPr>
            <a:r>
              <a:rPr lang="en-US" sz="1400" b="0" dirty="0"/>
              <a:t>An LEL Monitor is typically used wherever a combustible gas or solvent is stored or used in a process, such as oil and gas refineries, chemical plants and industrial manufacturing facilities. Typically, the hazardous areas where these combustible materials are stored or used are regulated by local, state and federal regulations and classified as hazardous locations. LEL Monitors are also classified to be used in the hazardous locations where these materials are stored or used for improved LEL safety. A gas monitor LEL cannot be a source of ignition or explosion should the LEL analyzer be in an area where a combustible gas or solvent vapor reaches a level to support ignition or combustion. </a:t>
            </a:r>
          </a:p>
          <a:p>
            <a:endParaRPr lang="en-US" dirty="0"/>
          </a:p>
        </p:txBody>
      </p:sp>
    </p:spTree>
    <p:extLst>
      <p:ext uri="{BB962C8B-B14F-4D97-AF65-F5344CB8AC3E}">
        <p14:creationId xmlns:p14="http://schemas.microsoft.com/office/powerpoint/2010/main" val="325880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Monitor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5</a:t>
            </a:fld>
            <a:endParaRPr lang="en-US"/>
          </a:p>
        </p:txBody>
      </p:sp>
      <p:sp>
        <p:nvSpPr>
          <p:cNvPr id="4" name="Content Placeholder 3"/>
          <p:cNvSpPr>
            <a:spLocks noGrp="1"/>
          </p:cNvSpPr>
          <p:nvPr>
            <p:ph idx="1"/>
          </p:nvPr>
        </p:nvSpPr>
        <p:spPr/>
        <p:txBody>
          <a:bodyPr/>
          <a:lstStyle/>
          <a:p>
            <a:r>
              <a:rPr lang="en-US" dirty="0"/>
              <a:t>The gas monitor is a life saving instrument. </a:t>
            </a:r>
          </a:p>
          <a:p>
            <a:endParaRPr lang="en-US" dirty="0"/>
          </a:p>
          <a:p>
            <a:r>
              <a:rPr lang="en-US" dirty="0"/>
              <a:t>It must be put through a series of tests each day to ensure that is working properly and the sensors are measuring properly. </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919" y="3064295"/>
            <a:ext cx="1938336"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91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Ventis MX4</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6</a:t>
            </a:fld>
            <a:endParaRPr lang="en-US"/>
          </a:p>
        </p:txBody>
      </p:sp>
      <p:sp>
        <p:nvSpPr>
          <p:cNvPr id="5" name="TextBox 4"/>
          <p:cNvSpPr txBox="1"/>
          <p:nvPr/>
        </p:nvSpPr>
        <p:spPr>
          <a:xfrm>
            <a:off x="1209676" y="1810434"/>
            <a:ext cx="1562100" cy="646331"/>
          </a:xfrm>
          <a:prstGeom prst="rect">
            <a:avLst/>
          </a:prstGeom>
          <a:noFill/>
        </p:spPr>
        <p:txBody>
          <a:bodyPr wrap="square" rtlCol="0">
            <a:spAutoFit/>
          </a:bodyPr>
          <a:lstStyle/>
          <a:p>
            <a:r>
              <a:rPr lang="en-US" b="1" dirty="0">
                <a:solidFill>
                  <a:srgbClr val="FF0000"/>
                </a:solidFill>
              </a:rPr>
              <a:t>Visual Alarm Indicator </a:t>
            </a:r>
          </a:p>
        </p:txBody>
      </p:sp>
      <p:sp>
        <p:nvSpPr>
          <p:cNvPr id="6" name="TextBox 5"/>
          <p:cNvSpPr txBox="1"/>
          <p:nvPr/>
        </p:nvSpPr>
        <p:spPr>
          <a:xfrm>
            <a:off x="1257300" y="2943225"/>
            <a:ext cx="1466851" cy="369332"/>
          </a:xfrm>
          <a:prstGeom prst="rect">
            <a:avLst/>
          </a:prstGeom>
          <a:noFill/>
        </p:spPr>
        <p:txBody>
          <a:bodyPr wrap="square" rtlCol="0">
            <a:spAutoFit/>
          </a:bodyPr>
          <a:lstStyle/>
          <a:p>
            <a:r>
              <a:rPr lang="en-US" b="1" dirty="0">
                <a:solidFill>
                  <a:srgbClr val="FF0000"/>
                </a:solidFill>
              </a:rPr>
              <a:t>Pump Inlet</a:t>
            </a:r>
          </a:p>
        </p:txBody>
      </p:sp>
      <p:sp>
        <p:nvSpPr>
          <p:cNvPr id="7" name="TextBox 6"/>
          <p:cNvSpPr txBox="1"/>
          <p:nvPr/>
        </p:nvSpPr>
        <p:spPr>
          <a:xfrm>
            <a:off x="1209677" y="3819526"/>
            <a:ext cx="1681162" cy="369332"/>
          </a:xfrm>
          <a:prstGeom prst="rect">
            <a:avLst/>
          </a:prstGeom>
          <a:noFill/>
        </p:spPr>
        <p:txBody>
          <a:bodyPr wrap="square" rtlCol="0">
            <a:spAutoFit/>
          </a:bodyPr>
          <a:lstStyle/>
          <a:p>
            <a:r>
              <a:rPr lang="en-US" b="1" dirty="0">
                <a:solidFill>
                  <a:srgbClr val="FF0000"/>
                </a:solidFill>
              </a:rPr>
              <a:t>LCD Display</a:t>
            </a:r>
          </a:p>
        </p:txBody>
      </p:sp>
      <p:sp>
        <p:nvSpPr>
          <p:cNvPr id="8" name="TextBox 7"/>
          <p:cNvSpPr txBox="1"/>
          <p:nvPr/>
        </p:nvSpPr>
        <p:spPr>
          <a:xfrm>
            <a:off x="919162" y="5456458"/>
            <a:ext cx="1852614" cy="369332"/>
          </a:xfrm>
          <a:prstGeom prst="rect">
            <a:avLst/>
          </a:prstGeom>
          <a:noFill/>
        </p:spPr>
        <p:txBody>
          <a:bodyPr wrap="square" rtlCol="0">
            <a:spAutoFit/>
          </a:bodyPr>
          <a:lstStyle/>
          <a:p>
            <a:r>
              <a:rPr lang="en-US" b="1" dirty="0">
                <a:solidFill>
                  <a:srgbClr val="FF0000"/>
                </a:solidFill>
              </a:rPr>
              <a:t>On/Off Button</a:t>
            </a:r>
          </a:p>
        </p:txBody>
      </p:sp>
      <p:sp>
        <p:nvSpPr>
          <p:cNvPr id="9" name="TextBox 8"/>
          <p:cNvSpPr txBox="1"/>
          <p:nvPr/>
        </p:nvSpPr>
        <p:spPr>
          <a:xfrm>
            <a:off x="6286500" y="5437407"/>
            <a:ext cx="1666875" cy="369332"/>
          </a:xfrm>
          <a:prstGeom prst="rect">
            <a:avLst/>
          </a:prstGeom>
          <a:noFill/>
        </p:spPr>
        <p:txBody>
          <a:bodyPr wrap="square" rtlCol="0">
            <a:spAutoFit/>
          </a:bodyPr>
          <a:lstStyle/>
          <a:p>
            <a:r>
              <a:rPr lang="en-US" b="1" dirty="0">
                <a:solidFill>
                  <a:srgbClr val="FF0000"/>
                </a:solidFill>
              </a:rPr>
              <a:t>Enter Button</a:t>
            </a:r>
          </a:p>
        </p:txBody>
      </p:sp>
      <p:sp>
        <p:nvSpPr>
          <p:cNvPr id="10" name="TextBox 9"/>
          <p:cNvSpPr txBox="1"/>
          <p:nvPr/>
        </p:nvSpPr>
        <p:spPr>
          <a:xfrm>
            <a:off x="6391275" y="3895725"/>
            <a:ext cx="2362200" cy="646331"/>
          </a:xfrm>
          <a:prstGeom prst="rect">
            <a:avLst/>
          </a:prstGeom>
          <a:noFill/>
        </p:spPr>
        <p:txBody>
          <a:bodyPr wrap="square" rtlCol="0">
            <a:spAutoFit/>
          </a:bodyPr>
          <a:lstStyle/>
          <a:p>
            <a:r>
              <a:rPr lang="en-US" b="1" dirty="0">
                <a:solidFill>
                  <a:srgbClr val="FF0000"/>
                </a:solidFill>
              </a:rPr>
              <a:t>Audible Alarm Ports </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839" y="1900692"/>
            <a:ext cx="3500436" cy="3442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3299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Turning on a Monitor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7</a:t>
            </a:fld>
            <a:endParaRPr lang="en-US"/>
          </a:p>
        </p:txBody>
      </p:sp>
      <p:sp>
        <p:nvSpPr>
          <p:cNvPr id="4" name="Content Placeholder 3"/>
          <p:cNvSpPr>
            <a:spLocks noGrp="1"/>
          </p:cNvSpPr>
          <p:nvPr>
            <p:ph idx="1"/>
          </p:nvPr>
        </p:nvSpPr>
        <p:spPr>
          <a:xfrm>
            <a:off x="304800" y="1362074"/>
            <a:ext cx="8743950" cy="5400675"/>
          </a:xfrm>
        </p:spPr>
        <p:txBody>
          <a:bodyPr/>
          <a:lstStyle/>
          <a:p>
            <a:r>
              <a:rPr lang="en-US" dirty="0"/>
              <a:t>There are 2 buttons on the front of the monitor.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200" dirty="0"/>
          </a:p>
          <a:p>
            <a:r>
              <a:rPr lang="en-US" dirty="0"/>
              <a:t>The on/off button is on the left as you look at it. </a:t>
            </a:r>
          </a:p>
          <a:p>
            <a:endParaRPr lang="en-US" sz="800" dirty="0"/>
          </a:p>
          <a:p>
            <a:r>
              <a:rPr lang="en-US" dirty="0"/>
              <a:t>The enter button is on the right.</a:t>
            </a:r>
          </a:p>
          <a:p>
            <a:endParaRPr lang="en-US" sz="800" dirty="0"/>
          </a:p>
          <a:p>
            <a:r>
              <a:rPr lang="en-US" dirty="0"/>
              <a:t>To turn the instrument on hold down the On/Off button on the left. </a:t>
            </a:r>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466" y="1815144"/>
            <a:ext cx="1750352" cy="269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068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Functions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8</a:t>
            </a:fld>
            <a:endParaRPr lang="en-US"/>
          </a:p>
        </p:txBody>
      </p:sp>
      <p:sp>
        <p:nvSpPr>
          <p:cNvPr id="4" name="Content Placeholder 3"/>
          <p:cNvSpPr>
            <a:spLocks noGrp="1"/>
          </p:cNvSpPr>
          <p:nvPr>
            <p:ph idx="1"/>
          </p:nvPr>
        </p:nvSpPr>
        <p:spPr>
          <a:xfrm>
            <a:off x="363117" y="1179822"/>
            <a:ext cx="5804770" cy="5177846"/>
          </a:xfrm>
        </p:spPr>
        <p:txBody>
          <a:bodyPr/>
          <a:lstStyle/>
          <a:p>
            <a:r>
              <a:rPr lang="en-US" sz="1800" dirty="0"/>
              <a:t>You will then see the number of days until full calibration is due. </a:t>
            </a:r>
            <a:r>
              <a:rPr lang="en-US" sz="1800" i="1" dirty="0"/>
              <a:t>(Once every month)</a:t>
            </a:r>
          </a:p>
          <a:p>
            <a:pPr marL="0" indent="0">
              <a:buNone/>
            </a:pPr>
            <a:endParaRPr lang="en-US" sz="1800" i="1" dirty="0"/>
          </a:p>
          <a:p>
            <a:pPr marL="0" indent="0">
              <a:buNone/>
            </a:pPr>
            <a:endParaRPr lang="en-US" sz="700" i="1" dirty="0"/>
          </a:p>
          <a:p>
            <a:r>
              <a:rPr lang="en-US" sz="1800" dirty="0"/>
              <a:t>Let the instrument warm up for 20 seconds.</a:t>
            </a:r>
          </a:p>
          <a:p>
            <a:endParaRPr lang="en-US" sz="700" dirty="0"/>
          </a:p>
          <a:p>
            <a:endParaRPr lang="en-US" sz="1800" dirty="0"/>
          </a:p>
          <a:p>
            <a:r>
              <a:rPr lang="en-US" sz="1800" dirty="0"/>
              <a:t>You will see the count down.  </a:t>
            </a:r>
          </a:p>
          <a:p>
            <a:endParaRPr lang="en-US" sz="1800" dirty="0"/>
          </a:p>
          <a:p>
            <a:endParaRPr lang="en-US" sz="700" dirty="0"/>
          </a:p>
          <a:p>
            <a:r>
              <a:rPr lang="en-US" sz="1800" dirty="0"/>
              <a:t>The type of gas it is measuring.  </a:t>
            </a:r>
          </a:p>
          <a:p>
            <a:endParaRPr lang="en-US" sz="700" dirty="0"/>
          </a:p>
          <a:p>
            <a:endParaRPr lang="en-US" sz="700" dirty="0"/>
          </a:p>
          <a:p>
            <a:r>
              <a:rPr lang="en-US" sz="1800" dirty="0"/>
              <a:t>At this point you should see a check mark. This means the instrument is ready.</a:t>
            </a:r>
          </a:p>
          <a:p>
            <a:endParaRPr lang="en-US" sz="700" dirty="0"/>
          </a:p>
          <a:p>
            <a:endParaRPr lang="en-US" sz="700" dirty="0"/>
          </a:p>
          <a:p>
            <a:r>
              <a:rPr lang="en-US" sz="1800" dirty="0"/>
              <a:t>If you see and exclamation point (!) Do not use the instrument. </a:t>
            </a: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881" y="974881"/>
            <a:ext cx="2660530" cy="17684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2223" y="2743351"/>
            <a:ext cx="2661188" cy="190516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7887" y="4642789"/>
            <a:ext cx="2709860" cy="1845847"/>
          </a:xfrm>
          <a:prstGeom prst="rect">
            <a:avLst/>
          </a:prstGeom>
        </p:spPr>
      </p:pic>
      <p:cxnSp>
        <p:nvCxnSpPr>
          <p:cNvPr id="9" name="Straight Arrow Connector 8"/>
          <p:cNvCxnSpPr/>
          <p:nvPr/>
        </p:nvCxnSpPr>
        <p:spPr>
          <a:xfrm flipV="1">
            <a:off x="5115464" y="1639018"/>
            <a:ext cx="1216325" cy="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584060" y="2455652"/>
            <a:ext cx="903004" cy="882771"/>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13101" y="4842293"/>
            <a:ext cx="1941050" cy="14379"/>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308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Functions </a:t>
            </a:r>
          </a:p>
        </p:txBody>
      </p:sp>
      <p:sp>
        <p:nvSpPr>
          <p:cNvPr id="3" name="Slide Number Placeholder 2"/>
          <p:cNvSpPr>
            <a:spLocks noGrp="1"/>
          </p:cNvSpPr>
          <p:nvPr>
            <p:ph type="sldNum" sz="quarter" idx="4294967295"/>
          </p:nvPr>
        </p:nvSpPr>
        <p:spPr/>
        <p:txBody>
          <a:bodyPr/>
          <a:lstStyle/>
          <a:p>
            <a:pPr>
              <a:defRPr/>
            </a:pPr>
            <a:fld id="{0966DC23-5D75-4E55-94E0-8AC9A57DBD08}" type="slidenum">
              <a:rPr lang="en-US" smtClean="0"/>
              <a:pPr>
                <a:defRPr/>
              </a:pPr>
              <a:t>9</a:t>
            </a:fld>
            <a:endParaRPr lang="en-US"/>
          </a:p>
        </p:txBody>
      </p:sp>
      <p:sp>
        <p:nvSpPr>
          <p:cNvPr id="4" name="Content Placeholder 3"/>
          <p:cNvSpPr>
            <a:spLocks noGrp="1"/>
          </p:cNvSpPr>
          <p:nvPr>
            <p:ph idx="1"/>
          </p:nvPr>
        </p:nvSpPr>
        <p:spPr>
          <a:xfrm>
            <a:off x="602456" y="1512277"/>
            <a:ext cx="7939088" cy="2266093"/>
          </a:xfrm>
        </p:spPr>
        <p:txBody>
          <a:bodyPr/>
          <a:lstStyle/>
          <a:p>
            <a:r>
              <a:rPr lang="en-US" sz="2200" dirty="0"/>
              <a:t>The final screen is your instrument reading screen.  This should read 0.00.</a:t>
            </a:r>
          </a:p>
          <a:p>
            <a:pPr>
              <a:buNone/>
            </a:pPr>
            <a:endParaRPr lang="en-US" sz="2200" dirty="0"/>
          </a:p>
          <a:p>
            <a:r>
              <a:rPr lang="en-US" sz="2200" dirty="0"/>
              <a:t>You will also see a battery in the lower corner.  Make sure you have battery life for the entire shift.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947" y="3531016"/>
            <a:ext cx="4203940" cy="2863553"/>
          </a:xfrm>
          <a:prstGeom prst="rect">
            <a:avLst/>
          </a:prstGeom>
        </p:spPr>
      </p:pic>
      <p:cxnSp>
        <p:nvCxnSpPr>
          <p:cNvPr id="6" name="Straight Arrow Connector 5"/>
          <p:cNvCxnSpPr/>
          <p:nvPr/>
        </p:nvCxnSpPr>
        <p:spPr>
          <a:xfrm>
            <a:off x="802257" y="3053751"/>
            <a:ext cx="1854680" cy="2855343"/>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63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CX_2014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8 fcx template_vector.potx" id="{CA8B8869-1192-4062-BF72-09B67D767998}" vid="{D9BF0122-A9D5-46E3-A2CB-10F7C6C8B7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d607997-8241-496c-997e-277352d2442c" xsi:nil="true"/>
    <lcf76f155ced4ddcb4097134ff3c332f xmlns="96b50f58-a40e-4869-8bc2-ee1dec35f0f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25A717CE324144AA678D44AED611A7" ma:contentTypeVersion="12" ma:contentTypeDescription="Create a new document." ma:contentTypeScope="" ma:versionID="98a07bb40119bcd085a9a051ec2cd4c2">
  <xsd:schema xmlns:xsd="http://www.w3.org/2001/XMLSchema" xmlns:xs="http://www.w3.org/2001/XMLSchema" xmlns:p="http://schemas.microsoft.com/office/2006/metadata/properties" xmlns:ns2="96b50f58-a40e-4869-8bc2-ee1dec35f0fa" xmlns:ns3="cd607997-8241-496c-997e-277352d2442c" targetNamespace="http://schemas.microsoft.com/office/2006/metadata/properties" ma:root="true" ma:fieldsID="de8aef8814a515986c194df88a97ab16" ns2:_="" ns3:_="">
    <xsd:import namespace="96b50f58-a40e-4869-8bc2-ee1dec35f0fa"/>
    <xsd:import namespace="cd607997-8241-496c-997e-277352d2442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b50f58-a40e-4869-8bc2-ee1dec35f0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7e16863-b940-4291-96f8-ad8461baff96"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607997-8241-496c-997e-277352d2442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9536162-bbb1-423b-8051-01138976edca}" ma:internalName="TaxCatchAll" ma:showField="CatchAllData" ma:web="cd607997-8241-496c-997e-277352d244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9B96ED-102D-4255-BE30-DD0575A16C07}">
  <ds:schemaRefs>
    <ds:schemaRef ds:uri="http://schemas.microsoft.com/sharepoint/v3/contenttype/forms"/>
  </ds:schemaRefs>
</ds:datastoreItem>
</file>

<file path=customXml/itemProps2.xml><?xml version="1.0" encoding="utf-8"?>
<ds:datastoreItem xmlns:ds="http://schemas.openxmlformats.org/officeDocument/2006/customXml" ds:itemID="{0554C4C8-53F9-457C-A4E2-DD44A79CC13F}">
  <ds:schemaRefs>
    <ds:schemaRef ds:uri="http://purl.org/dc/elements/1.1/"/>
    <ds:schemaRef ds:uri="http://purl.org/dc/terms/"/>
    <ds:schemaRef ds:uri="http://schemas.microsoft.com/office/2006/documentManagement/types"/>
    <ds:schemaRef ds:uri="258f6156-4df4-4de8-aa98-928ebfccf84d"/>
    <ds:schemaRef ds:uri="47b7f531-480f-4c8a-8c99-f9d68d6e2da0"/>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BDF22E6-0E0F-49C2-92B6-15ABD1D0DAB0}"/>
</file>

<file path=docMetadata/LabelInfo.xml><?xml version="1.0" encoding="utf-8"?>
<clbl:labelList xmlns:clbl="http://schemas.microsoft.com/office/2020/mipLabelMetadata">
  <clbl:label id="{56f8a036-ae1b-4f85-92d3-f4203c03c43b}" enabled="1" method="Standard" siteId="{5f229ce1-773c-46ed-a6fa-974006fae097}" removed="0"/>
</clbl:labelList>
</file>

<file path=docProps/app.xml><?xml version="1.0" encoding="utf-8"?>
<Properties xmlns="http://schemas.openxmlformats.org/officeDocument/2006/extended-properties" xmlns:vt="http://schemas.openxmlformats.org/officeDocument/2006/docPropsVTypes">
  <Template>2018 fcx template</Template>
  <TotalTime>1419</TotalTime>
  <Words>1178</Words>
  <Application>Microsoft Office PowerPoint</Application>
  <PresentationFormat>On-screen Show (4:3)</PresentationFormat>
  <Paragraphs>133</Paragraphs>
  <Slides>14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Courier New</vt:lpstr>
      <vt:lpstr>Franklin Gothic Book</vt:lpstr>
      <vt:lpstr>Franklin Gothic Medium Cond</vt:lpstr>
      <vt:lpstr>Tahoma</vt:lpstr>
      <vt:lpstr>Verdana</vt:lpstr>
      <vt:lpstr>Wingdings</vt:lpstr>
      <vt:lpstr>FCX_2014_template</vt:lpstr>
      <vt:lpstr>PowerPoint Presentation</vt:lpstr>
      <vt:lpstr>MX4-Leaching:  Wicking and Drilling</vt:lpstr>
      <vt:lpstr>MX4-Leaching:  Wicking and Drilling</vt:lpstr>
      <vt:lpstr>MX4-Leaching:  Wicking and Drilling</vt:lpstr>
      <vt:lpstr>Gas Monitor </vt:lpstr>
      <vt:lpstr>Ventis MX4</vt:lpstr>
      <vt:lpstr>Turning on a Monitor </vt:lpstr>
      <vt:lpstr>User Functions </vt:lpstr>
      <vt:lpstr>User Functions </vt:lpstr>
      <vt:lpstr>Docking Station </vt:lpstr>
      <vt:lpstr>Let the Docking Station Do the Work.</vt:lpstr>
      <vt:lpstr>Alarm</vt:lpstr>
      <vt:lpstr>Alarms </vt:lpstr>
      <vt:lpstr>Alarms</vt:lpstr>
    </vt:vector>
  </TitlesOfParts>
  <Company>Freeport-McMoRan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015920</dc:creator>
  <cp:lastModifiedBy>Provencio, Alejandro</cp:lastModifiedBy>
  <cp:revision>56</cp:revision>
  <dcterms:created xsi:type="dcterms:W3CDTF">2018-04-25T16:46:33Z</dcterms:created>
  <dcterms:modified xsi:type="dcterms:W3CDTF">2023-08-24T14:09:01Z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0x0101000625A717CE324144AA678D44AED611A7</vt:lpwstr>
  </property>
</Properties>
</file>