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 id="2147483727" r:id="rId8"/>
  </p:sldMasterIdLst>
  <p:notesMasterIdLst>
    <p:notesMasterId r:id="rId189"/>
  </p:notesMasterIdLst>
  <p:handoutMasterIdLst>
    <p:handoutMasterId r:id="rId190"/>
  </p:handoutMasterIdLst>
  <p:sldIdLst>
    <p:sldId id="257" r:id="rId9"/>
    <p:sldId id="363" r:id="rId10"/>
    <p:sldId id="364" r:id="rId11"/>
    <p:sldId id="365" r:id="rId12"/>
    <p:sldId id="366" r:id="rId13"/>
    <p:sldId id="468" r:id="rId14"/>
    <p:sldId id="367" r:id="rId15"/>
    <p:sldId id="469" r:id="rId16"/>
    <p:sldId id="368" r:id="rId17"/>
    <p:sldId id="470" r:id="rId18"/>
    <p:sldId id="467" r:id="rId19"/>
    <p:sldId id="369" r:id="rId20"/>
    <p:sldId id="588" r:id="rId21"/>
    <p:sldId id="370" r:id="rId22"/>
    <p:sldId id="384" r:id="rId23"/>
    <p:sldId id="388" r:id="rId24"/>
    <p:sldId id="393" r:id="rId25"/>
    <p:sldId id="267" r:id="rId26"/>
    <p:sldId id="589" r:id="rId27"/>
    <p:sldId id="594" r:id="rId28"/>
    <p:sldId id="394" r:id="rId29"/>
    <p:sldId id="483" r:id="rId30"/>
    <p:sldId id="485" r:id="rId31"/>
    <p:sldId id="461" r:id="rId32"/>
    <p:sldId id="484" r:id="rId33"/>
    <p:sldId id="486" r:id="rId34"/>
    <p:sldId id="487" r:id="rId35"/>
    <p:sldId id="398" r:id="rId36"/>
    <p:sldId id="399" r:id="rId37"/>
    <p:sldId id="400" r:id="rId38"/>
    <p:sldId id="401" r:id="rId39"/>
    <p:sldId id="404" r:id="rId40"/>
    <p:sldId id="406" r:id="rId41"/>
    <p:sldId id="407" r:id="rId42"/>
    <p:sldId id="488" r:id="rId43"/>
    <p:sldId id="595" r:id="rId44"/>
    <p:sldId id="490" r:id="rId45"/>
    <p:sldId id="492" r:id="rId46"/>
    <p:sldId id="491" r:id="rId47"/>
    <p:sldId id="494" r:id="rId48"/>
    <p:sldId id="408" r:id="rId49"/>
    <p:sldId id="495" r:id="rId50"/>
    <p:sldId id="496" r:id="rId51"/>
    <p:sldId id="497" r:id="rId52"/>
    <p:sldId id="462" r:id="rId53"/>
    <p:sldId id="411" r:id="rId54"/>
    <p:sldId id="412" r:id="rId55"/>
    <p:sldId id="413" r:id="rId56"/>
    <p:sldId id="414" r:id="rId57"/>
    <p:sldId id="415" r:id="rId58"/>
    <p:sldId id="417" r:id="rId59"/>
    <p:sldId id="418" r:id="rId60"/>
    <p:sldId id="596" r:id="rId61"/>
    <p:sldId id="592" r:id="rId62"/>
    <p:sldId id="501" r:id="rId63"/>
    <p:sldId id="420" r:id="rId64"/>
    <p:sldId id="502" r:id="rId65"/>
    <p:sldId id="499" r:id="rId66"/>
    <p:sldId id="505" r:id="rId67"/>
    <p:sldId id="506" r:id="rId68"/>
    <p:sldId id="507" r:id="rId69"/>
    <p:sldId id="498" r:id="rId70"/>
    <p:sldId id="508" r:id="rId71"/>
    <p:sldId id="504" r:id="rId72"/>
    <p:sldId id="509" r:id="rId73"/>
    <p:sldId id="510" r:id="rId74"/>
    <p:sldId id="511" r:id="rId75"/>
    <p:sldId id="512"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525" r:id="rId89"/>
    <p:sldId id="526" r:id="rId90"/>
    <p:sldId id="527" r:id="rId91"/>
    <p:sldId id="529" r:id="rId92"/>
    <p:sldId id="528" r:id="rId93"/>
    <p:sldId id="530" r:id="rId94"/>
    <p:sldId id="531" r:id="rId95"/>
    <p:sldId id="532" r:id="rId96"/>
    <p:sldId id="533" r:id="rId97"/>
    <p:sldId id="534" r:id="rId98"/>
    <p:sldId id="535" r:id="rId99"/>
    <p:sldId id="536" r:id="rId100"/>
    <p:sldId id="537" r:id="rId101"/>
    <p:sldId id="538" r:id="rId102"/>
    <p:sldId id="539" r:id="rId103"/>
    <p:sldId id="540" r:id="rId104"/>
    <p:sldId id="541" r:id="rId105"/>
    <p:sldId id="503" r:id="rId106"/>
    <p:sldId id="424" r:id="rId107"/>
    <p:sldId id="425" r:id="rId108"/>
    <p:sldId id="426" r:id="rId109"/>
    <p:sldId id="427" r:id="rId110"/>
    <p:sldId id="430" r:id="rId111"/>
    <p:sldId id="431" r:id="rId112"/>
    <p:sldId id="593" r:id="rId113"/>
    <p:sldId id="542" r:id="rId114"/>
    <p:sldId id="543" r:id="rId115"/>
    <p:sldId id="544" r:id="rId116"/>
    <p:sldId id="545" r:id="rId117"/>
    <p:sldId id="546" r:id="rId118"/>
    <p:sldId id="433" r:id="rId119"/>
    <p:sldId id="547" r:id="rId120"/>
    <p:sldId id="548" r:id="rId121"/>
    <p:sldId id="549" r:id="rId122"/>
    <p:sldId id="550" r:id="rId123"/>
    <p:sldId id="552" r:id="rId124"/>
    <p:sldId id="553" r:id="rId125"/>
    <p:sldId id="554" r:id="rId126"/>
    <p:sldId id="555" r:id="rId127"/>
    <p:sldId id="556" r:id="rId128"/>
    <p:sldId id="557" r:id="rId129"/>
    <p:sldId id="558" r:id="rId130"/>
    <p:sldId id="559" r:id="rId131"/>
    <p:sldId id="560" r:id="rId132"/>
    <p:sldId id="434" r:id="rId133"/>
    <p:sldId id="561" r:id="rId134"/>
    <p:sldId id="563" r:id="rId135"/>
    <p:sldId id="564" r:id="rId136"/>
    <p:sldId id="565" r:id="rId137"/>
    <p:sldId id="566" r:id="rId138"/>
    <p:sldId id="435" r:id="rId139"/>
    <p:sldId id="567" r:id="rId140"/>
    <p:sldId id="568" r:id="rId141"/>
    <p:sldId id="569" r:id="rId142"/>
    <p:sldId id="570" r:id="rId143"/>
    <p:sldId id="571" r:id="rId144"/>
    <p:sldId id="572" r:id="rId145"/>
    <p:sldId id="472" r:id="rId146"/>
    <p:sldId id="574" r:id="rId147"/>
    <p:sldId id="575" r:id="rId148"/>
    <p:sldId id="576" r:id="rId149"/>
    <p:sldId id="577" r:id="rId150"/>
    <p:sldId id="578" r:id="rId151"/>
    <p:sldId id="579" r:id="rId152"/>
    <p:sldId id="580" r:id="rId153"/>
    <p:sldId id="581" r:id="rId154"/>
    <p:sldId id="464" r:id="rId155"/>
    <p:sldId id="443" r:id="rId156"/>
    <p:sldId id="445" r:id="rId157"/>
    <p:sldId id="582" r:id="rId158"/>
    <p:sldId id="447" r:id="rId159"/>
    <p:sldId id="446" r:id="rId160"/>
    <p:sldId id="465" r:id="rId161"/>
    <p:sldId id="450" r:id="rId162"/>
    <p:sldId id="451" r:id="rId163"/>
    <p:sldId id="452" r:id="rId164"/>
    <p:sldId id="453" r:id="rId165"/>
    <p:sldId id="454" r:id="rId166"/>
    <p:sldId id="455" r:id="rId167"/>
    <p:sldId id="583" r:id="rId168"/>
    <p:sldId id="456" r:id="rId169"/>
    <p:sldId id="471" r:id="rId170"/>
    <p:sldId id="573" r:id="rId171"/>
    <p:sldId id="584" r:id="rId172"/>
    <p:sldId id="585" r:id="rId173"/>
    <p:sldId id="586" r:id="rId174"/>
    <p:sldId id="587" r:id="rId175"/>
    <p:sldId id="475" r:id="rId176"/>
    <p:sldId id="476" r:id="rId177"/>
    <p:sldId id="477" r:id="rId178"/>
    <p:sldId id="478" r:id="rId179"/>
    <p:sldId id="479" r:id="rId180"/>
    <p:sldId id="480" r:id="rId181"/>
    <p:sldId id="482" r:id="rId182"/>
    <p:sldId id="332" r:id="rId183"/>
    <p:sldId id="457" r:id="rId184"/>
    <p:sldId id="458" r:id="rId185"/>
    <p:sldId id="459" r:id="rId186"/>
    <p:sldId id="466" r:id="rId187"/>
    <p:sldId id="460" r:id="rId18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3FF"/>
    <a:srgbClr val="0099CC"/>
    <a:srgbClr val="BFBFBF"/>
    <a:srgbClr val="E6E6E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160" autoAdjust="0"/>
  </p:normalViewPr>
  <p:slideViewPr>
    <p:cSldViewPr snapToGrid="0" showGuides="1">
      <p:cViewPr varScale="1">
        <p:scale>
          <a:sx n="78" d="100"/>
          <a:sy n="78" d="100"/>
        </p:scale>
        <p:origin x="2610" y="90"/>
      </p:cViewPr>
      <p:guideLst>
        <p:guide orient="horz" pos="2160"/>
        <p:guide pos="2880"/>
      </p:guideLst>
    </p:cSldViewPr>
  </p:slideViewPr>
  <p:outlineViewPr>
    <p:cViewPr>
      <p:scale>
        <a:sx n="33" d="100"/>
        <a:sy n="33" d="100"/>
      </p:scale>
      <p:origin x="0" y="-489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140" d="100"/>
          <a:sy n="140" d="100"/>
        </p:scale>
        <p:origin x="2694" y="-142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presProps" Target="presProp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1.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viewProps" Target="viewProp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2.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theme" Target="theme/theme1.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microsoft.com/office/2016/11/relationships/changesInfo" Target="changesInfos/changesInfo1.xml"/><Relationship Id="rId190" Type="http://schemas.openxmlformats.org/officeDocument/2006/relationships/handoutMaster" Target="handoutMasters/handoutMaster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customXml" Target="../customXml/item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kley, Theresa" userId="a38388ac-2ea9-4600-baed-73cfdf57c731" providerId="ADAL" clId="{43B50B98-48C6-458E-BF0B-958C01571FB6}"/>
    <pc:docChg chg="undo modSld">
      <pc:chgData name="Eckley, Theresa" userId="a38388ac-2ea9-4600-baed-73cfdf57c731" providerId="ADAL" clId="{43B50B98-48C6-458E-BF0B-958C01571FB6}" dt="2020-03-26T14:55:40.416" v="11" actId="20577"/>
      <pc:docMkLst>
        <pc:docMk/>
      </pc:docMkLst>
      <pc:sldChg chg="modNotesTx">
        <pc:chgData name="Eckley, Theresa" userId="a38388ac-2ea9-4600-baed-73cfdf57c731" providerId="ADAL" clId="{43B50B98-48C6-458E-BF0B-958C01571FB6}" dt="2020-03-26T14:55:40.416" v="11" actId="20577"/>
        <pc:sldMkLst>
          <pc:docMk/>
          <pc:sldMk cId="3377325658" sldId="593"/>
        </pc:sldMkLst>
      </pc:sldChg>
      <pc:sldChg chg="modNotesTx">
        <pc:chgData name="Eckley, Theresa" userId="a38388ac-2ea9-4600-baed-73cfdf57c731" providerId="ADAL" clId="{43B50B98-48C6-458E-BF0B-958C01571FB6}" dt="2020-03-26T14:42:52.882" v="6" actId="20577"/>
        <pc:sldMkLst>
          <pc:docMk/>
          <pc:sldMk cId="1328393974" sldId="5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773CE4B-23B0-4E29-8829-38C241BDBAD2}" type="datetimeFigureOut">
              <a:rPr lang="en-US" smtClean="0"/>
              <a:t>8/24/2023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84D5EE7-B2A2-4F9E-B300-42DCC6354330}" type="slidenum">
              <a:rPr lang="en-US" smtClean="0"/>
              <a:t>‹#›</a:t>
            </a:fld>
            <a:endParaRPr lang="en-US"/>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9A1CF9-6607-4E80-8122-C53CA39E5E3B}" type="datetimeFigureOut">
              <a:rPr lang="en-US" smtClean="0"/>
              <a:t>8/24/2023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8FCD5C-19B0-4F7A-B49D-975DBE93C182}" type="slidenum">
              <a:rPr lang="en-US" smtClean="0"/>
              <a:t>‹#›</a:t>
            </a:fld>
            <a:endParaRPr lang="en-US"/>
          </a:p>
        </p:txBody>
      </p:sp>
    </p:spTree>
    <p:extLst>
      <p:ext uri="{BB962C8B-B14F-4D97-AF65-F5344CB8AC3E}">
        <p14:creationId xmlns:p14="http://schemas.microsoft.com/office/powerpoint/2010/main" val="12369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mn-lt"/>
        <a:ea typeface="+mn-ea"/>
        <a:cs typeface="+mn-cs"/>
      </a:defRPr>
    </a:lvl1pPr>
    <a:lvl2pPr marL="45720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860425"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3pPr>
    <a:lvl4pPr marL="1371600"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4pPr>
    <a:lvl5pPr marL="182880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eb.microsoftstream.com/video/e7a8465a-2e73-4683-9069-31d173717d6d"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eb.microsoftstream.com/video/60697858-3637-4a11-842c-77653e59942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eb.microsoftstream.com/video/26fd9ad0-1776-490d-ad2d-2a7285c9d20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eb.microsoftstream.com/video/4fb1e8b2-5dd1-4707-983c-7ee35273c380"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N/A</a:t>
            </a:r>
          </a:p>
          <a:p>
            <a:pPr lvl="0"/>
            <a:endParaRPr lang="en-US" dirty="0"/>
          </a:p>
          <a:p>
            <a:pPr lvl="0"/>
            <a:r>
              <a:rPr lang="en-US" dirty="0"/>
              <a:t>Instruction </a:t>
            </a:r>
          </a:p>
          <a:p>
            <a:pPr marL="174708" indent="-174708">
              <a:buFont typeface="Arial" panose="020B0604020202020204" pitchFamily="34" charset="0"/>
              <a:buChar char="•"/>
            </a:pPr>
            <a:r>
              <a:rPr lang="en-US" b="0" dirty="0"/>
              <a:t>Welcome students to class</a:t>
            </a:r>
          </a:p>
          <a:p>
            <a:pPr marL="174708" indent="-174708">
              <a:buFont typeface="Arial" panose="020B0604020202020204" pitchFamily="34" charset="0"/>
              <a:buChar char="•"/>
            </a:pPr>
            <a:r>
              <a:rPr lang="en-US" b="0" dirty="0"/>
              <a:t>Facilitator introduces self by stating</a:t>
            </a:r>
          </a:p>
          <a:p>
            <a:pPr marL="640594" lvl="1" indent="-174708"/>
            <a:r>
              <a:rPr lang="en-US" dirty="0"/>
              <a:t>your position at FMI</a:t>
            </a:r>
          </a:p>
          <a:p>
            <a:pPr marL="640594" lvl="1" indent="-174708"/>
            <a:r>
              <a:rPr lang="en-US" dirty="0"/>
              <a:t>how long you have worked for FMI</a:t>
            </a:r>
          </a:p>
          <a:p>
            <a:pPr marL="640594" lvl="1" indent="-174708"/>
            <a:r>
              <a:rPr lang="en-US" dirty="0"/>
              <a:t>how long you have worked in mining</a:t>
            </a:r>
          </a:p>
          <a:p>
            <a:pPr marL="174708" indent="-174708">
              <a:buFont typeface="Arial" panose="020B0604020202020204" pitchFamily="34" charset="0"/>
              <a:buChar char="•"/>
            </a:pPr>
            <a:r>
              <a:rPr lang="en-US" b="0" dirty="0"/>
              <a:t>Ask</a:t>
            </a:r>
            <a:r>
              <a:rPr lang="en-US" b="0" baseline="0" dirty="0"/>
              <a:t> students what they want from the course</a:t>
            </a:r>
          </a:p>
          <a:p>
            <a:pPr marL="640594" lvl="1" indent="-174708"/>
            <a:r>
              <a:rPr lang="en-US" b="1" baseline="0" dirty="0"/>
              <a:t>Discuss what they want to gain from the course</a:t>
            </a:r>
          </a:p>
          <a:p>
            <a:pPr marL="640594" lvl="1" indent="-174708"/>
            <a:r>
              <a:rPr lang="en-US" baseline="0" dirty="0"/>
              <a:t>WIFM – “What’s in it for me?”</a:t>
            </a:r>
          </a:p>
          <a:p>
            <a:pPr marL="640594" lvl="1" indent="-174708"/>
            <a:r>
              <a:rPr lang="en-US" baseline="0" dirty="0"/>
              <a:t>This increase engagement by getting students vocalizing their opinions from the start of the course</a:t>
            </a:r>
          </a:p>
          <a:p>
            <a:pPr marL="640594" lvl="1" indent="-174708"/>
            <a:r>
              <a:rPr lang="en-US" baseline="0" dirty="0"/>
              <a:t>This increases motivation by showing students their ideas matter</a:t>
            </a:r>
          </a:p>
          <a:p>
            <a:pPr marL="640594" lvl="1" indent="-174708"/>
            <a:r>
              <a:rPr lang="en-US" baseline="0" dirty="0"/>
              <a:t>Option – Write down or remember what they want to learn. In a few slides, connect their responses to the learning objectives</a:t>
            </a:r>
          </a:p>
        </p:txBody>
      </p:sp>
      <p:sp>
        <p:nvSpPr>
          <p:cNvPr id="4" name="Slide Number Placeholder 3"/>
          <p:cNvSpPr>
            <a:spLocks noGrp="1"/>
          </p:cNvSpPr>
          <p:nvPr>
            <p:ph type="sldNum" sz="quarter" idx="10"/>
          </p:nvPr>
        </p:nvSpPr>
        <p:spPr/>
        <p:txBody>
          <a:bodyPr/>
          <a:lstStyle/>
          <a:p>
            <a:fld id="{3F8FCD5C-19B0-4F7A-B49D-975DBE93C182}" type="slidenum">
              <a:rPr lang="en-US" smtClean="0"/>
              <a:t>1</a:t>
            </a:fld>
            <a:endParaRPr lang="en-US"/>
          </a:p>
        </p:txBody>
      </p:sp>
    </p:spTree>
    <p:extLst>
      <p:ext uri="{BB962C8B-B14F-4D97-AF65-F5344CB8AC3E}">
        <p14:creationId xmlns:p14="http://schemas.microsoft.com/office/powerpoint/2010/main" val="397105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iv</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10</a:t>
            </a:fld>
            <a:endParaRPr lang="en-US"/>
          </a:p>
        </p:txBody>
      </p:sp>
    </p:spTree>
    <p:extLst>
      <p:ext uri="{BB962C8B-B14F-4D97-AF65-F5344CB8AC3E}">
        <p14:creationId xmlns:p14="http://schemas.microsoft.com/office/powerpoint/2010/main" val="469653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64</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SG page 40</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100</a:t>
            </a:fld>
            <a:endParaRPr lang="en-US"/>
          </a:p>
        </p:txBody>
      </p:sp>
    </p:spTree>
    <p:extLst>
      <p:ext uri="{BB962C8B-B14F-4D97-AF65-F5344CB8AC3E}">
        <p14:creationId xmlns:p14="http://schemas.microsoft.com/office/powerpoint/2010/main" val="17776637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64</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b, c, d, SG page 50</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101</a:t>
            </a:fld>
            <a:endParaRPr lang="en-US"/>
          </a:p>
        </p:txBody>
      </p:sp>
    </p:spTree>
    <p:extLst>
      <p:ext uri="{BB962C8B-B14F-4D97-AF65-F5344CB8AC3E}">
        <p14:creationId xmlns:p14="http://schemas.microsoft.com/office/powerpoint/2010/main" val="12162354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64</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a:t>
            </a:r>
            <a:r>
              <a:rPr lang="en-US" b="0" baseline="0" dirty="0"/>
              <a:t> d</a:t>
            </a:r>
            <a:r>
              <a:rPr lang="en-US" b="0" dirty="0"/>
              <a:t>, SG page 40</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102</a:t>
            </a:fld>
            <a:endParaRPr lang="en-US"/>
          </a:p>
        </p:txBody>
      </p:sp>
    </p:spTree>
    <p:extLst>
      <p:ext uri="{BB962C8B-B14F-4D97-AF65-F5344CB8AC3E}">
        <p14:creationId xmlns:p14="http://schemas.microsoft.com/office/powerpoint/2010/main" val="24946458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r>
              <a:rPr lang="en-US" b="1" dirty="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103</a:t>
            </a:fld>
            <a:endParaRPr lang="en-US"/>
          </a:p>
        </p:txBody>
      </p:sp>
    </p:spTree>
    <p:extLst>
      <p:ext uri="{BB962C8B-B14F-4D97-AF65-F5344CB8AC3E}">
        <p14:creationId xmlns:p14="http://schemas.microsoft.com/office/powerpoint/2010/main" val="24550060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page 67</a:t>
            </a:r>
          </a:p>
          <a:p>
            <a:pPr lvl="0"/>
            <a:endParaRPr lang="en-US" dirty="0"/>
          </a:p>
          <a:p>
            <a:pPr lvl="0"/>
            <a:r>
              <a:rPr lang="en-US" dirty="0"/>
              <a:t>Instruction </a:t>
            </a:r>
          </a:p>
          <a:p>
            <a:pPr marL="174708" indent="-174708">
              <a:buFont typeface="Arial" panose="020B0604020202020204" pitchFamily="34" charset="0"/>
              <a:buChar char="•"/>
            </a:pPr>
            <a:r>
              <a:rPr lang="en-US" b="0" dirty="0"/>
              <a:t>Review learning objectives for the module</a:t>
            </a:r>
          </a:p>
          <a:p>
            <a:pPr marL="174708" indent="-174708">
              <a:buFont typeface="Arial" panose="020B0604020202020204" pitchFamily="34" charset="0"/>
              <a:buChar char="•"/>
            </a:pPr>
            <a:r>
              <a:rPr lang="en-US" b="0" dirty="0"/>
              <a:t>Upon completion of this module, students will be able to</a:t>
            </a:r>
          </a:p>
          <a:p>
            <a:pPr marL="640594" lvl="1" indent="-174708"/>
            <a:r>
              <a:rPr lang="en-US" dirty="0"/>
              <a:t>Describe the proper procedures required to safely pull various sizes and lengths of HDPE Pipe according to policy requirements </a:t>
            </a:r>
          </a:p>
          <a:p>
            <a:pPr marL="640594" lvl="1" indent="-174708"/>
            <a:r>
              <a:rPr lang="en-US" dirty="0"/>
              <a:t>Identify the proper equipment required for the task </a:t>
            </a:r>
          </a:p>
          <a:p>
            <a:pPr marL="640594" lvl="1" indent="-174708"/>
            <a:r>
              <a:rPr lang="en-US" dirty="0"/>
              <a:t>Identify appropriate forms for the tasks that will be performed and describe how to fill out these forms correctly</a:t>
            </a:r>
          </a:p>
        </p:txBody>
      </p:sp>
      <p:sp>
        <p:nvSpPr>
          <p:cNvPr id="4" name="Slide Number Placeholder 3"/>
          <p:cNvSpPr>
            <a:spLocks noGrp="1"/>
          </p:cNvSpPr>
          <p:nvPr>
            <p:ph type="sldNum" sz="quarter" idx="10"/>
          </p:nvPr>
        </p:nvSpPr>
        <p:spPr/>
        <p:txBody>
          <a:bodyPr/>
          <a:lstStyle/>
          <a:p>
            <a:fld id="{3F8FCD5C-19B0-4F7A-B49D-975DBE93C182}" type="slidenum">
              <a:rPr lang="en-US" smtClean="0"/>
              <a:t>104</a:t>
            </a:fld>
            <a:endParaRPr lang="en-US"/>
          </a:p>
        </p:txBody>
      </p:sp>
    </p:spTree>
    <p:extLst>
      <p:ext uri="{BB962C8B-B14F-4D97-AF65-F5344CB8AC3E}">
        <p14:creationId xmlns:p14="http://schemas.microsoft.com/office/powerpoint/2010/main" val="42533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N/A</a:t>
            </a:r>
          </a:p>
          <a:p>
            <a:endParaRPr lang="en-US" b="1" baseline="0" dirty="0"/>
          </a:p>
          <a:p>
            <a:pPr marL="0" indent="0">
              <a:buFont typeface="Arial" panose="020B0604020202020204" pitchFamily="34" charset="0"/>
              <a:buNone/>
            </a:pPr>
            <a:r>
              <a:rPr lang="en-US" b="1" baseline="0" dirty="0"/>
              <a:t>Instruction</a:t>
            </a:r>
          </a:p>
          <a:p>
            <a:pPr marL="171450" indent="-171450">
              <a:buFont typeface="Arial" panose="020B0604020202020204" pitchFamily="34" charset="0"/>
              <a:buChar char="•"/>
            </a:pPr>
            <a:r>
              <a:rPr lang="en-US" b="0" dirty="0"/>
              <a:t>Click on the link </a:t>
            </a:r>
            <a:r>
              <a:rPr lang="en-US" b="0" baseline="0" dirty="0"/>
              <a:t>to play video</a:t>
            </a:r>
          </a:p>
          <a:p>
            <a:pPr marL="171450" indent="-171450">
              <a:buFont typeface="Arial" panose="020B0604020202020204" pitchFamily="34" charset="0"/>
              <a:buChar char="•"/>
            </a:pPr>
            <a:r>
              <a:rPr lang="en-US" dirty="0">
                <a:hlinkClick r:id="rId3"/>
              </a:rPr>
              <a:t>https://web.microsoftstream.com/video/e7a8465a-2e73-4683-9069-31d173717d6d</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105</a:t>
            </a:fld>
            <a:endParaRPr lang="en-US"/>
          </a:p>
        </p:txBody>
      </p:sp>
    </p:spTree>
    <p:extLst>
      <p:ext uri="{BB962C8B-B14F-4D97-AF65-F5344CB8AC3E}">
        <p14:creationId xmlns:p14="http://schemas.microsoft.com/office/powerpoint/2010/main" val="78596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69</a:t>
            </a:r>
          </a:p>
          <a:p>
            <a:endParaRPr lang="en-US" b="1" baseline="0" dirty="0"/>
          </a:p>
          <a:p>
            <a:r>
              <a:rPr lang="en-US" b="1" baseline="0" dirty="0"/>
              <a:t>Instruction</a:t>
            </a:r>
          </a:p>
          <a:p>
            <a:pPr marL="171450" indent="-171450">
              <a:buFont typeface="Arial" panose="020B0604020202020204" pitchFamily="34" charset="0"/>
              <a:buChar char="•"/>
            </a:pPr>
            <a:r>
              <a:rPr lang="en-US" b="0" baseline="0" dirty="0"/>
              <a:t>Ways to move the pipe from one location to another on a property</a:t>
            </a:r>
          </a:p>
          <a:p>
            <a:pPr marL="631908" lvl="1" indent="-174708">
              <a:buFont typeface="Arial" panose="020B0604020202020204" pitchFamily="34" charset="0"/>
              <a:buChar char="•"/>
            </a:pPr>
            <a:r>
              <a:rPr lang="en-US" b="0" baseline="0" dirty="0"/>
              <a:t>Pulling Pipe</a:t>
            </a:r>
          </a:p>
          <a:p>
            <a:pPr marL="631908" lvl="1" indent="-174708">
              <a:buFont typeface="Arial" panose="020B0604020202020204" pitchFamily="34" charset="0"/>
              <a:buChar char="•"/>
            </a:pPr>
            <a:r>
              <a:rPr lang="en-US" b="0" baseline="0" dirty="0"/>
              <a:t>Pushing Pipe</a:t>
            </a:r>
          </a:p>
          <a:p>
            <a:pPr marL="631908" lvl="1" indent="-174708">
              <a:buFont typeface="Arial" panose="020B0604020202020204" pitchFamily="34" charset="0"/>
              <a:buChar char="•"/>
            </a:pPr>
            <a:r>
              <a:rPr lang="en-US" b="0" baseline="0" dirty="0"/>
              <a:t>Final Positioning of Pipe</a:t>
            </a:r>
          </a:p>
          <a:p>
            <a:pPr marL="174708" lvl="0" indent="-174708">
              <a:buFont typeface="Arial" panose="020B0604020202020204" pitchFamily="34" charset="0"/>
              <a:buChar char="•"/>
            </a:pPr>
            <a:r>
              <a:rPr lang="en-US" b="0" baseline="0" dirty="0"/>
              <a:t>Each have their specific hazards associated due to:</a:t>
            </a:r>
          </a:p>
          <a:p>
            <a:pPr marL="631908" lvl="1" indent="-174708">
              <a:buFont typeface="Arial" panose="020B0604020202020204" pitchFamily="34" charset="0"/>
              <a:buChar char="•"/>
            </a:pPr>
            <a:r>
              <a:rPr lang="en-US" b="0" baseline="0" dirty="0"/>
              <a:t>Control, or </a:t>
            </a:r>
          </a:p>
          <a:p>
            <a:pPr marL="631908" lvl="1" indent="-174708">
              <a:buFont typeface="Arial" panose="020B0604020202020204" pitchFamily="34" charset="0"/>
              <a:buChar char="•"/>
            </a:pPr>
            <a:r>
              <a:rPr lang="en-US" b="0" baseline="0" dirty="0"/>
              <a:t>Lack of control, of the stored energy that can be created during the process of moving</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106</a:t>
            </a:fld>
            <a:endParaRPr lang="en-US"/>
          </a:p>
        </p:txBody>
      </p:sp>
    </p:spTree>
    <p:extLst>
      <p:ext uri="{BB962C8B-B14F-4D97-AF65-F5344CB8AC3E}">
        <p14:creationId xmlns:p14="http://schemas.microsoft.com/office/powerpoint/2010/main" val="39448787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69</a:t>
            </a:r>
          </a:p>
          <a:p>
            <a:endParaRPr lang="en-US" b="1" baseline="0" dirty="0"/>
          </a:p>
          <a:p>
            <a:r>
              <a:rPr lang="en-US" b="1" baseline="0" dirty="0"/>
              <a:t>Instruction</a:t>
            </a:r>
          </a:p>
          <a:p>
            <a:pPr marL="174708" indent="-174708">
              <a:buFont typeface="Arial" panose="020B0604020202020204" pitchFamily="34" charset="0"/>
              <a:buChar char="•"/>
            </a:pPr>
            <a:r>
              <a:rPr lang="en-US" b="0" baseline="0" dirty="0"/>
              <a:t>Requires connection to a large piece of equipment that can handle the amount of weight associated with pulling the pipe to where it will be needed to complete a job</a:t>
            </a:r>
          </a:p>
          <a:p>
            <a:pPr marL="174708" indent="-174708">
              <a:buFont typeface="Arial" panose="020B0604020202020204" pitchFamily="34" charset="0"/>
              <a:buChar char="•"/>
            </a:pPr>
            <a:r>
              <a:rPr lang="en-US" b="0" baseline="0" dirty="0"/>
              <a:t>Specific planning is needed to determine the appropriate rigging assemblies that will need to be used</a:t>
            </a:r>
          </a:p>
          <a:p>
            <a:pPr marL="174708" indent="-174708">
              <a:buFont typeface="Arial" panose="020B0604020202020204" pitchFamily="34" charset="0"/>
              <a:buChar char="•"/>
            </a:pPr>
            <a:r>
              <a:rPr lang="en-US" b="0" baseline="0" dirty="0"/>
              <a:t>Technical supplements are provided in FCX-HS12 to guide this planning process</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107</a:t>
            </a:fld>
            <a:endParaRPr lang="en-US"/>
          </a:p>
        </p:txBody>
      </p:sp>
    </p:spTree>
    <p:extLst>
      <p:ext uri="{BB962C8B-B14F-4D97-AF65-F5344CB8AC3E}">
        <p14:creationId xmlns:p14="http://schemas.microsoft.com/office/powerpoint/2010/main" val="19787446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69-70</a:t>
            </a:r>
          </a:p>
          <a:p>
            <a:endParaRPr lang="en-US" b="1" baseline="0" dirty="0"/>
          </a:p>
          <a:p>
            <a:r>
              <a:rPr lang="en-US" b="1" baseline="0" dirty="0"/>
              <a:t>Instruction</a:t>
            </a:r>
          </a:p>
          <a:p>
            <a:pPr marL="174708" indent="-174708">
              <a:buFont typeface="Arial" panose="020B0604020202020204" pitchFamily="34" charset="0"/>
              <a:buChar char="•"/>
            </a:pPr>
            <a:r>
              <a:rPr lang="en-US" b="0" baseline="0" dirty="0"/>
              <a:t>Requires the appropriate equipment to move the pipe from behind or alongside the pipe, moving it a significant distance to the desired location </a:t>
            </a:r>
          </a:p>
          <a:p>
            <a:pPr marL="174708" indent="-174708">
              <a:buFont typeface="Arial" panose="020B0604020202020204" pitchFamily="34" charset="0"/>
              <a:buChar char="•"/>
            </a:pPr>
            <a:r>
              <a:rPr lang="en-US" b="0" baseline="0" dirty="0"/>
              <a:t>According to FCX-HS12, pulling will be used over pushing wherever possible due to the additional hazards created when pushing</a:t>
            </a:r>
          </a:p>
          <a:p>
            <a:pPr marL="174708" indent="-174708">
              <a:buFont typeface="Arial" panose="020B0604020202020204" pitchFamily="34" charset="0"/>
              <a:buChar char="•"/>
            </a:pPr>
            <a:r>
              <a:rPr lang="en-US" b="1" baseline="0" dirty="0"/>
              <a:t>Pushing pipe requires an Engineering Review before it can be performed</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108</a:t>
            </a:fld>
            <a:endParaRPr lang="en-US"/>
          </a:p>
        </p:txBody>
      </p:sp>
    </p:spTree>
    <p:extLst>
      <p:ext uri="{BB962C8B-B14F-4D97-AF65-F5344CB8AC3E}">
        <p14:creationId xmlns:p14="http://schemas.microsoft.com/office/powerpoint/2010/main" val="22490074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70</a:t>
            </a:r>
          </a:p>
          <a:p>
            <a:endParaRPr lang="en-US" b="1" baseline="0" dirty="0"/>
          </a:p>
          <a:p>
            <a:r>
              <a:rPr lang="en-US" b="1" baseline="0" dirty="0"/>
              <a:t>Instruction</a:t>
            </a:r>
          </a:p>
          <a:p>
            <a:pPr marL="174708" indent="-174708">
              <a:buFont typeface="Arial" panose="020B0604020202020204" pitchFamily="34" charset="0"/>
              <a:buChar char="•"/>
            </a:pPr>
            <a:r>
              <a:rPr lang="en-US" b="0" baseline="0" dirty="0"/>
              <a:t>Different than pushing or pulling </a:t>
            </a:r>
          </a:p>
          <a:p>
            <a:pPr marL="174708" indent="-174708">
              <a:buFont typeface="Arial" panose="020B0604020202020204" pitchFamily="34" charset="0"/>
              <a:buChar char="•"/>
            </a:pPr>
            <a:r>
              <a:rPr lang="en-US" b="0" baseline="0" dirty="0"/>
              <a:t>Can be as simple as using a piece of equipment to nudge the pipe into the desired position as needed for the job</a:t>
            </a:r>
          </a:p>
          <a:p>
            <a:pPr marL="174708" indent="-174708">
              <a:buFont typeface="Arial" panose="020B0604020202020204" pitchFamily="34" charset="0"/>
              <a:buChar char="•"/>
            </a:pPr>
            <a:r>
              <a:rPr lang="en-US" b="0" baseline="0" dirty="0"/>
              <a:t>Potential stored energy could still create a risk to the employee, so careful planning should still take place before commencing positioning, or Final Positioning</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109</a:t>
            </a:fld>
            <a:endParaRPr lang="en-US"/>
          </a:p>
        </p:txBody>
      </p:sp>
    </p:spTree>
    <p:extLst>
      <p:ext uri="{BB962C8B-B14F-4D97-AF65-F5344CB8AC3E}">
        <p14:creationId xmlns:p14="http://schemas.microsoft.com/office/powerpoint/2010/main" val="59780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iv</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11</a:t>
            </a:fld>
            <a:endParaRPr lang="en-US"/>
          </a:p>
        </p:txBody>
      </p:sp>
    </p:spTree>
    <p:extLst>
      <p:ext uri="{BB962C8B-B14F-4D97-AF65-F5344CB8AC3E}">
        <p14:creationId xmlns:p14="http://schemas.microsoft.com/office/powerpoint/2010/main" val="26885749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s 71-72</a:t>
            </a:r>
          </a:p>
          <a:p>
            <a:endParaRPr lang="en-US" b="1" baseline="0" dirty="0"/>
          </a:p>
          <a:p>
            <a:r>
              <a:rPr lang="en-US" b="1" baseline="0" dirty="0"/>
              <a:t>Instruction</a:t>
            </a:r>
          </a:p>
          <a:p>
            <a:pPr marL="174708" indent="-174708">
              <a:buFont typeface="Arial" panose="020B0604020202020204" pitchFamily="34" charset="0"/>
              <a:buChar char="•"/>
            </a:pPr>
            <a:r>
              <a:rPr lang="en-US" b="0" dirty="0"/>
              <a:t>Read this situation to the class</a:t>
            </a:r>
          </a:p>
          <a:p>
            <a:pPr marL="174708" indent="-174708">
              <a:buFont typeface="Arial" panose="020B0604020202020204" pitchFamily="34" charset="0"/>
              <a:buChar char="•"/>
            </a:pPr>
            <a:r>
              <a:rPr lang="en-US" b="0" dirty="0"/>
              <a:t>Ask these questions:</a:t>
            </a:r>
          </a:p>
          <a:p>
            <a:pPr marL="631908" lvl="1" indent="-174708">
              <a:buFont typeface="Arial" panose="020B0604020202020204" pitchFamily="34" charset="0"/>
              <a:buChar char="•"/>
            </a:pPr>
            <a:r>
              <a:rPr lang="en-US" b="0" dirty="0"/>
              <a:t>What went wrong?</a:t>
            </a:r>
          </a:p>
          <a:p>
            <a:pPr marL="631908" lvl="1" indent="-174708">
              <a:buFont typeface="Arial" panose="020B0604020202020204" pitchFamily="34" charset="0"/>
              <a:buChar char="•"/>
            </a:pPr>
            <a:r>
              <a:rPr lang="en-US" b="0" dirty="0"/>
              <a:t>Could they have done something differently to get a different outcome? What could they have done differently?</a:t>
            </a:r>
          </a:p>
          <a:p>
            <a:pPr marL="631908" lvl="1" indent="-174708">
              <a:buFont typeface="Arial" panose="020B0604020202020204" pitchFamily="34" charset="0"/>
              <a:buChar char="•"/>
            </a:pPr>
            <a:r>
              <a:rPr lang="en-US" b="0" dirty="0"/>
              <a:t>If you were part of this crew, would you have had any questions before starting the job? What are those questions?</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110</a:t>
            </a:fld>
            <a:endParaRPr lang="en-US"/>
          </a:p>
        </p:txBody>
      </p:sp>
    </p:spTree>
    <p:extLst>
      <p:ext uri="{BB962C8B-B14F-4D97-AF65-F5344CB8AC3E}">
        <p14:creationId xmlns:p14="http://schemas.microsoft.com/office/powerpoint/2010/main" val="3753596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73</a:t>
            </a:r>
          </a:p>
          <a:p>
            <a:endParaRPr lang="en-US" b="1" baseline="0" dirty="0"/>
          </a:p>
          <a:p>
            <a:r>
              <a:rPr lang="en-US" b="1" baseline="0" dirty="0"/>
              <a:t>Instruction</a:t>
            </a:r>
          </a:p>
          <a:p>
            <a:pPr marL="174708" indent="-174708">
              <a:buFont typeface="Arial" panose="020B0604020202020204" pitchFamily="34" charset="0"/>
              <a:buChar char="•"/>
            </a:pPr>
            <a:r>
              <a:rPr lang="en-US" b="0" baseline="0" dirty="0"/>
              <a:t>Pulling over pushing when possible d</a:t>
            </a:r>
            <a:r>
              <a:rPr lang="en-US" sz="1200" b="0" kern="1200" dirty="0">
                <a:solidFill>
                  <a:schemeClr val="tx1"/>
                </a:solidFill>
                <a:effectLst/>
                <a:latin typeface="+mn-lt"/>
                <a:ea typeface="+mn-ea"/>
                <a:cs typeface="+mn-cs"/>
              </a:rPr>
              <a:t>ue to additional hazards created when pushing</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An HDPE Pipe Handling permit is required to be completed prior to pulling pipe that meet this criteria: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Greater than or equal to (≥) 2 inches in diameter, and</a:t>
            </a:r>
            <a:endParaRPr lang="en-US" b="0" dirty="0">
              <a:effectLst/>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Greater than (&gt;) 50 feet</a:t>
            </a:r>
            <a:endParaRPr lang="en-US" b="0" dirty="0">
              <a:effectLst/>
            </a:endParaRPr>
          </a:p>
          <a:p>
            <a:pPr marL="174708" indent="-174708">
              <a:buFont typeface="Arial" panose="020B0604020202020204" pitchFamily="34" charset="0"/>
              <a:buChar char="•"/>
            </a:pPr>
            <a:r>
              <a:rPr lang="en-US" sz="1200" b="0" kern="1200" dirty="0">
                <a:solidFill>
                  <a:schemeClr val="tx1"/>
                </a:solidFill>
                <a:effectLst/>
                <a:latin typeface="+mn-lt"/>
                <a:ea typeface="+mn-ea"/>
                <a:cs typeface="+mn-cs"/>
              </a:rPr>
              <a:t>Sites must establish procedures and controls, such as rigging equipment, for pulling pipe that meet this criteria:</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Greater than or equal to (≥) 2 inches in diameter, and</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Less than (&lt;) 12 inches in diameter</a:t>
            </a:r>
          </a:p>
          <a:p>
            <a:pPr marL="174708" indent="-174708">
              <a:buFont typeface="Arial" panose="020B0604020202020204" pitchFamily="34" charset="0"/>
              <a:buChar char="•"/>
            </a:pPr>
            <a:endParaRPr lang="en-US" sz="1200" b="0" kern="1200" dirty="0">
              <a:solidFill>
                <a:schemeClr val="tx1"/>
              </a:solidFill>
              <a:effectLst/>
              <a:latin typeface="+mn-lt"/>
              <a:ea typeface="+mn-ea"/>
              <a:cs typeface="+mn-cs"/>
            </a:endParaRPr>
          </a:p>
          <a:p>
            <a:pPr marL="174708"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111</a:t>
            </a:fld>
            <a:endParaRPr lang="en-US"/>
          </a:p>
        </p:txBody>
      </p:sp>
    </p:spTree>
    <p:extLst>
      <p:ext uri="{BB962C8B-B14F-4D97-AF65-F5344CB8AC3E}">
        <p14:creationId xmlns:p14="http://schemas.microsoft.com/office/powerpoint/2010/main" val="25718784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73</a:t>
            </a:r>
          </a:p>
          <a:p>
            <a:endParaRPr lang="en-US" b="1" baseline="0" dirty="0"/>
          </a:p>
          <a:p>
            <a:r>
              <a:rPr lang="en-US" b="1" baseline="0" dirty="0"/>
              <a:t>Instruction</a:t>
            </a:r>
          </a:p>
          <a:p>
            <a:pPr marL="174708" indent="-174708">
              <a:buFont typeface="Arial" panose="020B0604020202020204" pitchFamily="34" charset="0"/>
              <a:buChar char="•"/>
            </a:pPr>
            <a:r>
              <a:rPr lang="en-US" b="0" baseline="0" dirty="0"/>
              <a:t>Sometimes it is necessary to pull pipe up or down an incline</a:t>
            </a:r>
          </a:p>
          <a:p>
            <a:pPr marL="174708" indent="-174708">
              <a:buFont typeface="Arial" panose="020B0604020202020204" pitchFamily="34" charset="0"/>
              <a:buChar char="•"/>
            </a:pPr>
            <a:r>
              <a:rPr lang="en-US" b="1" baseline="0" dirty="0"/>
              <a:t>An Engineering Review is required for:</a:t>
            </a:r>
          </a:p>
          <a:p>
            <a:pPr marL="631908" lvl="1" indent="-174708">
              <a:buFont typeface="Arial" panose="020B0604020202020204" pitchFamily="34" charset="0"/>
              <a:buChar char="•"/>
            </a:pPr>
            <a:r>
              <a:rPr lang="en-US" b="1" baseline="0" dirty="0"/>
              <a:t>Pulling pipe up or down grades greater than 25%</a:t>
            </a:r>
          </a:p>
          <a:p>
            <a:pPr marL="631908" lvl="1" indent="-174708">
              <a:buFont typeface="Arial" panose="020B0604020202020204" pitchFamily="34" charset="0"/>
              <a:buChar char="•"/>
            </a:pPr>
            <a:r>
              <a:rPr lang="en-US" b="0" baseline="0" dirty="0"/>
              <a:t>Pulling pipe that is longer than 400 feet regardless of diameter</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112</a:t>
            </a:fld>
            <a:endParaRPr lang="en-US"/>
          </a:p>
        </p:txBody>
      </p:sp>
    </p:spTree>
    <p:extLst>
      <p:ext uri="{BB962C8B-B14F-4D97-AF65-F5344CB8AC3E}">
        <p14:creationId xmlns:p14="http://schemas.microsoft.com/office/powerpoint/2010/main" val="4773461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74</a:t>
            </a:r>
          </a:p>
          <a:p>
            <a:endParaRPr lang="en-US" b="1" baseline="0" dirty="0"/>
          </a:p>
          <a:p>
            <a:r>
              <a:rPr lang="en-US" b="1" baseline="0" dirty="0"/>
              <a:t>Instruction</a:t>
            </a:r>
          </a:p>
          <a:p>
            <a:pPr marL="171450" indent="-171450">
              <a:buFont typeface="Arial" panose="020B0604020202020204" pitchFamily="34" charset="0"/>
              <a:buChar char="•"/>
            </a:pPr>
            <a:r>
              <a:rPr lang="en-US" b="0" baseline="0" dirty="0"/>
              <a:t>Approved Rigging Assemblies Technical Supplements provide details for:</a:t>
            </a:r>
          </a:p>
          <a:p>
            <a:pPr marL="628650" lvl="1" indent="-171450">
              <a:buFont typeface="Arial" panose="020B0604020202020204" pitchFamily="34" charset="0"/>
              <a:buChar char="•"/>
            </a:pPr>
            <a:r>
              <a:rPr lang="en-US" b="0" baseline="0" dirty="0"/>
              <a:t>Approved rigging that may be used for pulling pipe 12 inches in diameter and greater</a:t>
            </a:r>
          </a:p>
          <a:p>
            <a:pPr marL="628650" lvl="1" indent="-171450"/>
            <a:r>
              <a:rPr lang="en-US" b="0" baseline="0" dirty="0"/>
              <a:t>Rigging for pulling pipe that is greater than or equal to 2 inches in diameter and less than 12 inches in diameter must be defined in site procedures</a:t>
            </a:r>
          </a:p>
          <a:p>
            <a:pPr marL="171450" lvl="0" indent="-171450">
              <a:buFont typeface="Arial" panose="020B0604020202020204" pitchFamily="34" charset="0"/>
              <a:buChar char="•"/>
            </a:pPr>
            <a:endParaRPr lang="en-US" b="0" baseline="0" dirty="0"/>
          </a:p>
          <a:p>
            <a:pPr marL="171450" lvl="0" indent="-171450">
              <a:buFont typeface="Arial" panose="020B0604020202020204" pitchFamily="34" charset="0"/>
              <a:buChar char="•"/>
            </a:pPr>
            <a:r>
              <a:rPr lang="en-US" b="0" baseline="0" dirty="0"/>
              <a:t>Rigging forms</a:t>
            </a:r>
          </a:p>
          <a:p>
            <a:pPr marL="628650" lvl="1" indent="-171450">
              <a:buFont typeface="Arial" panose="020B0604020202020204" pitchFamily="34" charset="0"/>
              <a:buChar char="•"/>
            </a:pPr>
            <a:r>
              <a:rPr lang="en-US" b="0" baseline="0" dirty="0"/>
              <a:t>Completed and approved are located on the DOHS SharePoint under the HDPE Pipe Handling folder</a:t>
            </a:r>
          </a:p>
          <a:p>
            <a:pPr marL="628650" lvl="1" indent="-171450">
              <a:buFont typeface="Arial" panose="020B0604020202020204" pitchFamily="34" charset="0"/>
              <a:buChar char="•"/>
            </a:pPr>
            <a:r>
              <a:rPr lang="en-US" b="0" baseline="0" dirty="0"/>
              <a:t>Not in the approved folder, the rigging approval request must be completed and approved prior to use</a:t>
            </a:r>
          </a:p>
          <a:p>
            <a:pPr marL="171450" lvl="0" indent="-171450">
              <a:buFont typeface="Arial" panose="020B0604020202020204" pitchFamily="34" charset="0"/>
              <a:buChar char="•"/>
            </a:pPr>
            <a:endParaRPr lang="en-US" b="0" baseline="0" dirty="0"/>
          </a:p>
          <a:p>
            <a:pPr marL="171450" lvl="0" indent="-171450">
              <a:buFont typeface="Arial" panose="020B0604020202020204" pitchFamily="34" charset="0"/>
              <a:buChar char="•"/>
            </a:pPr>
            <a:r>
              <a:rPr lang="en-US" b="0" baseline="0" dirty="0"/>
              <a:t>HDPE Pipe 12 inches in diameter and larger</a:t>
            </a:r>
          </a:p>
          <a:p>
            <a:pPr marL="628650" lvl="1" indent="-171450">
              <a:buFont typeface="Arial" panose="020B0604020202020204" pitchFamily="34" charset="0"/>
              <a:buChar char="•"/>
            </a:pPr>
            <a:r>
              <a:rPr lang="en-US" b="0" baseline="0" dirty="0"/>
              <a:t>Site shall use approved pipe rigging as defined in the HDPE Pipe Handling folder on the DOHS SharePoint</a:t>
            </a:r>
          </a:p>
          <a:p>
            <a:pPr marL="628650" lvl="1" indent="-171450">
              <a:buFont typeface="Arial" panose="020B0604020202020204" pitchFamily="34" charset="0"/>
              <a:buChar char="•"/>
            </a:pPr>
            <a:r>
              <a:rPr lang="en-US" b="0" baseline="0" dirty="0"/>
              <a:t>If desired rigging is not listed, the HDPE Pipe Rigging Approval Request must be completed prior to using</a:t>
            </a:r>
          </a:p>
          <a:p>
            <a:pPr marL="628650" lvl="1" indent="-171450">
              <a:buFont typeface="Arial" panose="020B0604020202020204" pitchFamily="34" charset="0"/>
              <a:buChar char="•"/>
            </a:pPr>
            <a:r>
              <a:rPr lang="en-US" b="0" baseline="0" dirty="0"/>
              <a:t>Rigging for pulling pipe that is greater than or equal to 2 inches in diameter and less than 12 inches in diameter must be defined in site procedures</a:t>
            </a:r>
          </a:p>
        </p:txBody>
      </p:sp>
      <p:sp>
        <p:nvSpPr>
          <p:cNvPr id="4" name="Slide Number Placeholder 3"/>
          <p:cNvSpPr>
            <a:spLocks noGrp="1"/>
          </p:cNvSpPr>
          <p:nvPr>
            <p:ph type="sldNum" sz="quarter" idx="10"/>
          </p:nvPr>
        </p:nvSpPr>
        <p:spPr/>
        <p:txBody>
          <a:bodyPr/>
          <a:lstStyle/>
          <a:p>
            <a:fld id="{3F8FCD5C-19B0-4F7A-B49D-975DBE93C182}" type="slidenum">
              <a:rPr lang="en-US" smtClean="0"/>
              <a:t>113</a:t>
            </a:fld>
            <a:endParaRPr lang="en-US"/>
          </a:p>
        </p:txBody>
      </p:sp>
    </p:spTree>
    <p:extLst>
      <p:ext uri="{BB962C8B-B14F-4D97-AF65-F5344CB8AC3E}">
        <p14:creationId xmlns:p14="http://schemas.microsoft.com/office/powerpoint/2010/main" val="24596761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74-75</a:t>
            </a:r>
          </a:p>
          <a:p>
            <a:endParaRPr lang="en-US" b="1" baseline="0" dirty="0"/>
          </a:p>
          <a:p>
            <a:r>
              <a:rPr lang="en-US" b="1" baseline="0" dirty="0"/>
              <a:t>Instruction</a:t>
            </a:r>
          </a:p>
          <a:p>
            <a:r>
              <a:rPr lang="en-US" b="0" baseline="0" dirty="0"/>
              <a:t>Rigging for multiple uses</a:t>
            </a:r>
          </a:p>
          <a:p>
            <a:pPr marL="628650" lvl="1" indent="-171450">
              <a:buFont typeface="Arial" panose="020B0604020202020204" pitchFamily="34" charset="0"/>
              <a:buChar char="•"/>
            </a:pPr>
            <a:r>
              <a:rPr lang="en-US" b="0" baseline="0" dirty="0"/>
              <a:t>Ones for multiple uses must have:</a:t>
            </a:r>
          </a:p>
          <a:p>
            <a:pPr marL="1031875" lvl="2" indent="-171450">
              <a:buFont typeface="Arial" panose="020B0604020202020204" pitchFamily="34" charset="0"/>
              <a:buChar char="•"/>
            </a:pPr>
            <a:r>
              <a:rPr lang="en-US" b="0" baseline="0" dirty="0"/>
              <a:t>Approval request submitted to the Company PSST for approval</a:t>
            </a:r>
          </a:p>
          <a:p>
            <a:pPr marL="1031875" lvl="2" indent="-171450">
              <a:buFont typeface="Arial" panose="020B0604020202020204" pitchFamily="34" charset="0"/>
              <a:buChar char="•"/>
            </a:pPr>
            <a:r>
              <a:rPr lang="en-US" b="0" baseline="0" dirty="0"/>
              <a:t>Approved rigging</a:t>
            </a:r>
          </a:p>
          <a:p>
            <a:pPr marL="628650" lvl="1" indent="-171450">
              <a:buFont typeface="Arial" panose="020B0604020202020204" pitchFamily="34" charset="0"/>
              <a:buChar char="•"/>
            </a:pPr>
            <a:r>
              <a:rPr lang="en-US" b="0" baseline="0" dirty="0"/>
              <a:t>Once rigging has been used for pulling pipe, it cannot be used for any other tasks other than pulling</a:t>
            </a:r>
          </a:p>
          <a:p>
            <a:pPr marL="628650" lvl="1" indent="-171450">
              <a:buFont typeface="Arial" panose="020B0604020202020204" pitchFamily="34" charset="0"/>
              <a:buChar char="•"/>
            </a:pPr>
            <a:r>
              <a:rPr lang="en-US" b="0" baseline="0" dirty="0"/>
              <a:t>Rigging that has been used for pulling cannot be used for lifting</a:t>
            </a:r>
          </a:p>
          <a:p>
            <a:pPr marL="628650" lvl="1" indent="-171450">
              <a:buFont typeface="Arial" panose="020B0604020202020204" pitchFamily="34" charset="0"/>
              <a:buChar char="•"/>
            </a:pPr>
            <a:r>
              <a:rPr lang="en-US" b="0" baseline="0" dirty="0"/>
              <a:t>Rigging must be marked to indicate what it has been used for to eliminate any confusion</a:t>
            </a:r>
          </a:p>
          <a:p>
            <a:pPr marL="628650" lvl="1" indent="-171450">
              <a:buFont typeface="Arial" panose="020B0604020202020204" pitchFamily="34" charset="0"/>
              <a:buChar char="•"/>
            </a:pPr>
            <a:endParaRPr lang="en-US" b="0" baseline="0" dirty="0"/>
          </a:p>
          <a:p>
            <a:pPr marL="171450" lvl="0" indent="-171450">
              <a:buFont typeface="Arial" panose="020B0604020202020204" pitchFamily="34" charset="0"/>
              <a:buChar char="•"/>
            </a:pPr>
            <a:r>
              <a:rPr lang="en-US" b="0" baseline="0" dirty="0"/>
              <a:t>Sling as a “choker”</a:t>
            </a:r>
          </a:p>
          <a:p>
            <a:pPr marL="628650" lvl="1" indent="-171450">
              <a:buFont typeface="Arial" panose="020B0604020202020204" pitchFamily="34" charset="0"/>
              <a:buChar char="•"/>
            </a:pPr>
            <a:r>
              <a:rPr lang="en-US" b="0" baseline="0" dirty="0"/>
              <a:t>Not acceptable for pulling HDPE Pipe 12 inches in diameter or larger</a:t>
            </a:r>
          </a:p>
          <a:p>
            <a:pPr marL="628650" lvl="1" indent="-171450">
              <a:buFont typeface="Arial" panose="020B0604020202020204" pitchFamily="34" charset="0"/>
              <a:buChar char="•"/>
            </a:pPr>
            <a:r>
              <a:rPr lang="en-US" b="0" baseline="0" dirty="0"/>
              <a:t>Including pulling lengths of pipe while fusing in a laydown area</a:t>
            </a:r>
          </a:p>
          <a:p>
            <a:pPr marL="628650" lvl="1" indent="-171450">
              <a:buFont typeface="Arial" panose="020B0604020202020204" pitchFamily="34" charset="0"/>
              <a:buChar char="•"/>
            </a:pPr>
            <a:r>
              <a:rPr lang="en-US" b="0" baseline="0" dirty="0"/>
              <a:t>Is acceptable to use a sling to lift and position pipe (positioning a pipeline in a fusing machine or removing it from the machine)</a:t>
            </a:r>
          </a:p>
          <a:p>
            <a:pPr marL="457200" lvl="1" indent="0">
              <a:buFont typeface="Arial" panose="020B0604020202020204" pitchFamily="34" charset="0"/>
              <a:buNone/>
            </a:pPr>
            <a:endParaRPr lang="en-US" b="0" baseline="0" dirty="0"/>
          </a:p>
          <a:p>
            <a:pPr marL="171450" lvl="0" indent="-171450">
              <a:buFont typeface="Arial" panose="020B0604020202020204" pitchFamily="34" charset="0"/>
              <a:buChar char="•"/>
            </a:pPr>
            <a:r>
              <a:rPr lang="en-US" b="0" baseline="0" dirty="0"/>
              <a:t>Pipe slotting</a:t>
            </a:r>
          </a:p>
          <a:p>
            <a:pPr marL="628650" lvl="1" indent="-171450">
              <a:buFont typeface="Arial" panose="020B0604020202020204" pitchFamily="34" charset="0"/>
              <a:buChar char="•"/>
            </a:pPr>
            <a:r>
              <a:rPr lang="en-US" b="0" baseline="0" dirty="0"/>
              <a:t>Pipe slotting (cutting a slot or shape into the pipeline to be used as an anchor point) is not acceptable for any pipe pulls regardless of diameter and length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 equipment used for pulling HDPE Pipe will meet the pulling force requirements for the pull along with adhering to the rigging assembly specifications within the technical supplements</a:t>
            </a: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114</a:t>
            </a:fld>
            <a:endParaRPr lang="en-US"/>
          </a:p>
        </p:txBody>
      </p:sp>
    </p:spTree>
    <p:extLst>
      <p:ext uri="{BB962C8B-B14F-4D97-AF65-F5344CB8AC3E}">
        <p14:creationId xmlns:p14="http://schemas.microsoft.com/office/powerpoint/2010/main" val="3625752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75</a:t>
            </a:r>
          </a:p>
          <a:p>
            <a:endParaRPr lang="en-US" b="1" baseline="0" dirty="0"/>
          </a:p>
          <a:p>
            <a:r>
              <a:rPr lang="en-US" b="1" baseline="0" dirty="0"/>
              <a:t>Instruction</a:t>
            </a:r>
          </a:p>
          <a:p>
            <a:pPr marL="171450" indent="-171450">
              <a:buFont typeface="Arial" panose="020B0604020202020204" pitchFamily="34" charset="0"/>
              <a:buChar char="•"/>
            </a:pPr>
            <a:r>
              <a:rPr lang="en-US" sz="1200" b="0" dirty="0">
                <a:effectLst/>
                <a:latin typeface="Times New Roman" panose="02020603050405020304" pitchFamily="18" charset="0"/>
                <a:ea typeface="Calibri" panose="020F0502020204030204" pitchFamily="34" charset="0"/>
                <a:cs typeface="Calibri" panose="020F0502020204030204" pitchFamily="34" charset="0"/>
              </a:rPr>
              <a:t>SDR</a:t>
            </a:r>
            <a:r>
              <a:rPr lang="en-US" sz="1200" b="0" baseline="0" dirty="0">
                <a:effectLst/>
                <a:latin typeface="Times New Roman" panose="02020603050405020304" pitchFamily="18" charset="0"/>
                <a:ea typeface="Calibri" panose="020F0502020204030204" pitchFamily="34" charset="0"/>
                <a:cs typeface="Calibri" panose="020F0502020204030204" pitchFamily="34" charset="0"/>
              </a:rPr>
              <a:t> term used when discussing </a:t>
            </a:r>
            <a:r>
              <a:rPr lang="en-US" sz="1200" b="0" dirty="0">
                <a:effectLst/>
                <a:latin typeface="Times New Roman" panose="02020603050405020304" pitchFamily="18" charset="0"/>
                <a:ea typeface="Calibri" panose="020F0502020204030204" pitchFamily="34" charset="0"/>
                <a:cs typeface="Calibri" panose="020F0502020204030204" pitchFamily="34" charset="0"/>
              </a:rPr>
              <a:t>the geometry of the HDPE Pipe and when rating piping pressure</a:t>
            </a:r>
            <a:endParaRPr lang="en-US" b="0" baseline="0" dirty="0"/>
          </a:p>
          <a:p>
            <a:pPr marL="171450" indent="-171450">
              <a:buFont typeface="Arial" panose="020B0604020202020204" pitchFamily="34" charset="0"/>
              <a:buChar char="•"/>
            </a:pPr>
            <a:r>
              <a:rPr lang="en-US" b="0" baseline="0" dirty="0"/>
              <a:t>Correlation between the pipe dimension and the thickness of the pipe wall</a:t>
            </a:r>
          </a:p>
          <a:p>
            <a:pPr marL="171450" indent="-171450">
              <a:buFont typeface="Arial" panose="020B0604020202020204" pitchFamily="34" charset="0"/>
              <a:buChar char="•"/>
            </a:pPr>
            <a:r>
              <a:rPr lang="en-US" b="0" baseline="0" dirty="0"/>
              <a:t>“A lower SDR ratio indicates that the pipe has a high-pressure rating because the pipe wall is thick compared to its diameter”</a:t>
            </a:r>
          </a:p>
          <a:p>
            <a:pPr marL="171450" indent="-171450">
              <a:buFont typeface="Arial" panose="020B0604020202020204" pitchFamily="34" charset="0"/>
              <a:buChar char="•"/>
            </a:pPr>
            <a:r>
              <a:rPr lang="en-US" b="0" baseline="0" dirty="0"/>
              <a:t>“A higher SDR ratio indicates that the pipe wall is thin compared to its diameter and therefore has a low-pressure rating”</a:t>
            </a:r>
          </a:p>
          <a:p>
            <a:pPr marL="171450" indent="-171450">
              <a:buFont typeface="Arial" panose="020B0604020202020204" pitchFamily="34" charset="0"/>
              <a:buChar char="•"/>
            </a:pPr>
            <a:r>
              <a:rPr lang="en-US" b="0" baseline="0" dirty="0"/>
              <a:t>SDR is used to determine the weight that the rigging and equipment must support (if needed, the references are in Student Guide, page 101)</a:t>
            </a:r>
          </a:p>
        </p:txBody>
      </p:sp>
      <p:sp>
        <p:nvSpPr>
          <p:cNvPr id="4" name="Slide Number Placeholder 3"/>
          <p:cNvSpPr>
            <a:spLocks noGrp="1"/>
          </p:cNvSpPr>
          <p:nvPr>
            <p:ph type="sldNum" sz="quarter" idx="10"/>
          </p:nvPr>
        </p:nvSpPr>
        <p:spPr/>
        <p:txBody>
          <a:bodyPr/>
          <a:lstStyle/>
          <a:p>
            <a:fld id="{3F8FCD5C-19B0-4F7A-B49D-975DBE93C182}" type="slidenum">
              <a:rPr lang="en-US" smtClean="0"/>
              <a:t>115</a:t>
            </a:fld>
            <a:endParaRPr lang="en-US"/>
          </a:p>
        </p:txBody>
      </p:sp>
    </p:spTree>
    <p:extLst>
      <p:ext uri="{BB962C8B-B14F-4D97-AF65-F5344CB8AC3E}">
        <p14:creationId xmlns:p14="http://schemas.microsoft.com/office/powerpoint/2010/main" val="39544523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76</a:t>
            </a:r>
          </a:p>
          <a:p>
            <a:endParaRPr lang="en-US" b="1" baseline="0" dirty="0"/>
          </a:p>
          <a:p>
            <a:r>
              <a:rPr lang="en-US" b="1" baseline="0" dirty="0"/>
              <a:t>Instruction</a:t>
            </a:r>
          </a:p>
          <a:p>
            <a:pPr marL="174708" indent="-174708">
              <a:buFont typeface="Arial" panose="020B0604020202020204" pitchFamily="34" charset="0"/>
              <a:buChar char="•"/>
            </a:pPr>
            <a:r>
              <a:rPr lang="en-US" b="0" baseline="0" dirty="0"/>
              <a:t>The following is a step-by-step illustration for the proper layout and attachment of the rigging devices to the pipe and towing equipment for pulling HDPE Pipe stringer</a:t>
            </a:r>
          </a:p>
          <a:p>
            <a:pPr marL="174708" indent="-174708">
              <a:buFont typeface="Arial" panose="020B0604020202020204" pitchFamily="34" charset="0"/>
              <a:buChar char="•"/>
            </a:pPr>
            <a:r>
              <a:rPr lang="en-US" b="0" baseline="0" dirty="0"/>
              <a:t>Pipe shown has a 20 inch Nominal Pipe Diameter and a Pipe SDR Rating of 17.00</a:t>
            </a:r>
          </a:p>
          <a:p>
            <a:pPr marL="174708" indent="-174708">
              <a:buFont typeface="Arial" panose="020B0604020202020204" pitchFamily="34" charset="0"/>
              <a:buChar char="•"/>
            </a:pPr>
            <a:r>
              <a:rPr lang="en-US" b="0" baseline="0" dirty="0"/>
              <a:t>Table 2 from the Pipe Pulling Force Technical Supplement will be used to determine the pulling force for this pipe</a:t>
            </a:r>
          </a:p>
          <a:p>
            <a:pPr marL="174708" indent="-174708">
              <a:buFont typeface="Arial" panose="020B0604020202020204" pitchFamily="34" charset="0"/>
              <a:buChar char="•"/>
            </a:pPr>
            <a:r>
              <a:rPr lang="en-US" b="0" baseline="0" dirty="0"/>
              <a:t>Equipment will be able to pull the pipe up to a 25% grade</a:t>
            </a:r>
          </a:p>
          <a:p>
            <a:pPr marL="174708" indent="-174708">
              <a:buFont typeface="Arial" panose="020B0604020202020204" pitchFamily="34" charset="0"/>
              <a:buChar char="•"/>
            </a:pPr>
            <a:r>
              <a:rPr lang="en-US" b="0" baseline="0" dirty="0"/>
              <a:t>Pulling force is listed as 12,500 pounds</a:t>
            </a:r>
          </a:p>
          <a:p>
            <a:pPr marL="174708" indent="-174708">
              <a:buFont typeface="Arial" panose="020B0604020202020204" pitchFamily="34" charset="0"/>
              <a:buChar cha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Scenario:</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Use Rigging Assembly F</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Assembly has a total working load limit of 50,000 </a:t>
            </a:r>
            <a:r>
              <a:rPr lang="en-US" sz="1200" b="0" kern="1200" dirty="0" err="1">
                <a:solidFill>
                  <a:schemeClr val="tx1"/>
                </a:solidFill>
                <a:effectLst/>
                <a:latin typeface="+mn-lt"/>
                <a:ea typeface="+mn-ea"/>
                <a:cs typeface="+mn-cs"/>
              </a:rPr>
              <a:t>lbs</a:t>
            </a:r>
            <a:endParaRPr lang="en-US" sz="1200" b="0" kern="1200" dirty="0">
              <a:solidFill>
                <a:schemeClr val="tx1"/>
              </a:solidFill>
              <a:effectLst/>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From the chart on page 2 of the Rigging Assembly F Technical Supplement, rigging is approved for this scenario</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Step 1:</a:t>
            </a:r>
          </a:p>
          <a:p>
            <a:pPr marL="628650" lvl="1" indent="-171450"/>
            <a:r>
              <a:rPr lang="en-US" b="0" dirty="0"/>
              <a:t>Ensure the pipe has been secured to prevent it from moving</a:t>
            </a:r>
          </a:p>
          <a:p>
            <a:pPr marL="628650" lvl="1" indent="-171450"/>
            <a:r>
              <a:rPr lang="en-US" b="0" dirty="0"/>
              <a:t>Lay out the center of the 2 inch or 2.5 inch diameter holes 10 inch from the end of the pipe</a:t>
            </a:r>
          </a:p>
          <a:p>
            <a:pPr marL="628650" lvl="1" indent="-171450"/>
            <a:r>
              <a:rPr lang="en-US" b="0" dirty="0"/>
              <a:t>Two holes will be drilled on opposite sides of the pipe from each other</a:t>
            </a:r>
          </a:p>
        </p:txBody>
      </p:sp>
      <p:sp>
        <p:nvSpPr>
          <p:cNvPr id="4" name="Slide Number Placeholder 3"/>
          <p:cNvSpPr>
            <a:spLocks noGrp="1"/>
          </p:cNvSpPr>
          <p:nvPr>
            <p:ph type="sldNum" sz="quarter" idx="10"/>
          </p:nvPr>
        </p:nvSpPr>
        <p:spPr/>
        <p:txBody>
          <a:bodyPr/>
          <a:lstStyle/>
          <a:p>
            <a:fld id="{3F8FCD5C-19B0-4F7A-B49D-975DBE93C182}" type="slidenum">
              <a:rPr lang="en-US" smtClean="0"/>
              <a:t>116</a:t>
            </a:fld>
            <a:endParaRPr lang="en-US"/>
          </a:p>
        </p:txBody>
      </p:sp>
    </p:spTree>
    <p:extLst>
      <p:ext uri="{BB962C8B-B14F-4D97-AF65-F5344CB8AC3E}">
        <p14:creationId xmlns:p14="http://schemas.microsoft.com/office/powerpoint/2010/main" val="29593853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76-77</a:t>
            </a:r>
          </a:p>
          <a:p>
            <a:endParaRPr lang="en-US" b="1" baseline="0" dirty="0"/>
          </a:p>
          <a:p>
            <a:r>
              <a:rPr lang="en-US" b="1" baseline="0" dirty="0"/>
              <a:t>Instruction</a:t>
            </a:r>
          </a:p>
          <a:p>
            <a:r>
              <a:rPr lang="en-US" b="0" baseline="0" dirty="0"/>
              <a:t>Step 2:</a:t>
            </a:r>
          </a:p>
          <a:p>
            <a:pPr marL="514350" lvl="1" indent="-228600">
              <a:buAutoNum type="alphaUcParenR"/>
            </a:pPr>
            <a:r>
              <a:rPr lang="en-US" b="0" baseline="0" dirty="0"/>
              <a:t>Drill the (2) 2 inch or 2.5 inch holes in each side of the pipe</a:t>
            </a:r>
          </a:p>
          <a:p>
            <a:pPr marL="514350" lvl="1" indent="-228600">
              <a:buAutoNum type="alphaUcParenR"/>
            </a:pPr>
            <a:r>
              <a:rPr lang="en-US" b="0" baseline="0" dirty="0"/>
              <a:t>A 2 inch or 2.5 inch Composite Core drill bit is recommended for this task</a:t>
            </a:r>
          </a:p>
          <a:p>
            <a:pPr marL="514350" lvl="1" indent="-228600">
              <a:buAutoNum type="alphaUcParenR"/>
            </a:pPr>
            <a:r>
              <a:rPr lang="en-US" b="0" baseline="0" dirty="0"/>
              <a:t>Both holes are now drilled in the end of the pipe</a:t>
            </a:r>
          </a:p>
        </p:txBody>
      </p:sp>
      <p:sp>
        <p:nvSpPr>
          <p:cNvPr id="4" name="Slide Number Placeholder 3"/>
          <p:cNvSpPr>
            <a:spLocks noGrp="1"/>
          </p:cNvSpPr>
          <p:nvPr>
            <p:ph type="sldNum" sz="quarter" idx="10"/>
          </p:nvPr>
        </p:nvSpPr>
        <p:spPr/>
        <p:txBody>
          <a:bodyPr/>
          <a:lstStyle/>
          <a:p>
            <a:fld id="{3F8FCD5C-19B0-4F7A-B49D-975DBE93C182}" type="slidenum">
              <a:rPr lang="en-US" smtClean="0"/>
              <a:t>117</a:t>
            </a:fld>
            <a:endParaRPr lang="en-US"/>
          </a:p>
        </p:txBody>
      </p:sp>
    </p:spTree>
    <p:extLst>
      <p:ext uri="{BB962C8B-B14F-4D97-AF65-F5344CB8AC3E}">
        <p14:creationId xmlns:p14="http://schemas.microsoft.com/office/powerpoint/2010/main" val="41041158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78</a:t>
            </a:r>
          </a:p>
          <a:p>
            <a:endParaRPr lang="en-US" b="1" baseline="0" dirty="0"/>
          </a:p>
          <a:p>
            <a:r>
              <a:rPr lang="en-US" b="1" baseline="0" dirty="0"/>
              <a:t>Instruction</a:t>
            </a:r>
          </a:p>
          <a:p>
            <a:r>
              <a:rPr lang="en-US" b="0" baseline="0" dirty="0"/>
              <a:t>Step 3:</a:t>
            </a:r>
          </a:p>
          <a:p>
            <a:pPr marL="171450" indent="-171450">
              <a:buFont typeface="Arial" panose="020B0604020202020204" pitchFamily="34" charset="0"/>
              <a:buChar char="•"/>
            </a:pPr>
            <a:r>
              <a:rPr lang="en-US" b="0" baseline="0" dirty="0"/>
              <a:t>Install first 2-inch shackle onto pipe</a:t>
            </a:r>
          </a:p>
          <a:p>
            <a:pPr marL="171450" indent="-171450">
              <a:buFont typeface="Arial" panose="020B0604020202020204" pitchFamily="34" charset="0"/>
              <a:buChar char="•"/>
            </a:pPr>
            <a:r>
              <a:rPr lang="en-US" b="0" baseline="0" dirty="0"/>
              <a:t>Insert shackle pin from the outside</a:t>
            </a:r>
          </a:p>
          <a:p>
            <a:pPr marL="171450" indent="-171450">
              <a:buFont typeface="Arial" panose="020B0604020202020204" pitchFamily="34" charset="0"/>
              <a:buChar char="•"/>
            </a:pPr>
            <a:r>
              <a:rPr lang="en-US" b="0" baseline="0" dirty="0"/>
              <a:t>Shackle weight is approximately 60 pounds</a:t>
            </a:r>
          </a:p>
          <a:p>
            <a:pPr marL="171450" indent="-171450">
              <a:buFont typeface="Arial" panose="020B0604020202020204" pitchFamily="34" charset="0"/>
              <a:buChar char="•"/>
            </a:pPr>
            <a:r>
              <a:rPr lang="en-US" b="0" baseline="0" dirty="0"/>
              <a:t>Get assistance when needed</a:t>
            </a:r>
          </a:p>
          <a:p>
            <a:pPr marL="171450" indent="-171450">
              <a:buFont typeface="Arial" panose="020B0604020202020204" pitchFamily="34" charset="0"/>
              <a:buChar char="•"/>
            </a:pPr>
            <a:r>
              <a:rPr lang="en-US" b="0" baseline="0" dirty="0"/>
              <a:t>Remember to use proper lifting techniques, watch for pinch points, and not drop shackles</a:t>
            </a:r>
          </a:p>
        </p:txBody>
      </p:sp>
      <p:sp>
        <p:nvSpPr>
          <p:cNvPr id="4" name="Slide Number Placeholder 3"/>
          <p:cNvSpPr>
            <a:spLocks noGrp="1"/>
          </p:cNvSpPr>
          <p:nvPr>
            <p:ph type="sldNum" sz="quarter" idx="10"/>
          </p:nvPr>
        </p:nvSpPr>
        <p:spPr/>
        <p:txBody>
          <a:bodyPr/>
          <a:lstStyle/>
          <a:p>
            <a:fld id="{3F8FCD5C-19B0-4F7A-B49D-975DBE93C182}" type="slidenum">
              <a:rPr lang="en-US" smtClean="0"/>
              <a:t>118</a:t>
            </a:fld>
            <a:endParaRPr lang="en-US"/>
          </a:p>
        </p:txBody>
      </p:sp>
    </p:spTree>
    <p:extLst>
      <p:ext uri="{BB962C8B-B14F-4D97-AF65-F5344CB8AC3E}">
        <p14:creationId xmlns:p14="http://schemas.microsoft.com/office/powerpoint/2010/main" val="19366500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78</a:t>
            </a:r>
          </a:p>
          <a:p>
            <a:endParaRPr lang="en-US" b="1" baseline="0" dirty="0"/>
          </a:p>
          <a:p>
            <a:r>
              <a:rPr lang="en-US" b="1" baseline="0" dirty="0"/>
              <a:t>Instruction</a:t>
            </a:r>
          </a:p>
          <a:p>
            <a:r>
              <a:rPr lang="en-US" b="0" baseline="0" dirty="0"/>
              <a:t>Step 4:</a:t>
            </a:r>
          </a:p>
          <a:p>
            <a:pPr marL="171450" indent="-171450">
              <a:buFont typeface="Arial" panose="020B0604020202020204" pitchFamily="34" charset="0"/>
              <a:buChar char="•"/>
            </a:pPr>
            <a:r>
              <a:rPr lang="en-US" b="0" baseline="0" dirty="0"/>
              <a:t>Install the retainer in the shackle pin</a:t>
            </a:r>
          </a:p>
          <a:p>
            <a:pPr marL="171450" indent="-171450">
              <a:buFont typeface="Arial" panose="020B0604020202020204" pitchFamily="34" charset="0"/>
              <a:buChar char="•"/>
            </a:pPr>
            <a:r>
              <a:rPr lang="en-US" b="0" baseline="0" dirty="0"/>
              <a:t>Always install shackle pin so that retainer is on the inside to avoid damage</a:t>
            </a:r>
          </a:p>
        </p:txBody>
      </p:sp>
      <p:sp>
        <p:nvSpPr>
          <p:cNvPr id="4" name="Slide Number Placeholder 3"/>
          <p:cNvSpPr>
            <a:spLocks noGrp="1"/>
          </p:cNvSpPr>
          <p:nvPr>
            <p:ph type="sldNum" sz="quarter" idx="10"/>
          </p:nvPr>
        </p:nvSpPr>
        <p:spPr/>
        <p:txBody>
          <a:bodyPr/>
          <a:lstStyle/>
          <a:p>
            <a:fld id="{3F8FCD5C-19B0-4F7A-B49D-975DBE93C182}" type="slidenum">
              <a:rPr lang="en-US" smtClean="0"/>
              <a:t>119</a:t>
            </a:fld>
            <a:endParaRPr lang="en-US"/>
          </a:p>
        </p:txBody>
      </p:sp>
    </p:spTree>
    <p:extLst>
      <p:ext uri="{BB962C8B-B14F-4D97-AF65-F5344CB8AC3E}">
        <p14:creationId xmlns:p14="http://schemas.microsoft.com/office/powerpoint/2010/main" val="170715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v</a:t>
            </a:r>
          </a:p>
          <a:p>
            <a:endParaRPr lang="en-US" b="1" baseline="0" dirty="0"/>
          </a:p>
          <a:p>
            <a:r>
              <a:rPr lang="en-US" b="1" baseline="0" dirty="0"/>
              <a:t>Instruction</a:t>
            </a:r>
          </a:p>
          <a:p>
            <a:r>
              <a:rPr lang="en-US" b="0" baseline="0" dirty="0"/>
              <a:t>Committed to health and safety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Freeport-McMoRan Inc. is committed to the health and safety of its employees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Corporate Safety and Health Policy expresses this well: “We consider safety and health programs, both on and off the job, to be an investment in our most valuable resource – our employees”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With this in mind, it is important to note not only is the company taking responsibility for the safety of its employees, they also recognize proper training and personal responsibility are critical components to this </a:t>
            </a:r>
            <a:endParaRPr lang="en-US" b="0" dirty="0">
              <a:effectLst/>
            </a:endParaRPr>
          </a:p>
          <a:p>
            <a:r>
              <a:rPr lang="en-US" sz="1200" b="0" kern="1200" dirty="0">
                <a:solidFill>
                  <a:schemeClr val="tx1"/>
                </a:solidFill>
                <a:effectLst/>
                <a:latin typeface="+mn-lt"/>
                <a:ea typeface="+mn-ea"/>
                <a:cs typeface="+mn-cs"/>
              </a:rPr>
              <a:t> </a:t>
            </a:r>
            <a:endParaRPr lang="en-US" b="0" dirty="0">
              <a:effectLst/>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Development of FCX-HS12</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Due to the stored energy and potential hazards related to working with </a:t>
            </a:r>
            <a:r>
              <a:rPr lang="en-US" b="0" dirty="0">
                <a:effectLst/>
              </a:rPr>
              <a:t>High-Density Polyethylene</a:t>
            </a:r>
            <a:r>
              <a:rPr lang="en-US" sz="1200" b="0" kern="1200" dirty="0">
                <a:solidFill>
                  <a:schemeClr val="tx1"/>
                </a:solidFill>
                <a:effectLst/>
                <a:latin typeface="+mn-lt"/>
                <a:ea typeface="+mn-ea"/>
                <a:cs typeface="+mn-cs"/>
              </a:rPr>
              <a:t> (HDPE) Pipe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Collaborative team methodically designed FCX-HS12 to address:</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Potential hazards and </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Mandated critical controls in order to mitigate the potential hazards from affecting the employees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It was determined all employees and contractors who must work with this pipe be trained in all related aspects of technical skills and procedures, as well as health and safety factors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It is essential employees follow all facets of FCX-HS12</a:t>
            </a:r>
            <a:endParaRPr lang="en-US" b="0" dirty="0">
              <a:effectLst/>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Purpose of training</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Ensure anyone who will work with HDPE Pipe has been trained according to HDPE Pipe Handling Policy (FCX-HS12) prior to performing that work</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Policy does not cover every aspect of handling HDPE Pipe</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If at any time someone has questions related to the work, they have an obligation to stop the job and seek out clarification. </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There are many forms and permits designed to help the teams plan and execute their jobs safely</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These forms and permits will be presented during this training</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The goal is for all to go home safely each day</a:t>
            </a:r>
          </a:p>
          <a:p>
            <a:pPr marL="1031875" lvl="2" indent="-171450">
              <a:buFont typeface="Arial" panose="020B0604020202020204" pitchFamily="34" charset="0"/>
              <a:buChar char="•"/>
            </a:pPr>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Discuss the one page policy document on the next slide</a:t>
            </a:r>
          </a:p>
          <a:p>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12</a:t>
            </a:fld>
            <a:endParaRPr lang="en-US"/>
          </a:p>
        </p:txBody>
      </p:sp>
    </p:spTree>
    <p:extLst>
      <p:ext uri="{BB962C8B-B14F-4D97-AF65-F5344CB8AC3E}">
        <p14:creationId xmlns:p14="http://schemas.microsoft.com/office/powerpoint/2010/main" val="19475593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79</a:t>
            </a:r>
          </a:p>
          <a:p>
            <a:endParaRPr lang="en-US" b="1" baseline="0" dirty="0"/>
          </a:p>
          <a:p>
            <a:r>
              <a:rPr lang="en-US" b="1" baseline="0" dirty="0"/>
              <a:t>Instruction</a:t>
            </a:r>
          </a:p>
          <a:p>
            <a:r>
              <a:rPr lang="en-US" b="0" baseline="0" dirty="0"/>
              <a:t>Step 5:</a:t>
            </a:r>
          </a:p>
          <a:p>
            <a:pPr marL="171450" indent="-171450">
              <a:buFont typeface="Arial" panose="020B0604020202020204" pitchFamily="34" charset="0"/>
              <a:buChar char="•"/>
            </a:pPr>
            <a:r>
              <a:rPr lang="en-US" b="0" baseline="0" dirty="0"/>
              <a:t>Thread a UTS10-95T x 5 foot round sling through the eyes in the end of the shackles</a:t>
            </a:r>
          </a:p>
        </p:txBody>
      </p:sp>
      <p:sp>
        <p:nvSpPr>
          <p:cNvPr id="4" name="Slide Number Placeholder 3"/>
          <p:cNvSpPr>
            <a:spLocks noGrp="1"/>
          </p:cNvSpPr>
          <p:nvPr>
            <p:ph type="sldNum" sz="quarter" idx="10"/>
          </p:nvPr>
        </p:nvSpPr>
        <p:spPr/>
        <p:txBody>
          <a:bodyPr/>
          <a:lstStyle/>
          <a:p>
            <a:fld id="{3F8FCD5C-19B0-4F7A-B49D-975DBE93C182}" type="slidenum">
              <a:rPr lang="en-US" smtClean="0"/>
              <a:t>120</a:t>
            </a:fld>
            <a:endParaRPr lang="en-US"/>
          </a:p>
        </p:txBody>
      </p:sp>
    </p:spTree>
    <p:extLst>
      <p:ext uri="{BB962C8B-B14F-4D97-AF65-F5344CB8AC3E}">
        <p14:creationId xmlns:p14="http://schemas.microsoft.com/office/powerpoint/2010/main" val="25117044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79</a:t>
            </a:r>
          </a:p>
          <a:p>
            <a:endParaRPr lang="en-US" b="1" baseline="0" dirty="0"/>
          </a:p>
          <a:p>
            <a:r>
              <a:rPr lang="en-US" b="1" baseline="0" dirty="0"/>
              <a:t>Instruction</a:t>
            </a:r>
          </a:p>
          <a:p>
            <a:r>
              <a:rPr lang="en-US" b="0" baseline="0" dirty="0"/>
              <a:t>Step 6:</a:t>
            </a:r>
          </a:p>
          <a:p>
            <a:pPr marL="171450" indent="-171450">
              <a:buFont typeface="Arial" panose="020B0604020202020204" pitchFamily="34" charset="0"/>
              <a:buChar char="•"/>
            </a:pPr>
            <a:r>
              <a:rPr lang="en-US" b="0" baseline="0" dirty="0"/>
              <a:t>Install the remaining shackle on the other side</a:t>
            </a:r>
          </a:p>
          <a:p>
            <a:pPr marL="171450" indent="-171450">
              <a:buFont typeface="Arial" panose="020B0604020202020204" pitchFamily="34" charset="0"/>
              <a:buChar char="•"/>
            </a:pPr>
            <a:r>
              <a:rPr lang="en-US" b="0" baseline="0" dirty="0"/>
              <a:t>Repeat steps 3 and 4</a:t>
            </a:r>
          </a:p>
        </p:txBody>
      </p:sp>
      <p:sp>
        <p:nvSpPr>
          <p:cNvPr id="4" name="Slide Number Placeholder 3"/>
          <p:cNvSpPr>
            <a:spLocks noGrp="1"/>
          </p:cNvSpPr>
          <p:nvPr>
            <p:ph type="sldNum" sz="quarter" idx="10"/>
          </p:nvPr>
        </p:nvSpPr>
        <p:spPr/>
        <p:txBody>
          <a:bodyPr/>
          <a:lstStyle/>
          <a:p>
            <a:fld id="{3F8FCD5C-19B0-4F7A-B49D-975DBE93C182}" type="slidenum">
              <a:rPr lang="en-US" smtClean="0"/>
              <a:t>121</a:t>
            </a:fld>
            <a:endParaRPr lang="en-US"/>
          </a:p>
        </p:txBody>
      </p:sp>
    </p:spTree>
    <p:extLst>
      <p:ext uri="{BB962C8B-B14F-4D97-AF65-F5344CB8AC3E}">
        <p14:creationId xmlns:p14="http://schemas.microsoft.com/office/powerpoint/2010/main" val="40256965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80</a:t>
            </a:r>
          </a:p>
          <a:p>
            <a:endParaRPr lang="en-US" b="1" baseline="0" dirty="0"/>
          </a:p>
          <a:p>
            <a:r>
              <a:rPr lang="en-US" b="1" baseline="0" dirty="0"/>
              <a:t>Instruction</a:t>
            </a:r>
          </a:p>
          <a:p>
            <a:r>
              <a:rPr lang="en-US" b="0" baseline="0" dirty="0"/>
              <a:t>Step 7:</a:t>
            </a:r>
          </a:p>
          <a:p>
            <a:pPr marL="171450" indent="-171450">
              <a:buFont typeface="Arial" panose="020B0604020202020204" pitchFamily="34" charset="0"/>
              <a:buChar char="•"/>
            </a:pPr>
            <a:r>
              <a:rPr lang="en-US" b="0" baseline="0" dirty="0"/>
              <a:t>Install a 1.5-inch screw pin shackle through the eyes of the sling</a:t>
            </a:r>
          </a:p>
          <a:p>
            <a:pPr marL="171450" indent="-171450">
              <a:buFont typeface="Arial" panose="020B0604020202020204" pitchFamily="34" charset="0"/>
              <a:buChar char="•"/>
            </a:pPr>
            <a:r>
              <a:rPr lang="en-US" b="0" baseline="0" dirty="0"/>
              <a:t>Connect the shackle to the eye of the 15 ton swivel</a:t>
            </a:r>
          </a:p>
          <a:p>
            <a:pPr marL="171450" indent="-171450">
              <a:buFont typeface="Arial" panose="020B0604020202020204" pitchFamily="34" charset="0"/>
              <a:buChar char="•"/>
            </a:pPr>
            <a:r>
              <a:rPr lang="en-US" b="0" baseline="0" dirty="0"/>
              <a:t>Connect the other end of the 15 ton swivel to the 1.5-inch master link</a:t>
            </a:r>
          </a:p>
        </p:txBody>
      </p:sp>
      <p:sp>
        <p:nvSpPr>
          <p:cNvPr id="4" name="Slide Number Placeholder 3"/>
          <p:cNvSpPr>
            <a:spLocks noGrp="1"/>
          </p:cNvSpPr>
          <p:nvPr>
            <p:ph type="sldNum" sz="quarter" idx="10"/>
          </p:nvPr>
        </p:nvSpPr>
        <p:spPr/>
        <p:txBody>
          <a:bodyPr/>
          <a:lstStyle/>
          <a:p>
            <a:fld id="{3F8FCD5C-19B0-4F7A-B49D-975DBE93C182}" type="slidenum">
              <a:rPr lang="en-US" smtClean="0"/>
              <a:t>122</a:t>
            </a:fld>
            <a:endParaRPr lang="en-US"/>
          </a:p>
        </p:txBody>
      </p:sp>
    </p:spTree>
    <p:extLst>
      <p:ext uri="{BB962C8B-B14F-4D97-AF65-F5344CB8AC3E}">
        <p14:creationId xmlns:p14="http://schemas.microsoft.com/office/powerpoint/2010/main" val="3454361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81</a:t>
            </a:r>
          </a:p>
          <a:p>
            <a:endParaRPr lang="en-US" b="1" baseline="0" dirty="0"/>
          </a:p>
          <a:p>
            <a:r>
              <a:rPr lang="en-US" b="1" baseline="0" dirty="0"/>
              <a:t>Instruction</a:t>
            </a:r>
          </a:p>
          <a:p>
            <a:r>
              <a:rPr lang="en-US" b="0" baseline="0" dirty="0"/>
              <a:t>Step 8:</a:t>
            </a:r>
          </a:p>
          <a:p>
            <a:pPr marL="171450" indent="-171450">
              <a:buFont typeface="Arial" panose="020B0604020202020204" pitchFamily="34" charset="0"/>
              <a:buChar char="•"/>
            </a:pPr>
            <a:r>
              <a:rPr lang="en-US" b="0" baseline="0" dirty="0"/>
              <a:t>The completed rigging can now be attached to the towing vehicle</a:t>
            </a:r>
          </a:p>
          <a:p>
            <a:pPr marL="171450" indent="-171450">
              <a:buFont typeface="Arial" panose="020B0604020202020204" pitchFamily="34" charset="0"/>
              <a:buChar char="•"/>
            </a:pPr>
            <a:r>
              <a:rPr lang="en-US" b="0" baseline="0" dirty="0"/>
              <a:t>Be sure the tow vehicle being used has sufficient towing capacity for the load being pulled</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This picture shows two clevises being used to anchor to the pulling equipment</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Anchoring combinations may be used as long as they meet the minimum working load limit of an approved rigging assembly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This picture shows Assembly D with a working load limit of 50,000 pounds pulling capacity as defined in the technical supplement</a:t>
            </a: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123</a:t>
            </a:fld>
            <a:endParaRPr lang="en-US"/>
          </a:p>
        </p:txBody>
      </p:sp>
    </p:spTree>
    <p:extLst>
      <p:ext uri="{BB962C8B-B14F-4D97-AF65-F5344CB8AC3E}">
        <p14:creationId xmlns:p14="http://schemas.microsoft.com/office/powerpoint/2010/main" val="12832435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81</a:t>
            </a:r>
          </a:p>
          <a:p>
            <a:endParaRPr lang="en-US" b="1" baseline="0" dirty="0"/>
          </a:p>
          <a:p>
            <a:r>
              <a:rPr lang="en-US" b="1" baseline="0" dirty="0"/>
              <a:t>Instruction</a:t>
            </a:r>
          </a:p>
          <a:p>
            <a:r>
              <a:rPr lang="en-US" b="0" baseline="0" dirty="0"/>
              <a:t>Step 9:</a:t>
            </a:r>
          </a:p>
          <a:p>
            <a:pPr marL="171450" indent="-171450">
              <a:buFont typeface="Arial" panose="020B0604020202020204" pitchFamily="34" charset="0"/>
              <a:buChar char="•"/>
            </a:pPr>
            <a:r>
              <a:rPr lang="en-US" b="0" baseline="0" dirty="0"/>
              <a:t>When all connections are complete and all personnel are clear of the equipment, the pipe can be moved</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This picture shows a completed pulling assembly secured to the pulling equipment.</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Anchoring combinations may be used as long as they meet the minimum working load limit of an approved rigging assembly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Pulling equipment may have different anchor points to attach the pulling assembly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This picture shows Assembly D with a working load limit of 50,000 pounds pulling capacity as defined in the technical supplement</a:t>
            </a: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124</a:t>
            </a:fld>
            <a:endParaRPr lang="en-US"/>
          </a:p>
        </p:txBody>
      </p:sp>
    </p:spTree>
    <p:extLst>
      <p:ext uri="{BB962C8B-B14F-4D97-AF65-F5344CB8AC3E}">
        <p14:creationId xmlns:p14="http://schemas.microsoft.com/office/powerpoint/2010/main" val="19055269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82</a:t>
            </a:r>
          </a:p>
          <a:p>
            <a:endParaRPr lang="en-US" b="1" baseline="0" dirty="0"/>
          </a:p>
          <a:p>
            <a:r>
              <a:rPr lang="en-US" b="1" baseline="0" dirty="0"/>
              <a:t>Instruction</a:t>
            </a:r>
          </a:p>
          <a:p>
            <a:pPr marL="174708" indent="-174708">
              <a:buFont typeface="Arial" panose="020B0604020202020204" pitchFamily="34" charset="0"/>
              <a:buChar char="•"/>
            </a:pPr>
            <a:r>
              <a:rPr lang="en-US" b="0" baseline="0" dirty="0"/>
              <a:t>Pipe bending creates additional stored energy</a:t>
            </a:r>
          </a:p>
          <a:p>
            <a:pPr marL="631908" lvl="1" indent="-174708">
              <a:buFont typeface="Arial" panose="020B0604020202020204" pitchFamily="34" charset="0"/>
              <a:buChar char="•"/>
            </a:pPr>
            <a:r>
              <a:rPr lang="en-US" b="0" baseline="0" dirty="0"/>
              <a:t>The following must be considered when completing tasks:</a:t>
            </a:r>
          </a:p>
          <a:p>
            <a:pPr marL="1035133" lvl="2" indent="-174708">
              <a:buFont typeface="Arial" panose="020B0604020202020204" pitchFamily="34" charset="0"/>
              <a:buChar char="•"/>
            </a:pPr>
            <a:r>
              <a:rPr lang="en-US" b="0" baseline="0" dirty="0"/>
              <a:t>Minimum safe distances are determined</a:t>
            </a:r>
          </a:p>
          <a:p>
            <a:pPr marL="1035133" lvl="2" indent="-174708">
              <a:buFont typeface="Arial" panose="020B0604020202020204" pitchFamily="34" charset="0"/>
              <a:buChar char="•"/>
            </a:pPr>
            <a:r>
              <a:rPr lang="en-US" b="0" baseline="0" dirty="0"/>
              <a:t>Substantial barriers are provided when needed</a:t>
            </a:r>
          </a:p>
          <a:p>
            <a:pPr marL="1035133" lvl="2" indent="-174708">
              <a:buFont typeface="Arial" panose="020B0604020202020204" pitchFamily="34" charset="0"/>
              <a:buChar char="•"/>
            </a:pPr>
            <a:r>
              <a:rPr lang="en-US" b="0" baseline="0" dirty="0"/>
              <a:t>Appropriate equipment is selected</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125</a:t>
            </a:fld>
            <a:endParaRPr lang="en-US"/>
          </a:p>
        </p:txBody>
      </p:sp>
    </p:spTree>
    <p:extLst>
      <p:ext uri="{BB962C8B-B14F-4D97-AF65-F5344CB8AC3E}">
        <p14:creationId xmlns:p14="http://schemas.microsoft.com/office/powerpoint/2010/main" val="36222188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82</a:t>
            </a:r>
          </a:p>
          <a:p>
            <a:endParaRPr lang="en-US" b="1" baseline="0" dirty="0"/>
          </a:p>
          <a:p>
            <a:r>
              <a:rPr lang="en-US" b="1" baseline="0" dirty="0"/>
              <a:t>Instruction</a:t>
            </a:r>
          </a:p>
          <a:p>
            <a:pPr marL="174708" indent="-174708">
              <a:buFont typeface="Arial" panose="020B0604020202020204" pitchFamily="34" charset="0"/>
              <a:buChar char="•"/>
            </a:pPr>
            <a:r>
              <a:rPr lang="en-US" b="0" baseline="0" dirty="0"/>
              <a:t>Designated Block Equipment</a:t>
            </a:r>
          </a:p>
          <a:p>
            <a:pPr marL="631908" lvl="1" indent="-174708">
              <a:buFont typeface="Arial" panose="020B0604020202020204" pitchFamily="34" charset="0"/>
              <a:buChar char="•"/>
            </a:pPr>
            <a:r>
              <a:rPr lang="en-US" b="0" dirty="0"/>
              <a:t>Only</a:t>
            </a:r>
            <a:r>
              <a:rPr lang="en-US" b="0" baseline="0" dirty="0"/>
              <a:t> e</a:t>
            </a:r>
            <a:r>
              <a:rPr lang="en-US" b="0" dirty="0"/>
              <a:t>quipment allowed to pass the pipe being pulled</a:t>
            </a:r>
          </a:p>
          <a:p>
            <a:pPr marL="631908" lvl="1" indent="-174708">
              <a:buFont typeface="Arial" panose="020B0604020202020204" pitchFamily="34" charset="0"/>
              <a:buChar char="•"/>
            </a:pPr>
            <a:r>
              <a:rPr lang="en-US" b="0" dirty="0"/>
              <a:t>To set up blocks along the path of travel</a:t>
            </a:r>
          </a:p>
          <a:p>
            <a:pPr marL="631908" lvl="1" indent="-174708">
              <a:buFont typeface="Arial" panose="020B0604020202020204" pitchFamily="34" charset="0"/>
              <a:buChar char="•"/>
            </a:pPr>
            <a:r>
              <a:rPr lang="en-US" b="0" dirty="0"/>
              <a:t>Pipe is no longer in motion</a:t>
            </a:r>
          </a:p>
          <a:p>
            <a:pPr marL="631908" lvl="1" indent="-174708">
              <a:buFont typeface="Arial" panose="020B0604020202020204" pitchFamily="34" charset="0"/>
              <a:buChar char="•"/>
            </a:pPr>
            <a:r>
              <a:rPr lang="en-US" b="0" dirty="0"/>
              <a:t>Proper passing communication procedures are followed </a:t>
            </a:r>
          </a:p>
          <a:p>
            <a:pPr marL="631908" lvl="1" indent="-174708">
              <a:buFont typeface="Arial" panose="020B0604020202020204" pitchFamily="34" charset="0"/>
              <a:buChar char="•"/>
            </a:pPr>
            <a:endParaRPr lang="en-US" b="0" dirty="0"/>
          </a:p>
          <a:p>
            <a:pPr marL="174708" lvl="0" indent="-174708">
              <a:buFont typeface="Arial" panose="020B0604020202020204" pitchFamily="34" charset="0"/>
              <a:buChar char="•"/>
            </a:pPr>
            <a:r>
              <a:rPr lang="en-US" b="0" dirty="0"/>
              <a:t>Pulling Force</a:t>
            </a:r>
          </a:p>
          <a:p>
            <a:pPr marL="631908" lvl="1" indent="-174708">
              <a:buFont typeface="Arial" panose="020B0604020202020204" pitchFamily="34" charset="0"/>
              <a:buChar char="•"/>
            </a:pPr>
            <a:r>
              <a:rPr lang="en-US" b="0" dirty="0"/>
              <a:t>Is the amount of force required to pull the pipe based on the task conditions (i.e., diameter of pipe, SDR rating of pipe, and grade that the pipe will be moved)</a:t>
            </a:r>
          </a:p>
          <a:p>
            <a:pPr marL="631908" lvl="1" indent="-174708">
              <a:buFont typeface="Arial" panose="020B0604020202020204" pitchFamily="34" charset="0"/>
              <a:buChar char="•"/>
            </a:pPr>
            <a:r>
              <a:rPr lang="en-US" b="0" dirty="0"/>
              <a:t>Required for a specific task can be found on Table 1 or 2 of the Pipe Pulling Force Technical Supplement</a:t>
            </a:r>
          </a:p>
          <a:p>
            <a:pPr marL="631908" lvl="1" indent="-174708">
              <a:buFont typeface="Arial" panose="020B0604020202020204" pitchFamily="34" charset="0"/>
              <a:buChar char="•"/>
            </a:pPr>
            <a:r>
              <a:rPr lang="en-US" b="0" dirty="0"/>
              <a:t>If the pulling force required exceeds those found in Table 1 or 2, then an Engineering Review will be required</a:t>
            </a:r>
          </a:p>
          <a:p>
            <a:pPr marL="631908" lvl="1" indent="-174708">
              <a:buFont typeface="Arial" panose="020B0604020202020204" pitchFamily="34" charset="0"/>
              <a:buChar char="•"/>
            </a:pPr>
            <a:endParaRPr lang="en-US" b="0" dirty="0"/>
          </a:p>
          <a:p>
            <a:pPr marL="174708" lvl="0" indent="-174708">
              <a:buFont typeface="Arial" panose="020B0604020202020204" pitchFamily="34" charset="0"/>
              <a:buChar char="•"/>
            </a:pPr>
            <a:r>
              <a:rPr lang="en-US" b="0" dirty="0"/>
              <a:t>Working</a:t>
            </a:r>
            <a:r>
              <a:rPr lang="en-US" b="0" baseline="0" dirty="0"/>
              <a:t> Load Limit</a:t>
            </a:r>
          </a:p>
          <a:p>
            <a:pPr marL="631908" lvl="1" indent="-174708">
              <a:buFont typeface="Arial" panose="020B0604020202020204" pitchFamily="34" charset="0"/>
              <a:buChar char="•"/>
            </a:pPr>
            <a:r>
              <a:rPr lang="en-US" b="0" dirty="0"/>
              <a:t>Maximum rated pulling force that can be applied to the rigging equipment (i.e., “Rigging Assembly A” HDPE Fused Pulling Head, 5-Ton Swivel has a working Load Limit of 16,667 pounds)</a:t>
            </a:r>
          </a:p>
          <a:p>
            <a:pPr marL="631908" lvl="1" indent="-174708">
              <a:buFont typeface="Arial" panose="020B0604020202020204" pitchFamily="34" charset="0"/>
              <a:buChar char="•"/>
            </a:pPr>
            <a:r>
              <a:rPr lang="en-US" b="0" dirty="0"/>
              <a:t>Never exceed the working load limit of the rigging assemblies</a:t>
            </a:r>
          </a:p>
        </p:txBody>
      </p:sp>
      <p:sp>
        <p:nvSpPr>
          <p:cNvPr id="4" name="Slide Number Placeholder 3"/>
          <p:cNvSpPr>
            <a:spLocks noGrp="1"/>
          </p:cNvSpPr>
          <p:nvPr>
            <p:ph type="sldNum" sz="quarter" idx="10"/>
          </p:nvPr>
        </p:nvSpPr>
        <p:spPr/>
        <p:txBody>
          <a:bodyPr/>
          <a:lstStyle/>
          <a:p>
            <a:fld id="{3F8FCD5C-19B0-4F7A-B49D-975DBE93C182}" type="slidenum">
              <a:rPr lang="en-US" smtClean="0"/>
              <a:t>126</a:t>
            </a:fld>
            <a:endParaRPr lang="en-US"/>
          </a:p>
        </p:txBody>
      </p:sp>
    </p:spTree>
    <p:extLst>
      <p:ext uri="{BB962C8B-B14F-4D97-AF65-F5344CB8AC3E}">
        <p14:creationId xmlns:p14="http://schemas.microsoft.com/office/powerpoint/2010/main" val="9084791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82-83</a:t>
            </a:r>
          </a:p>
          <a:p>
            <a:endParaRPr lang="en-US" b="1" baseline="0" dirty="0"/>
          </a:p>
          <a:p>
            <a:r>
              <a:rPr lang="en-US" b="1" baseline="0" dirty="0"/>
              <a:t>Instruction</a:t>
            </a:r>
          </a:p>
          <a:p>
            <a:pPr marL="174708" indent="-174708">
              <a:buFont typeface="Arial" panose="020B0604020202020204" pitchFamily="34" charset="0"/>
              <a:buChar char="•"/>
            </a:pPr>
            <a:r>
              <a:rPr lang="en-US" b="0" baseline="0" dirty="0"/>
              <a:t>Pipe Pulling Escorts</a:t>
            </a:r>
          </a:p>
          <a:p>
            <a:pPr marL="631908" lvl="1" indent="-174708">
              <a:buFont typeface="Arial" panose="020B0604020202020204" pitchFamily="34" charset="0"/>
              <a:buChar char="•"/>
            </a:pPr>
            <a:r>
              <a:rPr lang="en-US" b="0" dirty="0"/>
              <a:t>A Lead Escort and Trail Escort are required for:</a:t>
            </a:r>
          </a:p>
          <a:p>
            <a:pPr marL="1035133" lvl="2" indent="-174708">
              <a:buFont typeface="Arial" panose="020B0604020202020204" pitchFamily="34" charset="0"/>
              <a:buChar char="•"/>
            </a:pPr>
            <a:r>
              <a:rPr lang="en-US" b="0" dirty="0"/>
              <a:t>Pulling pipe</a:t>
            </a:r>
          </a:p>
          <a:p>
            <a:pPr marL="1035133" lvl="2" indent="-174708">
              <a:buFont typeface="Arial" panose="020B0604020202020204" pitchFamily="34" charset="0"/>
              <a:buChar char="•"/>
            </a:pPr>
            <a:r>
              <a:rPr lang="en-US" b="0" dirty="0"/>
              <a:t>There is the potential for interaction with other traffic</a:t>
            </a:r>
          </a:p>
          <a:p>
            <a:pPr marL="631908" lvl="1" indent="-174708">
              <a:buFont typeface="Arial" panose="020B0604020202020204" pitchFamily="34" charset="0"/>
              <a:buChar char="•"/>
            </a:pPr>
            <a:r>
              <a:rPr lang="en-US" b="0" dirty="0"/>
              <a:t>Blocking is required any time other traffic could enter the path of the pipe pull</a:t>
            </a:r>
          </a:p>
          <a:p>
            <a:pPr marL="1035133" lvl="2" indent="-174708">
              <a:buFont typeface="Arial" panose="020B0604020202020204" pitchFamily="34" charset="0"/>
              <a:buChar char="•"/>
            </a:pPr>
            <a:r>
              <a:rPr lang="en-US" b="0" dirty="0"/>
              <a:t>Examples of blocking include</a:t>
            </a:r>
          </a:p>
          <a:p>
            <a:pPr marL="1546308" lvl="3" indent="-174708">
              <a:buFont typeface="Arial" panose="020B0604020202020204" pitchFamily="34" charset="0"/>
              <a:buChar char="•"/>
            </a:pPr>
            <a:r>
              <a:rPr lang="en-US" b="0" dirty="0"/>
              <a:t>Equipment with an operator blocking the road</a:t>
            </a:r>
          </a:p>
          <a:p>
            <a:pPr marL="1546308" lvl="3" indent="-174708">
              <a:buFont typeface="Arial" panose="020B0604020202020204" pitchFamily="34" charset="0"/>
              <a:buChar char="•"/>
            </a:pPr>
            <a:r>
              <a:rPr lang="en-US" b="0" dirty="0"/>
              <a:t>Appropriate use of flagging and/or barricading</a:t>
            </a:r>
          </a:p>
          <a:p>
            <a:pPr marL="631908" lvl="1" indent="-174708">
              <a:buFont typeface="Arial" panose="020B0604020202020204" pitchFamily="34" charset="0"/>
              <a:buChar char="•"/>
            </a:pPr>
            <a:r>
              <a:rPr lang="en-US" b="0" dirty="0"/>
              <a:t>Two-way</a:t>
            </a:r>
            <a:r>
              <a:rPr lang="en-US" b="0" baseline="0" dirty="0"/>
              <a:t> traffic</a:t>
            </a:r>
          </a:p>
          <a:p>
            <a:pPr marL="1035133" lvl="2" indent="-174708">
              <a:buFont typeface="Arial" panose="020B0604020202020204" pitchFamily="34" charset="0"/>
              <a:buChar char="•"/>
            </a:pPr>
            <a:r>
              <a:rPr lang="en-US" b="0" baseline="0" dirty="0"/>
              <a:t>Allowed if roads wide enough to maintain 50-foot safe zone around pipe</a:t>
            </a:r>
          </a:p>
          <a:p>
            <a:pPr marL="1035133" lvl="2" indent="-174708">
              <a:buFont typeface="Arial" panose="020B0604020202020204" pitchFamily="34" charset="0"/>
              <a:buChar char="•"/>
            </a:pPr>
            <a:r>
              <a:rPr lang="en-US" b="0" baseline="0" dirty="0"/>
              <a:t>Establish controls within the lane of travel</a:t>
            </a:r>
          </a:p>
          <a:p>
            <a:pPr marL="1035133" lvl="2" indent="-174708">
              <a:buFont typeface="Arial" panose="020B0604020202020204" pitchFamily="34" charset="0"/>
              <a:buChar char="•"/>
            </a:pPr>
            <a:r>
              <a:rPr lang="en-US" b="0" baseline="0" dirty="0"/>
              <a:t>Superintendent approval is needed for two-way traffic pulls</a:t>
            </a:r>
            <a:endParaRPr lang="en-US" b="0" dirty="0"/>
          </a:p>
          <a:p>
            <a:pPr marL="1546308" lvl="3" indent="-174708">
              <a:buFont typeface="Arial" panose="020B0604020202020204" pitchFamily="34" charset="0"/>
              <a:buChar char="•"/>
            </a:pPr>
            <a:endParaRPr lang="en-US" b="0" dirty="0"/>
          </a:p>
          <a:p>
            <a:pPr marL="174708" lvl="0" indent="-174708">
              <a:buFont typeface="Arial" panose="020B0604020202020204" pitchFamily="34" charset="0"/>
              <a:buChar char="•"/>
            </a:pPr>
            <a:r>
              <a:rPr lang="en-US" b="0" dirty="0"/>
              <a:t>Flashing</a:t>
            </a:r>
            <a:r>
              <a:rPr lang="en-US" b="0" baseline="0" dirty="0"/>
              <a:t> Blue Light</a:t>
            </a:r>
          </a:p>
          <a:p>
            <a:pPr marL="631908" lvl="1" indent="-174708">
              <a:buFont typeface="Arial" panose="020B0604020202020204" pitchFamily="34" charset="0"/>
              <a:buChar char="•"/>
            </a:pPr>
            <a:r>
              <a:rPr lang="en-US" b="0" dirty="0"/>
              <a:t>Required on all equipment involved with pulling pipe where there is the potential for interaction with other traffic</a:t>
            </a:r>
          </a:p>
          <a:p>
            <a:pPr marL="631908" lvl="1" indent="-174708">
              <a:buFont typeface="Arial" panose="020B0604020202020204" pitchFamily="34" charset="0"/>
              <a:buChar char="•"/>
            </a:pPr>
            <a:r>
              <a:rPr lang="en-US" b="0" dirty="0"/>
              <a:t>Must</a:t>
            </a:r>
            <a:r>
              <a:rPr lang="en-US" b="0" baseline="0" dirty="0"/>
              <a:t> be easily visible during daylight hours</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127</a:t>
            </a:fld>
            <a:endParaRPr lang="en-US"/>
          </a:p>
        </p:txBody>
      </p:sp>
    </p:spTree>
    <p:extLst>
      <p:ext uri="{BB962C8B-B14F-4D97-AF65-F5344CB8AC3E}">
        <p14:creationId xmlns:p14="http://schemas.microsoft.com/office/powerpoint/2010/main" val="34553919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83-84</a:t>
            </a:r>
          </a:p>
          <a:p>
            <a:endParaRPr lang="en-US" b="1" baseline="0" dirty="0"/>
          </a:p>
          <a:p>
            <a:r>
              <a:rPr lang="en-US" b="1" baseline="0" dirty="0"/>
              <a:t>Instruction</a:t>
            </a:r>
          </a:p>
          <a:p>
            <a:pPr marL="0" indent="0">
              <a:buFont typeface="Arial" panose="020B0604020202020204" pitchFamily="34" charset="0"/>
              <a:buNone/>
            </a:pPr>
            <a:r>
              <a:rPr lang="en-US" b="0" baseline="0" dirty="0"/>
              <a:t>The specific technical supplements that will be included in this module are:</a:t>
            </a:r>
          </a:p>
          <a:p>
            <a:pPr marL="631908" lvl="1" indent="-174708">
              <a:buFont typeface="Arial" panose="020B0604020202020204" pitchFamily="34" charset="0"/>
              <a:buChar char="•"/>
            </a:pPr>
            <a:r>
              <a:rPr lang="en-US" b="0" baseline="0" dirty="0"/>
              <a:t>Pipe Pulling Force</a:t>
            </a:r>
          </a:p>
          <a:p>
            <a:pPr marL="631908" lvl="1" indent="-174708">
              <a:buFont typeface="Arial" panose="020B0604020202020204" pitchFamily="34" charset="0"/>
              <a:buChar char="•"/>
            </a:pPr>
            <a:r>
              <a:rPr lang="en-US" b="0" baseline="0" dirty="0"/>
              <a:t>Approved Rigging Assemblies (A-F)</a:t>
            </a:r>
          </a:p>
          <a:p>
            <a:pPr marL="631908" lvl="1" indent="-174708">
              <a:buFont typeface="Arial" panose="020B0604020202020204" pitchFamily="34" charset="0"/>
              <a:buChar char="•"/>
            </a:pPr>
            <a:r>
              <a:rPr lang="en-US" b="0" baseline="0" dirty="0"/>
              <a:t>Push/Pull/Positioning Illustrations </a:t>
            </a:r>
          </a:p>
          <a:p>
            <a:pPr marL="631908" lvl="1" indent="-174708">
              <a:buFont typeface="Arial" panose="020B0604020202020204" pitchFamily="34" charset="0"/>
              <a:buChar char="•"/>
            </a:pPr>
            <a:r>
              <a:rPr lang="en-US" b="0" baseline="0" dirty="0"/>
              <a:t>Rigging Approval Request</a:t>
            </a:r>
          </a:p>
          <a:p>
            <a:pPr marL="0" lvl="0" indent="0">
              <a:buFont typeface="Arial" panose="020B0604020202020204" pitchFamily="34" charset="0"/>
              <a:buNone/>
            </a:pPr>
            <a:r>
              <a:rPr lang="en-US" b="0" baseline="0" dirty="0"/>
              <a:t>There are exercises with scenarios to help all interact with these documents and get used to working with them.</a:t>
            </a:r>
          </a:p>
          <a:p>
            <a:pPr marL="0" lvl="0" indent="0">
              <a:buFont typeface="Arial" panose="020B0604020202020204" pitchFamily="34" charset="0"/>
              <a:buNone/>
            </a:pPr>
            <a:endParaRPr lang="en-US" b="0" baseline="0" dirty="0"/>
          </a:p>
          <a:p>
            <a:pPr marL="171450" lvl="0" indent="-171450">
              <a:buFont typeface="Arial" panose="020B0604020202020204" pitchFamily="34" charset="0"/>
              <a:buChar char="•"/>
            </a:pPr>
            <a:r>
              <a:rPr lang="en-US" b="0" baseline="0" dirty="0"/>
              <a:t>The first one is the Pipe Pulling Force:</a:t>
            </a:r>
          </a:p>
          <a:p>
            <a:pPr marL="628650" lvl="1" indent="-171450">
              <a:buFont typeface="Arial" panose="020B0604020202020204" pitchFamily="34" charset="0"/>
              <a:buChar char="•"/>
            </a:pPr>
            <a:r>
              <a:rPr lang="en-US" b="0" baseline="0" dirty="0"/>
              <a:t>Provides pulling force requirements over a range of pipe diameters and SDR ratings</a:t>
            </a:r>
          </a:p>
          <a:p>
            <a:pPr marL="628650" lvl="1" indent="-171450">
              <a:buFont typeface="Arial" panose="020B0604020202020204" pitchFamily="34" charset="0"/>
              <a:buChar char="•"/>
            </a:pPr>
            <a:r>
              <a:rPr lang="en-US" b="0" baseline="0" dirty="0"/>
              <a:t>Pulling forces are based on pulling an empty 400-foot pipeline with a 0.8 coefficient of friction up a 17.5% grade (Table 1) and up a 25% grade (Table 2)</a:t>
            </a:r>
          </a:p>
          <a:p>
            <a:pPr marL="628650" lvl="1" indent="-171450">
              <a:buFont typeface="Arial" panose="020B0604020202020204" pitchFamily="34" charset="0"/>
              <a:buChar char="•"/>
            </a:pPr>
            <a:r>
              <a:rPr lang="en-US" b="0" baseline="0" dirty="0"/>
              <a:t>Designed to be used in conjunction with the Approved Rigging Assemblies to:</a:t>
            </a:r>
          </a:p>
          <a:p>
            <a:pPr marL="1031875" lvl="2" indent="-171450">
              <a:buFont typeface="Arial" panose="020B0604020202020204" pitchFamily="34" charset="0"/>
              <a:buChar char="•"/>
            </a:pPr>
            <a:r>
              <a:rPr lang="en-US" b="0" baseline="0" dirty="0"/>
              <a:t>Assist in determining the appropriate rigging</a:t>
            </a:r>
          </a:p>
          <a:p>
            <a:pPr marL="1031875" lvl="2" indent="-171450">
              <a:buFont typeface="Arial" panose="020B0604020202020204" pitchFamily="34" charset="0"/>
              <a:buChar char="•"/>
            </a:pPr>
            <a:r>
              <a:rPr lang="en-US" b="0" baseline="0" dirty="0"/>
              <a:t>Associated equipment that can be used to safely perform the task</a:t>
            </a:r>
          </a:p>
          <a:p>
            <a:pPr marL="0" lvl="0" indent="0">
              <a:buFont typeface="Arial" panose="020B0604020202020204" pitchFamily="34" charset="0"/>
              <a:buNone/>
            </a:pPr>
            <a:r>
              <a:rPr lang="en-US" b="0" baseline="0" dirty="0"/>
              <a:t>	</a:t>
            </a:r>
          </a:p>
        </p:txBody>
      </p:sp>
      <p:sp>
        <p:nvSpPr>
          <p:cNvPr id="4" name="Slide Number Placeholder 3"/>
          <p:cNvSpPr>
            <a:spLocks noGrp="1"/>
          </p:cNvSpPr>
          <p:nvPr>
            <p:ph type="sldNum" sz="quarter" idx="10"/>
          </p:nvPr>
        </p:nvSpPr>
        <p:spPr/>
        <p:txBody>
          <a:bodyPr/>
          <a:lstStyle/>
          <a:p>
            <a:fld id="{3F8FCD5C-19B0-4F7A-B49D-975DBE93C182}" type="slidenum">
              <a:rPr lang="en-US" smtClean="0"/>
              <a:t>128</a:t>
            </a:fld>
            <a:endParaRPr lang="en-US"/>
          </a:p>
        </p:txBody>
      </p:sp>
    </p:spTree>
    <p:extLst>
      <p:ext uri="{BB962C8B-B14F-4D97-AF65-F5344CB8AC3E}">
        <p14:creationId xmlns:p14="http://schemas.microsoft.com/office/powerpoint/2010/main" val="16729789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85</a:t>
            </a:r>
          </a:p>
          <a:p>
            <a:endParaRPr lang="en-US" b="1" baseline="0" dirty="0"/>
          </a:p>
          <a:p>
            <a:r>
              <a:rPr lang="en-US" b="1" baseline="0" dirty="0"/>
              <a:t>Instruction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Table 1 is used for pulling pipe when the grade is 17.5% or less</a:t>
            </a: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129</a:t>
            </a:fld>
            <a:endParaRPr lang="en-US"/>
          </a:p>
        </p:txBody>
      </p:sp>
    </p:spTree>
    <p:extLst>
      <p:ext uri="{BB962C8B-B14F-4D97-AF65-F5344CB8AC3E}">
        <p14:creationId xmlns:p14="http://schemas.microsoft.com/office/powerpoint/2010/main" val="221154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v</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Developed in accordance, with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HDPE Pipe Handling Policy – FCX-HS12 (One Page)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Administration Policy – FCX-HS01</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Technical Supplements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Administration Standard Glossary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Located on the main website under Health and Safety &gt; Policies (H&amp;S Policies) &gt; HDPE Pipe Handling</a:t>
            </a:r>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a:t>
            </a:fld>
            <a:endParaRPr lang="en-US"/>
          </a:p>
        </p:txBody>
      </p:sp>
    </p:spTree>
    <p:extLst>
      <p:ext uri="{BB962C8B-B14F-4D97-AF65-F5344CB8AC3E}">
        <p14:creationId xmlns:p14="http://schemas.microsoft.com/office/powerpoint/2010/main" val="28728656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85</a:t>
            </a:r>
          </a:p>
          <a:p>
            <a:endParaRPr lang="en-US" b="1" baseline="0" dirty="0"/>
          </a:p>
          <a:p>
            <a:r>
              <a:rPr lang="en-US" b="1" baseline="0" dirty="0"/>
              <a:t>Instruction</a:t>
            </a:r>
          </a:p>
          <a:p>
            <a:r>
              <a:rPr lang="en-US" sz="1200" b="0" kern="1200" dirty="0">
                <a:solidFill>
                  <a:schemeClr val="tx1"/>
                </a:solidFill>
                <a:effectLst/>
                <a:latin typeface="+mn-lt"/>
                <a:ea typeface="+mn-ea"/>
                <a:cs typeface="+mn-cs"/>
              </a:rPr>
              <a:t>Table 2 is used for pulling pipe when the grade is 25% or less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Ask</a:t>
            </a:r>
            <a:r>
              <a:rPr lang="en-US" sz="1200" b="0" kern="1200" baseline="0" dirty="0">
                <a:solidFill>
                  <a:schemeClr val="tx1"/>
                </a:solidFill>
                <a:effectLst/>
                <a:latin typeface="+mn-lt"/>
                <a:ea typeface="+mn-ea"/>
                <a:cs typeface="+mn-cs"/>
              </a:rPr>
              <a:t> the following questions.  Discuss the answers, if needed.</a:t>
            </a:r>
          </a:p>
          <a:p>
            <a:r>
              <a:rPr lang="en-US" sz="1200" b="0" kern="1200" dirty="0">
                <a:solidFill>
                  <a:schemeClr val="tx1"/>
                </a:solidFill>
                <a:effectLst/>
                <a:latin typeface="+mn-lt"/>
                <a:ea typeface="+mn-ea"/>
                <a:cs typeface="+mn-cs"/>
              </a:rPr>
              <a:t>What is the pipe pulling force for 16-inch pipe with SDR of 19 on a 25% grade?__________</a:t>
            </a:r>
          </a:p>
          <a:p>
            <a:r>
              <a:rPr lang="en-US" sz="1200" b="0" kern="1200" dirty="0">
                <a:solidFill>
                  <a:schemeClr val="tx1"/>
                </a:solidFill>
                <a:effectLst/>
                <a:latin typeface="+mn-lt"/>
                <a:ea typeface="+mn-ea"/>
                <a:cs typeface="+mn-cs"/>
              </a:rPr>
              <a:t>What is the pipe pulling force for 20-inch pipe with SDR of 15.5 on a 17.5% grade? ________</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130</a:t>
            </a:fld>
            <a:endParaRPr lang="en-US"/>
          </a:p>
        </p:txBody>
      </p:sp>
    </p:spTree>
    <p:extLst>
      <p:ext uri="{BB962C8B-B14F-4D97-AF65-F5344CB8AC3E}">
        <p14:creationId xmlns:p14="http://schemas.microsoft.com/office/powerpoint/2010/main" val="5787987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86</a:t>
            </a:r>
          </a:p>
          <a:p>
            <a:endParaRPr lang="en-US" b="1" baseline="0" dirty="0"/>
          </a:p>
          <a:p>
            <a:r>
              <a:rPr lang="en-US" b="1" baseline="0" dirty="0"/>
              <a:t>Instruction</a:t>
            </a:r>
          </a:p>
          <a:p>
            <a:pPr marL="174708" indent="-174708">
              <a:buFont typeface="Arial" panose="020B0604020202020204" pitchFamily="34" charset="0"/>
              <a:buChar char="•"/>
            </a:pPr>
            <a:r>
              <a:rPr lang="en-US" b="0" baseline="0" dirty="0"/>
              <a:t>The approved rigging designs for pulling HDPE Pipe are located on the DOHS SharePoint under H&amp;S Policies, HDPE Pipe Handling</a:t>
            </a:r>
          </a:p>
          <a:p>
            <a:pPr marL="174708" indent="-174708">
              <a:buFont typeface="Arial" panose="020B0604020202020204" pitchFamily="34" charset="0"/>
              <a:buChar char="•"/>
            </a:pPr>
            <a:r>
              <a:rPr lang="en-US" b="0" baseline="0" dirty="0"/>
              <a:t>Each assembly consists of a two page document</a:t>
            </a:r>
          </a:p>
          <a:p>
            <a:pPr marL="174708" indent="-174708">
              <a:buFont typeface="Arial" panose="020B0604020202020204" pitchFamily="34" charset="0"/>
              <a:buChar char="•"/>
            </a:pPr>
            <a:r>
              <a:rPr lang="en-US" b="0" baseline="0" dirty="0"/>
              <a:t>First page of the document gives details about the assembly such as:</a:t>
            </a:r>
          </a:p>
          <a:p>
            <a:pPr marL="631908" lvl="1" indent="-174708">
              <a:buFont typeface="Arial" panose="020B0604020202020204" pitchFamily="34" charset="0"/>
              <a:buChar char="•"/>
            </a:pPr>
            <a:r>
              <a:rPr lang="en-US" b="0" baseline="0" dirty="0"/>
              <a:t>The name of the rigging assembly - this is new to the technical supplement which helps to identify the rigging assembly</a:t>
            </a:r>
          </a:p>
          <a:p>
            <a:pPr marL="631908" lvl="1" indent="-174708">
              <a:buFont typeface="Arial" panose="020B0604020202020204" pitchFamily="34" charset="0"/>
              <a:buChar char="•"/>
            </a:pPr>
            <a:r>
              <a:rPr lang="en-US" b="0" baseline="0" dirty="0"/>
              <a:t>Working load limit</a:t>
            </a:r>
          </a:p>
          <a:p>
            <a:pPr marL="631908" lvl="1" indent="-174708">
              <a:buFont typeface="Arial" panose="020B0604020202020204" pitchFamily="34" charset="0"/>
              <a:buChar char="•"/>
            </a:pPr>
            <a:r>
              <a:rPr lang="en-US" b="0" baseline="0" dirty="0"/>
              <a:t>Results of the engineering review including a diagram of the assembly</a:t>
            </a:r>
          </a:p>
          <a:p>
            <a:pPr marL="631908" lvl="1" indent="-174708">
              <a:buFont typeface="Arial" panose="020B0604020202020204" pitchFamily="34" charset="0"/>
              <a:buChar char="•"/>
            </a:pPr>
            <a:r>
              <a:rPr lang="en-US" b="0" baseline="0" dirty="0"/>
              <a:t>Parts list</a:t>
            </a:r>
          </a:p>
          <a:p>
            <a:pPr marL="0" lvl="0" indent="0">
              <a:buFont typeface="Arial" panose="020B0604020202020204" pitchFamily="34" charset="0"/>
              <a:buNone/>
            </a:pPr>
            <a:endParaRPr lang="en-US" b="0" dirty="0"/>
          </a:p>
          <a:p>
            <a:pPr marL="0" lv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131</a:t>
            </a:fld>
            <a:endParaRPr lang="en-US"/>
          </a:p>
        </p:txBody>
      </p:sp>
    </p:spTree>
    <p:extLst>
      <p:ext uri="{BB962C8B-B14F-4D97-AF65-F5344CB8AC3E}">
        <p14:creationId xmlns:p14="http://schemas.microsoft.com/office/powerpoint/2010/main" val="18737998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87</a:t>
            </a:r>
          </a:p>
          <a:p>
            <a:endParaRPr lang="en-US" b="1" baseline="0" dirty="0"/>
          </a:p>
          <a:p>
            <a:r>
              <a:rPr lang="en-US" b="1" baseline="0" dirty="0"/>
              <a:t>Instruction</a:t>
            </a:r>
          </a:p>
          <a:p>
            <a:pPr marL="171450" indent="-171450">
              <a:buFont typeface="Arial" panose="020B0604020202020204" pitchFamily="34" charset="0"/>
              <a:buChar char="•"/>
            </a:pPr>
            <a:r>
              <a:rPr lang="en-US" b="0" baseline="0" dirty="0"/>
              <a:t>This is one of the six currently approved rigging designs</a:t>
            </a:r>
          </a:p>
        </p:txBody>
      </p:sp>
      <p:sp>
        <p:nvSpPr>
          <p:cNvPr id="4" name="Slide Number Placeholder 3"/>
          <p:cNvSpPr>
            <a:spLocks noGrp="1"/>
          </p:cNvSpPr>
          <p:nvPr>
            <p:ph type="sldNum" sz="quarter" idx="10"/>
          </p:nvPr>
        </p:nvSpPr>
        <p:spPr/>
        <p:txBody>
          <a:bodyPr/>
          <a:lstStyle/>
          <a:p>
            <a:fld id="{3F8FCD5C-19B0-4F7A-B49D-975DBE93C182}" type="slidenum">
              <a:rPr lang="en-US" smtClean="0"/>
              <a:t>132</a:t>
            </a:fld>
            <a:endParaRPr lang="en-US"/>
          </a:p>
        </p:txBody>
      </p:sp>
    </p:spTree>
    <p:extLst>
      <p:ext uri="{BB962C8B-B14F-4D97-AF65-F5344CB8AC3E}">
        <p14:creationId xmlns:p14="http://schemas.microsoft.com/office/powerpoint/2010/main" val="3661627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88</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This is one of the six currently approved rigging designs</a:t>
            </a:r>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133</a:t>
            </a:fld>
            <a:endParaRPr lang="en-US"/>
          </a:p>
        </p:txBody>
      </p:sp>
    </p:spTree>
    <p:extLst>
      <p:ext uri="{BB962C8B-B14F-4D97-AF65-F5344CB8AC3E}">
        <p14:creationId xmlns:p14="http://schemas.microsoft.com/office/powerpoint/2010/main" val="42490999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89</a:t>
            </a:r>
          </a:p>
          <a:p>
            <a:endParaRPr lang="en-US" b="1" baseline="0" dirty="0"/>
          </a:p>
          <a:p>
            <a:r>
              <a:rPr lang="en-US" b="1" baseline="0" dirty="0"/>
              <a:t>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is one of the six currently approved rigging designs</a:t>
            </a:r>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134</a:t>
            </a:fld>
            <a:endParaRPr lang="en-US"/>
          </a:p>
        </p:txBody>
      </p:sp>
    </p:spTree>
    <p:extLst>
      <p:ext uri="{BB962C8B-B14F-4D97-AF65-F5344CB8AC3E}">
        <p14:creationId xmlns:p14="http://schemas.microsoft.com/office/powerpoint/2010/main" val="42537830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90</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This is one of the six currently approved rigging designs  </a:t>
            </a:r>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135</a:t>
            </a:fld>
            <a:endParaRPr lang="en-US"/>
          </a:p>
        </p:txBody>
      </p:sp>
    </p:spTree>
    <p:extLst>
      <p:ext uri="{BB962C8B-B14F-4D97-AF65-F5344CB8AC3E}">
        <p14:creationId xmlns:p14="http://schemas.microsoft.com/office/powerpoint/2010/main" val="7447482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91</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This is one of the six currently approved rigging designs</a:t>
            </a:r>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136</a:t>
            </a:fld>
            <a:endParaRPr lang="en-US"/>
          </a:p>
        </p:txBody>
      </p:sp>
    </p:spTree>
    <p:extLst>
      <p:ext uri="{BB962C8B-B14F-4D97-AF65-F5344CB8AC3E}">
        <p14:creationId xmlns:p14="http://schemas.microsoft.com/office/powerpoint/2010/main" val="42643431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92</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This is one of the six currently approved rigging designs</a:t>
            </a:r>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137</a:t>
            </a:fld>
            <a:endParaRPr lang="en-US"/>
          </a:p>
        </p:txBody>
      </p:sp>
    </p:spTree>
    <p:extLst>
      <p:ext uri="{BB962C8B-B14F-4D97-AF65-F5344CB8AC3E}">
        <p14:creationId xmlns:p14="http://schemas.microsoft.com/office/powerpoint/2010/main" val="42847391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93</a:t>
            </a:r>
          </a:p>
          <a:p>
            <a:endParaRPr lang="en-US" b="1" baseline="0" dirty="0"/>
          </a:p>
          <a:p>
            <a:r>
              <a:rPr lang="en-US" b="1" baseline="0" dirty="0"/>
              <a:t>Instruction</a:t>
            </a:r>
          </a:p>
          <a:p>
            <a:pPr marL="174708" indent="-174708">
              <a:buFont typeface="Arial" panose="020B0604020202020204" pitchFamily="34" charset="0"/>
              <a:buChar char="•"/>
            </a:pPr>
            <a:r>
              <a:rPr lang="en-US" sz="1200" b="0" kern="1200" dirty="0">
                <a:solidFill>
                  <a:schemeClr val="tx1"/>
                </a:solidFill>
                <a:effectLst/>
                <a:latin typeface="+mn-lt"/>
                <a:ea typeface="+mn-ea"/>
                <a:cs typeface="+mn-cs"/>
              </a:rPr>
              <a:t>To answer this question</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Use the Pipe Pulling Force document to determine the pipe pulling force for the scenario</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The pipe is being pulled up a grade of 16%, use Table 1</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Based on the information provided:</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30-inch pipe with an SDR of 26</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Pipe pulling force is 17,700 </a:t>
            </a:r>
            <a:r>
              <a:rPr lang="en-US" sz="1200" b="0" kern="1200" dirty="0" err="1">
                <a:solidFill>
                  <a:schemeClr val="tx1"/>
                </a:solidFill>
                <a:effectLst/>
                <a:latin typeface="+mn-lt"/>
                <a:ea typeface="+mn-ea"/>
                <a:cs typeface="+mn-cs"/>
              </a:rPr>
              <a:t>lbs</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Rigging assemblies A and B have a working load limit of 16,667 lbs. which is less than the requirement of 17,700 </a:t>
            </a:r>
            <a:r>
              <a:rPr lang="en-US" sz="1200" b="0" kern="1200" dirty="0" err="1">
                <a:solidFill>
                  <a:schemeClr val="tx1"/>
                </a:solidFill>
                <a:effectLst/>
                <a:latin typeface="+mn-lt"/>
                <a:ea typeface="+mn-ea"/>
                <a:cs typeface="+mn-cs"/>
              </a:rPr>
              <a:t>lbs</a:t>
            </a:r>
            <a:endParaRPr lang="en-US" sz="1200" b="0" kern="1200" dirty="0">
              <a:solidFill>
                <a:schemeClr val="tx1"/>
              </a:solidFill>
              <a:effectLst/>
              <a:latin typeface="+mn-lt"/>
              <a:ea typeface="+mn-ea"/>
              <a:cs typeface="+mn-cs"/>
            </a:endParaRP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Neither of these assemblies can be used</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Rigging assemblies C, D, E, and F have working load limits of 50,000 </a:t>
            </a:r>
            <a:r>
              <a:rPr lang="en-US" sz="1200" b="0" kern="1200" dirty="0" err="1">
                <a:solidFill>
                  <a:schemeClr val="tx1"/>
                </a:solidFill>
                <a:effectLst/>
                <a:latin typeface="+mn-lt"/>
                <a:ea typeface="+mn-ea"/>
                <a:cs typeface="+mn-cs"/>
              </a:rPr>
              <a:t>lbs</a:t>
            </a:r>
            <a:endParaRPr lang="en-US" sz="1200" b="0" kern="1200" dirty="0">
              <a:solidFill>
                <a:schemeClr val="tx1"/>
              </a:solidFill>
              <a:effectLst/>
              <a:latin typeface="+mn-lt"/>
              <a:ea typeface="+mn-ea"/>
              <a:cs typeface="+mn-cs"/>
            </a:endParaRP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These are </a:t>
            </a:r>
            <a:r>
              <a:rPr lang="en-US" sz="1200" b="0" i="1" kern="1200" dirty="0">
                <a:solidFill>
                  <a:schemeClr val="tx1"/>
                </a:solidFill>
                <a:effectLst/>
                <a:latin typeface="+mn-lt"/>
                <a:ea typeface="+mn-ea"/>
                <a:cs typeface="+mn-cs"/>
              </a:rPr>
              <a:t>potential</a:t>
            </a:r>
            <a:r>
              <a:rPr lang="en-US" sz="1200" b="0" kern="1200" dirty="0">
                <a:solidFill>
                  <a:schemeClr val="tx1"/>
                </a:solidFill>
                <a:effectLst/>
                <a:latin typeface="+mn-lt"/>
                <a:ea typeface="+mn-ea"/>
                <a:cs typeface="+mn-cs"/>
              </a:rPr>
              <a:t> rigging assemblies for this job</a:t>
            </a:r>
          </a:p>
          <a:p>
            <a:r>
              <a:rPr lang="en-US" sz="1200" b="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Determine which of these assemblies can be used</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Look at the charts on page 2 of the Technical Supplements for each assembly</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Charts determine if the assembly can be used by considering factors other than the working load limit such as the wall thickness of the pipe</a:t>
            </a:r>
          </a:p>
          <a:p>
            <a:pPr marL="631908" lvl="1" indent="-174708">
              <a:buFont typeface="Arial" panose="020B0604020202020204" pitchFamily="34" charset="0"/>
              <a:buChar cha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138</a:t>
            </a:fld>
            <a:endParaRPr lang="en-US"/>
          </a:p>
        </p:txBody>
      </p:sp>
    </p:spTree>
    <p:extLst>
      <p:ext uri="{BB962C8B-B14F-4D97-AF65-F5344CB8AC3E}">
        <p14:creationId xmlns:p14="http://schemas.microsoft.com/office/powerpoint/2010/main" val="428607430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94</a:t>
            </a:r>
          </a:p>
          <a:p>
            <a:endParaRPr lang="en-US" b="1" baseline="0" dirty="0"/>
          </a:p>
          <a:p>
            <a:r>
              <a:rPr lang="en-US" b="1" baseline="0" dirty="0"/>
              <a:t>Instruction</a:t>
            </a:r>
          </a:p>
          <a:p>
            <a:pPr marL="171450" indent="-171450">
              <a:buFont typeface="Arial" panose="020B0604020202020204" pitchFamily="34" charset="0"/>
              <a:buChar char="•"/>
            </a:pPr>
            <a:r>
              <a:rPr lang="en-US" b="0" baseline="0" dirty="0"/>
              <a:t>For rigging not in the approved folder on the DOHS SharePoint, a Rigging Approval Request must be completed and approved prior to use</a:t>
            </a:r>
          </a:p>
          <a:p>
            <a:pPr marL="171450" indent="-171450">
              <a:buFont typeface="Arial" panose="020B0604020202020204" pitchFamily="34" charset="0"/>
              <a:buChar char="•"/>
            </a:pPr>
            <a:r>
              <a:rPr lang="en-US" b="0" baseline="0" dirty="0"/>
              <a:t>The HDPE Pipe Handling Rigging Approval Request provides the details of the rigging used to pull pipe 12 inches in diameter and greater</a:t>
            </a:r>
          </a:p>
        </p:txBody>
      </p:sp>
      <p:sp>
        <p:nvSpPr>
          <p:cNvPr id="4" name="Slide Number Placeholder 3"/>
          <p:cNvSpPr>
            <a:spLocks noGrp="1"/>
          </p:cNvSpPr>
          <p:nvPr>
            <p:ph type="sldNum" sz="quarter" idx="10"/>
          </p:nvPr>
        </p:nvSpPr>
        <p:spPr/>
        <p:txBody>
          <a:bodyPr/>
          <a:lstStyle/>
          <a:p>
            <a:fld id="{3F8FCD5C-19B0-4F7A-B49D-975DBE93C182}" type="slidenum">
              <a:rPr lang="en-US" smtClean="0"/>
              <a:t>139</a:t>
            </a:fld>
            <a:endParaRPr lang="en-US"/>
          </a:p>
        </p:txBody>
      </p:sp>
    </p:spTree>
    <p:extLst>
      <p:ext uri="{BB962C8B-B14F-4D97-AF65-F5344CB8AC3E}">
        <p14:creationId xmlns:p14="http://schemas.microsoft.com/office/powerpoint/2010/main" val="1454149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vi</a:t>
            </a:r>
          </a:p>
          <a:p>
            <a:endParaRPr lang="en-US" b="1" baseline="0" dirty="0"/>
          </a:p>
          <a:p>
            <a:r>
              <a:rPr lang="en-US" b="1" baseline="0" dirty="0"/>
              <a:t>Instruction</a:t>
            </a:r>
          </a:p>
          <a:p>
            <a:pPr marL="174708" indent="-174708">
              <a:buFont typeface="Arial" panose="020B0604020202020204" pitchFamily="34" charset="0"/>
              <a:buChar char="•"/>
            </a:pPr>
            <a:r>
              <a:rPr lang="en-US" b="0" dirty="0"/>
              <a:t>Fatal Risk Management</a:t>
            </a:r>
          </a:p>
          <a:p>
            <a:pPr marL="640594" lvl="1" indent="-174708"/>
            <a:r>
              <a:rPr lang="en-US" dirty="0"/>
              <a:t>Continuation of the Fatality Prevention Program </a:t>
            </a:r>
          </a:p>
          <a:p>
            <a:pPr marL="640594" lvl="1" indent="-174708"/>
            <a:r>
              <a:rPr lang="en-US" dirty="0"/>
              <a:t>Focus is placed on identifying Fatal Risks and Critical Controls in an attempt to safeguard all employees </a:t>
            </a:r>
          </a:p>
          <a:p>
            <a:pPr marL="640594" lvl="1" indent="-174708"/>
            <a:r>
              <a:rPr lang="en-US" dirty="0"/>
              <a:t>Standardizes communication for twenty-three Fatal Risks by implementing icons, definitions, and Critical Controls.</a:t>
            </a:r>
          </a:p>
          <a:p>
            <a:pPr marL="174708" indent="-174708">
              <a:buFont typeface="Arial" panose="020B0604020202020204" pitchFamily="34" charset="0"/>
              <a:buChar char="•"/>
            </a:pPr>
            <a:r>
              <a:rPr lang="en-US" b="0" dirty="0"/>
              <a:t>Fatal Risks are based on safety issues that have resulted in catastrophic events such as severe injury or death. </a:t>
            </a:r>
          </a:p>
          <a:p>
            <a:pPr marL="174708" indent="-174708">
              <a:buFont typeface="Arial" panose="020B0604020202020204" pitchFamily="34" charset="0"/>
              <a:buChar char="•"/>
            </a:pPr>
            <a:r>
              <a:rPr lang="en-US" b="0" dirty="0"/>
              <a:t>For each identified Fatal Risk a list of necessary Critical Controls was developed to prevent or mitigate the most serious consequences of these risks. Once the Fatal Risk is identified, applying the most effective Critical Control is crucial. </a:t>
            </a:r>
          </a:p>
          <a:p>
            <a:pPr marL="174708" indent="-174708">
              <a:buFont typeface="Arial" panose="020B0604020202020204" pitchFamily="34" charset="0"/>
              <a:buChar char="•"/>
            </a:pPr>
            <a:r>
              <a:rPr lang="en-US" b="0" dirty="0"/>
              <a:t>A Critical Control is a device, system, or process implemented to eliminate or reduce the risk for a task/job, and if missing or overlooked has the potential to lead to catastrophic outcomes such as serious injury or death.</a:t>
            </a:r>
          </a:p>
          <a:p>
            <a:pPr marL="640594" lvl="1" indent="-174708"/>
            <a:r>
              <a:rPr lang="en-US" dirty="0"/>
              <a:t>These Critical Controls are considered the most impactful on preventing a fatality or injury and have been previously established based on data. </a:t>
            </a:r>
          </a:p>
          <a:p>
            <a:pPr marL="640594" lvl="1" indent="-174708"/>
            <a:r>
              <a:rPr lang="en-US" dirty="0"/>
              <a:t>The absence or failure of a Critical Control significantly increases the risk of severe injury or death despite the existence of other controls. </a:t>
            </a:r>
          </a:p>
          <a:p>
            <a:pPr marL="174708" indent="-174708">
              <a:buFont typeface="Arial" panose="020B0604020202020204" pitchFamily="34" charset="0"/>
              <a:buChar char="•"/>
            </a:pPr>
            <a:r>
              <a:rPr lang="en-US" b="0" dirty="0"/>
              <a:t>The Fatal Risk(s) and Critical Controls relevant to this course are provided next.</a:t>
            </a:r>
          </a:p>
        </p:txBody>
      </p:sp>
      <p:sp>
        <p:nvSpPr>
          <p:cNvPr id="4" name="Slide Number Placeholder 3"/>
          <p:cNvSpPr>
            <a:spLocks noGrp="1"/>
          </p:cNvSpPr>
          <p:nvPr>
            <p:ph type="sldNum" sz="quarter" idx="10"/>
          </p:nvPr>
        </p:nvSpPr>
        <p:spPr/>
        <p:txBody>
          <a:bodyPr/>
          <a:lstStyle/>
          <a:p>
            <a:fld id="{3F8FCD5C-19B0-4F7A-B49D-975DBE93C182}" type="slidenum">
              <a:rPr lang="en-US" smtClean="0"/>
              <a:t>14</a:t>
            </a:fld>
            <a:endParaRPr lang="en-US"/>
          </a:p>
        </p:txBody>
      </p:sp>
    </p:spTree>
    <p:extLst>
      <p:ext uri="{BB962C8B-B14F-4D97-AF65-F5344CB8AC3E}">
        <p14:creationId xmlns:p14="http://schemas.microsoft.com/office/powerpoint/2010/main" val="7756982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95</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140</a:t>
            </a:fld>
            <a:endParaRPr lang="en-US"/>
          </a:p>
        </p:txBody>
      </p:sp>
    </p:spTree>
    <p:extLst>
      <p:ext uri="{BB962C8B-B14F-4D97-AF65-F5344CB8AC3E}">
        <p14:creationId xmlns:p14="http://schemas.microsoft.com/office/powerpoint/2010/main" val="13697993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95</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141</a:t>
            </a:fld>
            <a:endParaRPr lang="en-US"/>
          </a:p>
        </p:txBody>
      </p:sp>
    </p:spTree>
    <p:extLst>
      <p:ext uri="{BB962C8B-B14F-4D97-AF65-F5344CB8AC3E}">
        <p14:creationId xmlns:p14="http://schemas.microsoft.com/office/powerpoint/2010/main" val="36474400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96</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142</a:t>
            </a:fld>
            <a:endParaRPr lang="en-US"/>
          </a:p>
        </p:txBody>
      </p:sp>
    </p:spTree>
    <p:extLst>
      <p:ext uri="{BB962C8B-B14F-4D97-AF65-F5344CB8AC3E}">
        <p14:creationId xmlns:p14="http://schemas.microsoft.com/office/powerpoint/2010/main" val="32229141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96</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pPr marL="171450" indent="-171450">
              <a:buFont typeface="Arial" panose="020B0604020202020204" pitchFamily="34" charset="0"/>
              <a:buChar char="•"/>
            </a:pPr>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143</a:t>
            </a:fld>
            <a:endParaRPr lang="en-US"/>
          </a:p>
        </p:txBody>
      </p:sp>
    </p:spTree>
    <p:extLst>
      <p:ext uri="{BB962C8B-B14F-4D97-AF65-F5344CB8AC3E}">
        <p14:creationId xmlns:p14="http://schemas.microsoft.com/office/powerpoint/2010/main" val="37927547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97</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144</a:t>
            </a:fld>
            <a:endParaRPr lang="en-US"/>
          </a:p>
        </p:txBody>
      </p:sp>
    </p:spTree>
    <p:extLst>
      <p:ext uri="{BB962C8B-B14F-4D97-AF65-F5344CB8AC3E}">
        <p14:creationId xmlns:p14="http://schemas.microsoft.com/office/powerpoint/2010/main" val="9170237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97</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145</a:t>
            </a:fld>
            <a:endParaRPr lang="en-US"/>
          </a:p>
        </p:txBody>
      </p:sp>
    </p:spTree>
    <p:extLst>
      <p:ext uri="{BB962C8B-B14F-4D97-AF65-F5344CB8AC3E}">
        <p14:creationId xmlns:p14="http://schemas.microsoft.com/office/powerpoint/2010/main" val="38083996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98-100</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Pipe Handling Illustrations document demonstrates the differences between HDPE Pipe pulling, pushing, and positioning</a:t>
            </a:r>
          </a:p>
          <a:p>
            <a:pPr marL="0" indent="0">
              <a:buFont typeface="Arial" panose="020B0604020202020204" pitchFamily="34" charset="0"/>
              <a:buNone/>
            </a:pPr>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146</a:t>
            </a:fld>
            <a:endParaRPr lang="en-US"/>
          </a:p>
        </p:txBody>
      </p:sp>
    </p:spTree>
    <p:extLst>
      <p:ext uri="{BB962C8B-B14F-4D97-AF65-F5344CB8AC3E}">
        <p14:creationId xmlns:p14="http://schemas.microsoft.com/office/powerpoint/2010/main" val="11065461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101</a:t>
            </a:r>
          </a:p>
          <a:p>
            <a:endParaRPr lang="en-US" dirty="0"/>
          </a:p>
          <a:p>
            <a:r>
              <a:rPr lang="en-US" dirty="0"/>
              <a:t>Time</a:t>
            </a:r>
          </a:p>
          <a:p>
            <a:r>
              <a:rPr lang="en-US" b="0" dirty="0"/>
              <a:t>Approximately 10 minutes</a:t>
            </a:r>
          </a:p>
          <a:p>
            <a:r>
              <a:rPr lang="en-US" b="0" dirty="0"/>
              <a:t> </a:t>
            </a:r>
          </a:p>
          <a:p>
            <a:r>
              <a:rPr lang="en-US" b="1" dirty="0"/>
              <a:t>Materials</a:t>
            </a:r>
          </a:p>
          <a:p>
            <a:pPr marL="171450" indent="-171450">
              <a:buFont typeface="Arial" panose="020B0604020202020204" pitchFamily="34" charset="0"/>
              <a:buChar char="•"/>
            </a:pPr>
            <a:r>
              <a:rPr lang="en-US" b="0" dirty="0"/>
              <a:t>Student Guide</a:t>
            </a:r>
          </a:p>
          <a:p>
            <a:pPr marL="171450" indent="-171450">
              <a:buFont typeface="Arial" panose="020B0604020202020204" pitchFamily="34" charset="0"/>
              <a:buChar char="•"/>
            </a:pPr>
            <a:r>
              <a:rPr lang="en-US" b="0" dirty="0"/>
              <a:t>Pen/Pencil</a:t>
            </a:r>
          </a:p>
          <a:p>
            <a:pPr marL="171450" indent="-171450">
              <a:buFont typeface="Arial" panose="020B0604020202020204" pitchFamily="34" charset="0"/>
              <a:buChar char="•"/>
            </a:pPr>
            <a:r>
              <a:rPr lang="en-US" b="0" dirty="0"/>
              <a:t>HDPE Pipe Pulling Force chart</a:t>
            </a:r>
          </a:p>
          <a:p>
            <a:pPr marL="171450" indent="-171450">
              <a:buFont typeface="Arial" panose="020B0604020202020204" pitchFamily="34" charset="0"/>
              <a:buChar char="•"/>
            </a:pPr>
            <a:r>
              <a:rPr lang="en-US" b="0" dirty="0"/>
              <a:t>Approved Rigging Assembly Technical supplements</a:t>
            </a:r>
          </a:p>
          <a:p>
            <a:r>
              <a:rPr lang="en-US" b="0" dirty="0"/>
              <a:t> </a:t>
            </a:r>
          </a:p>
          <a:p>
            <a:r>
              <a:rPr lang="en-US" b="1" dirty="0"/>
              <a:t>Purpose</a:t>
            </a:r>
          </a:p>
          <a:p>
            <a:r>
              <a:rPr lang="en-US" b="0" dirty="0"/>
              <a:t>This activity gives students the opportunity to practice planning for the working load limits and choosing an appropriate Rigging Design.</a:t>
            </a:r>
          </a:p>
          <a:p>
            <a:r>
              <a:rPr lang="en-US" b="0" dirty="0"/>
              <a:t> </a:t>
            </a:r>
          </a:p>
          <a:p>
            <a:pPr marL="0" indent="0">
              <a:buFont typeface="Arial" panose="020B0604020202020204" pitchFamily="34" charset="0"/>
              <a:buNone/>
            </a:pPr>
            <a:r>
              <a:rPr lang="en-US" b="1" dirty="0"/>
              <a:t>Instruction</a:t>
            </a:r>
          </a:p>
          <a:p>
            <a:pPr marL="228600" indent="-228600">
              <a:buFont typeface="+mj-lt"/>
              <a:buAutoNum type="arabicPeriod"/>
            </a:pPr>
            <a:r>
              <a:rPr lang="en-US" b="0" dirty="0"/>
              <a:t>Have the students fill in the chart on page 101 using HDPE Pipe Pulling Force and Approved</a:t>
            </a:r>
            <a:r>
              <a:rPr lang="en-US" b="0" baseline="0" dirty="0"/>
              <a:t> Rigging Assembly Technical Supplements.</a:t>
            </a:r>
            <a:endParaRPr lang="en-US" b="0" dirty="0"/>
          </a:p>
          <a:p>
            <a:pPr marL="228600" indent="-228600">
              <a:buFont typeface="+mj-lt"/>
              <a:buAutoNum type="arabicPeriod"/>
            </a:pPr>
            <a:r>
              <a:rPr lang="en-US" b="0" dirty="0"/>
              <a:t>Go over the answers with them when they have completed the activity.</a:t>
            </a:r>
          </a:p>
          <a:p>
            <a:pPr marL="228600" indent="-228600">
              <a:buFont typeface="+mj-lt"/>
              <a:buAutoNum type="arabicPeriod"/>
            </a:pPr>
            <a:r>
              <a:rPr lang="en-US" b="0" dirty="0"/>
              <a:t>Answers:</a:t>
            </a:r>
          </a:p>
          <a:p>
            <a:pPr marL="685800" lvl="1" indent="-228600">
              <a:buFont typeface="+mj-lt"/>
              <a:buAutoNum type="arabicPeriod"/>
            </a:pPr>
            <a:r>
              <a:rPr lang="en-US" b="0" dirty="0"/>
              <a:t>WL= 35,400; Rigging = C, D, E, &amp; F</a:t>
            </a:r>
          </a:p>
          <a:p>
            <a:pPr marL="685800" lvl="1" indent="-228600">
              <a:buFont typeface="+mj-lt"/>
              <a:buAutoNum type="arabicPeriod"/>
            </a:pPr>
            <a:r>
              <a:rPr lang="en-US" b="0" dirty="0"/>
              <a:t>WL= 37,500; Rigging = C, D, E, &amp; F</a:t>
            </a:r>
          </a:p>
          <a:p>
            <a:pPr marL="685800" lvl="1" indent="-228600">
              <a:buFont typeface="+mj-lt"/>
              <a:buAutoNum type="arabicPeriod"/>
            </a:pPr>
            <a:r>
              <a:rPr lang="en-US" b="0" dirty="0"/>
              <a:t>WL= 21,000; Rigging = C, D, E, &amp; F</a:t>
            </a:r>
          </a:p>
          <a:p>
            <a:pPr marL="685800" lvl="1" indent="-228600">
              <a:buFont typeface="+mj-lt"/>
              <a:buAutoNum type="arabicPeriod"/>
            </a:pPr>
            <a:r>
              <a:rPr lang="en-US" b="0" dirty="0"/>
              <a:t>WL= 16,200; Rigging = A &amp; B</a:t>
            </a:r>
          </a:p>
          <a:p>
            <a:pPr marL="685800" lvl="1" indent="-228600">
              <a:buFont typeface="+mj-lt"/>
              <a:buAutoNum type="arabicPeriod"/>
            </a:pPr>
            <a:r>
              <a:rPr lang="en-US" b="0" dirty="0"/>
              <a:t>WL= 28,900; Rigging = C, D, E, &amp; F</a:t>
            </a:r>
          </a:p>
          <a:p>
            <a:pPr marL="685800" lvl="1" indent="-228600">
              <a:buFont typeface="+mj-lt"/>
              <a:buAutoNum type="arabicPeriod"/>
            </a:pPr>
            <a:r>
              <a:rPr lang="en-US" b="0" dirty="0"/>
              <a:t>N/A- Engineering Review Required</a:t>
            </a:r>
          </a:p>
          <a:p>
            <a:r>
              <a:rPr lang="en-US" dirty="0"/>
              <a:t> </a:t>
            </a:r>
          </a:p>
          <a:p>
            <a:r>
              <a:rPr lang="en-US" b="0" dirty="0"/>
              <a:t>[</a:t>
            </a:r>
            <a:r>
              <a:rPr lang="en-US" dirty="0"/>
              <a:t>Note: </a:t>
            </a:r>
            <a:r>
              <a:rPr lang="en-US" b="0" dirty="0"/>
              <a:t>Include directions that recognize varying class sizes by doing one of the following</a:t>
            </a:r>
          </a:p>
          <a:p>
            <a:pPr marL="174708" indent="-174708">
              <a:buFont typeface="Arial" panose="020B0604020202020204" pitchFamily="34" charset="0"/>
              <a:buChar char="•"/>
            </a:pPr>
            <a:r>
              <a:rPr lang="en-US" b="0" dirty="0"/>
              <a:t>Provide an activity where class size does not matter</a:t>
            </a:r>
          </a:p>
          <a:p>
            <a:pPr marL="174708" indent="-174708">
              <a:buFont typeface="Arial" panose="020B0604020202020204" pitchFamily="34" charset="0"/>
              <a:buChar char="•"/>
            </a:pPr>
            <a:r>
              <a:rPr lang="en-US" b="0" dirty="0"/>
              <a:t>Incorporate suggestions to slightly alter the given activity for larger and smaller than expected class sizes</a:t>
            </a:r>
          </a:p>
          <a:p>
            <a:pPr marL="174708" indent="-174708">
              <a:buFont typeface="Arial" panose="020B0604020202020204" pitchFamily="34" charset="0"/>
              <a:buChar char="•"/>
            </a:pPr>
            <a:r>
              <a:rPr lang="en-US" b="0" dirty="0"/>
              <a:t>Provide alternate activity for larger and smaller than expected class sizes]</a:t>
            </a:r>
          </a:p>
        </p:txBody>
      </p:sp>
      <p:sp>
        <p:nvSpPr>
          <p:cNvPr id="4" name="Slide Number Placeholder 3"/>
          <p:cNvSpPr>
            <a:spLocks noGrp="1"/>
          </p:cNvSpPr>
          <p:nvPr>
            <p:ph type="sldNum" sz="quarter" idx="10"/>
          </p:nvPr>
        </p:nvSpPr>
        <p:spPr/>
        <p:txBody>
          <a:bodyPr/>
          <a:lstStyle/>
          <a:p>
            <a:fld id="{3F8FCD5C-19B0-4F7A-B49D-975DBE93C182}" type="slidenum">
              <a:rPr lang="en-US" smtClean="0"/>
              <a:t>147</a:t>
            </a:fld>
            <a:endParaRPr lang="en-US"/>
          </a:p>
        </p:txBody>
      </p:sp>
    </p:spTree>
    <p:extLst>
      <p:ext uri="{BB962C8B-B14F-4D97-AF65-F5344CB8AC3E}">
        <p14:creationId xmlns:p14="http://schemas.microsoft.com/office/powerpoint/2010/main" val="17007707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r>
              <a:rPr lang="en-US" b="1" dirty="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148</a:t>
            </a:fld>
            <a:endParaRPr lang="en-US"/>
          </a:p>
        </p:txBody>
      </p:sp>
    </p:spTree>
    <p:extLst>
      <p:ext uri="{BB962C8B-B14F-4D97-AF65-F5344CB8AC3E}">
        <p14:creationId xmlns:p14="http://schemas.microsoft.com/office/powerpoint/2010/main" val="23659523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page 105</a:t>
            </a:r>
          </a:p>
          <a:p>
            <a:pPr lvl="0"/>
            <a:endParaRPr lang="en-US" dirty="0"/>
          </a:p>
          <a:p>
            <a:pPr lvl="0"/>
            <a:r>
              <a:rPr lang="en-US" dirty="0"/>
              <a:t>Instruction </a:t>
            </a:r>
          </a:p>
          <a:p>
            <a:pPr marL="174708" indent="-174708">
              <a:buFont typeface="Arial" panose="020B0604020202020204" pitchFamily="34" charset="0"/>
              <a:buChar char="•"/>
            </a:pPr>
            <a:r>
              <a:rPr lang="en-US" b="0" dirty="0"/>
              <a:t>Review learning objectives for the module</a:t>
            </a:r>
          </a:p>
          <a:p>
            <a:pPr marL="174708" indent="-174708">
              <a:buFont typeface="Arial" panose="020B0604020202020204" pitchFamily="34" charset="0"/>
              <a:buChar char="•"/>
            </a:pPr>
            <a:r>
              <a:rPr lang="en-US" b="0" dirty="0"/>
              <a:t>Upon completion of this module, students will be able to</a:t>
            </a:r>
          </a:p>
          <a:p>
            <a:pPr marL="640594" lvl="1" indent="-174708"/>
            <a:r>
              <a:rPr lang="en-US" sz="1200" kern="1200" dirty="0">
                <a:solidFill>
                  <a:schemeClr val="tx1"/>
                </a:solidFill>
                <a:effectLst/>
                <a:latin typeface="+mn-lt"/>
                <a:ea typeface="+mn-ea"/>
                <a:cs typeface="+mn-cs"/>
              </a:rPr>
              <a:t>Identify the hazards associated with fusing, installation, and repair of HDPE Pipe as they relate to the FCX-HS12 policy and describe the proper procedures in place to mitigate those hazards</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149</a:t>
            </a:fld>
            <a:endParaRPr lang="en-US"/>
          </a:p>
        </p:txBody>
      </p:sp>
    </p:spTree>
    <p:extLst>
      <p:ext uri="{BB962C8B-B14F-4D97-AF65-F5344CB8AC3E}">
        <p14:creationId xmlns:p14="http://schemas.microsoft.com/office/powerpoint/2010/main" val="4180358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vi</a:t>
            </a:r>
          </a:p>
          <a:p>
            <a:endParaRPr lang="en-US" b="1" baseline="0" dirty="0"/>
          </a:p>
          <a:p>
            <a:r>
              <a:rPr lang="en-US" b="1" baseline="0" dirty="0"/>
              <a:t>Instruction</a:t>
            </a:r>
          </a:p>
          <a:p>
            <a:pPr marL="174708" indent="-174708" defTabSz="931774">
              <a:buFont typeface="Arial" panose="020B0604020202020204" pitchFamily="34" charset="0"/>
              <a:buChar char="•"/>
              <a:defRPr/>
            </a:pPr>
            <a:r>
              <a:rPr lang="en-US" b="0" dirty="0"/>
              <a:t>The Lifting Operations Fatal Risk is defined as exposure to loss of control of a load suspended by a crane (fixed or mobile), hoist, forklift, boom or other lifting equipment</a:t>
            </a:r>
          </a:p>
          <a:p>
            <a:pPr marL="174708" indent="-174708">
              <a:buFont typeface="Arial" panose="020B0604020202020204" pitchFamily="34" charset="0"/>
              <a:buChar char="•"/>
            </a:pPr>
            <a:r>
              <a:rPr lang="en-US" dirty="0"/>
              <a:t>Discuss the </a:t>
            </a:r>
            <a:r>
              <a:rPr lang="en-US" baseline="0" dirty="0"/>
              <a:t>Critical Controls</a:t>
            </a:r>
          </a:p>
          <a:p>
            <a:pPr marL="640594" lvl="1" indent="-174708"/>
            <a:r>
              <a:rPr lang="en-US" dirty="0"/>
              <a:t>Barriers and Segregation</a:t>
            </a:r>
            <a:endParaRPr lang="en-US" sz="1100" dirty="0"/>
          </a:p>
          <a:p>
            <a:pPr marL="640594" lvl="1" indent="-174708"/>
            <a:r>
              <a:rPr lang="en-US" dirty="0"/>
              <a:t>Lifting Execution</a:t>
            </a:r>
            <a:endParaRPr lang="en-US" sz="1100" dirty="0"/>
          </a:p>
          <a:p>
            <a:pPr marL="640594" lvl="1" indent="-174708"/>
            <a:r>
              <a:rPr lang="en-US" dirty="0"/>
              <a:t>Mechanical Integrity of Lifting Equipment</a:t>
            </a:r>
            <a:endParaRPr lang="en-US" sz="1100" dirty="0"/>
          </a:p>
        </p:txBody>
      </p:sp>
      <p:sp>
        <p:nvSpPr>
          <p:cNvPr id="4" name="Slide Number Placeholder 3"/>
          <p:cNvSpPr>
            <a:spLocks noGrp="1"/>
          </p:cNvSpPr>
          <p:nvPr>
            <p:ph type="sldNum" sz="quarter" idx="10"/>
          </p:nvPr>
        </p:nvSpPr>
        <p:spPr/>
        <p:txBody>
          <a:bodyPr/>
          <a:lstStyle/>
          <a:p>
            <a:fld id="{3F8FCD5C-19B0-4F7A-B49D-975DBE93C182}" type="slidenum">
              <a:rPr lang="en-US" smtClean="0"/>
              <a:t>15</a:t>
            </a:fld>
            <a:endParaRPr lang="en-US"/>
          </a:p>
        </p:txBody>
      </p:sp>
    </p:spTree>
    <p:extLst>
      <p:ext uri="{BB962C8B-B14F-4D97-AF65-F5344CB8AC3E}">
        <p14:creationId xmlns:p14="http://schemas.microsoft.com/office/powerpoint/2010/main" val="4274543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107-108</a:t>
            </a:r>
          </a:p>
          <a:p>
            <a:endParaRPr lang="en-US" b="1" baseline="0" dirty="0"/>
          </a:p>
          <a:p>
            <a:r>
              <a:rPr lang="en-US" b="1" baseline="0" dirty="0"/>
              <a:t>Instruction</a:t>
            </a:r>
          </a:p>
          <a:p>
            <a:pPr marL="174708" indent="-174708">
              <a:buFont typeface="Arial" panose="020B0604020202020204" pitchFamily="34" charset="0"/>
              <a:buChar char="•"/>
            </a:pPr>
            <a:r>
              <a:rPr lang="en-US" sz="1200" b="0" kern="1200" dirty="0">
                <a:solidFill>
                  <a:schemeClr val="tx1"/>
                </a:solidFill>
                <a:effectLst/>
                <a:latin typeface="+mn-lt"/>
                <a:ea typeface="+mn-ea"/>
                <a:cs typeface="+mn-cs"/>
              </a:rPr>
              <a:t>Stored energy sources</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Must be considered and controlled when loading and unloading pipe from a fusing machine</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Documented procedures will be established for fusing, installing, and repairing HDPE Pipe, in accordance with Policy expectations</a:t>
            </a:r>
          </a:p>
          <a:p>
            <a:pPr marL="174708" lvl="0" indent="-174708">
              <a:buFont typeface="Arial" panose="020B0604020202020204" pitchFamily="34" charset="0"/>
              <a:buChar char="•"/>
            </a:pPr>
            <a:r>
              <a:rPr lang="en-US" b="0" dirty="0"/>
              <a:t>An HDPE Pipe Handling Permit is required:</a:t>
            </a:r>
          </a:p>
          <a:p>
            <a:pPr marL="631908" lvl="1" indent="-174708">
              <a:buFont typeface="Arial" panose="020B0604020202020204" pitchFamily="34" charset="0"/>
              <a:buChar char="•"/>
            </a:pPr>
            <a:r>
              <a:rPr lang="en-US" b="0" dirty="0"/>
              <a:t>For tasks involving fusing, installation, and/or repair for HDPE Pipe 2 inches in diameter and greater</a:t>
            </a:r>
          </a:p>
          <a:p>
            <a:pPr marL="631908" lvl="1" indent="-174708">
              <a:buFont typeface="Arial" panose="020B0604020202020204" pitchFamily="34" charset="0"/>
              <a:buChar char="•"/>
            </a:pPr>
            <a:r>
              <a:rPr lang="en-US" b="0" dirty="0"/>
              <a:t>Where the final result of the task creates a pipe longer than 50 feet</a:t>
            </a:r>
          </a:p>
          <a:p>
            <a:pPr marL="174708" lvl="0" indent="-174708">
              <a:buFont typeface="Arial" panose="020B0604020202020204" pitchFamily="34" charset="0"/>
              <a:buChar char="•"/>
            </a:pPr>
            <a:r>
              <a:rPr lang="en-US" b="0" dirty="0"/>
              <a:t>Significant</a:t>
            </a:r>
            <a:r>
              <a:rPr lang="en-US" b="0" baseline="0" dirty="0"/>
              <a:t> Bends</a:t>
            </a:r>
            <a:endParaRPr lang="en-US" b="0" dirty="0"/>
          </a:p>
          <a:p>
            <a:pPr marL="631908" lvl="1" indent="-174708">
              <a:buFont typeface="Arial" panose="020B0604020202020204" pitchFamily="34" charset="0"/>
              <a:buChar char="•"/>
            </a:pPr>
            <a:r>
              <a:rPr lang="en-US" b="0" dirty="0"/>
              <a:t>A Qualified Individual must review tasks involving cutting pipe with significant bends</a:t>
            </a:r>
          </a:p>
          <a:p>
            <a:pPr marL="631908" lvl="1" indent="-174708">
              <a:buFont typeface="Arial" panose="020B0604020202020204" pitchFamily="34" charset="0"/>
              <a:buChar char="•"/>
            </a:pPr>
            <a:r>
              <a:rPr lang="en-US" b="0" dirty="0"/>
              <a:t>A pre-job safety meeting will also be held to discuss hazards and precautions, and to determine safe distances, substantial barriers, and adequate equipment to perform the task safely</a:t>
            </a:r>
          </a:p>
          <a:p>
            <a:pPr marL="174708" lvl="0" indent="-174708">
              <a:buFont typeface="Arial" panose="020B0604020202020204" pitchFamily="34" charset="0"/>
              <a:buChar char="•"/>
            </a:pPr>
            <a:r>
              <a:rPr lang="en-US" b="0" dirty="0"/>
              <a:t>Banding</a:t>
            </a:r>
            <a:r>
              <a:rPr lang="en-US" b="0" baseline="0" dirty="0"/>
              <a:t> Clamps</a:t>
            </a:r>
          </a:p>
          <a:p>
            <a:pPr marL="631908" lvl="1" indent="-174708">
              <a:buFont typeface="Arial" panose="020B0604020202020204" pitchFamily="34" charset="0"/>
              <a:buChar char="•"/>
            </a:pPr>
            <a:r>
              <a:rPr lang="en-US" b="0" dirty="0"/>
              <a:t>It is important to remember banding clamps are not designed to splice the ends of two pipes together, and cannot prevent axial pipe movement</a:t>
            </a:r>
          </a:p>
          <a:p>
            <a:pPr marL="631908" lvl="1" indent="-174708">
              <a:buFont typeface="Arial" panose="020B0604020202020204" pitchFamily="34" charset="0"/>
              <a:buChar char="•"/>
            </a:pPr>
            <a:r>
              <a:rPr lang="en-US" b="0" dirty="0"/>
              <a:t>Pipes should be fused or secured with a coupling designed for this application</a:t>
            </a:r>
          </a:p>
          <a:p>
            <a:pPr marL="174708" lvl="0" indent="-174708">
              <a:buFont typeface="Arial" panose="020B0604020202020204" pitchFamily="34" charset="0"/>
              <a:buChar char="•"/>
            </a:pPr>
            <a:r>
              <a:rPr lang="en-US" b="0" dirty="0"/>
              <a:t>Specifications</a:t>
            </a:r>
            <a:r>
              <a:rPr lang="en-US" b="0" baseline="0" dirty="0"/>
              <a:t> and Standards</a:t>
            </a:r>
          </a:p>
          <a:p>
            <a:pPr marL="631908" lvl="1" indent="-174708">
              <a:buFont typeface="Arial" panose="020B0604020202020204" pitchFamily="34" charset="0"/>
              <a:buChar char="•"/>
            </a:pPr>
            <a:r>
              <a:rPr lang="en-US" b="0" dirty="0"/>
              <a:t>Manufacturer specifications and applicable ASTM standards for fusing must be followed at all times</a:t>
            </a:r>
          </a:p>
          <a:p>
            <a:pPr marL="631908" lvl="1" indent="-174708">
              <a:buFont typeface="Arial" panose="020B0604020202020204" pitchFamily="34" charset="0"/>
              <a:buChar char="•"/>
            </a:pPr>
            <a:r>
              <a:rPr lang="en-US" b="0" dirty="0"/>
              <a:t>If the specifications cannot be followed, or they do not exist for the pipe being used, an Engineering Review is required</a:t>
            </a:r>
          </a:p>
          <a:p>
            <a:pPr marL="631908" lvl="1" indent="-174708">
              <a:buFont typeface="Arial" panose="020B0604020202020204" pitchFamily="34" charset="0"/>
              <a:buChar char="•"/>
            </a:pPr>
            <a:r>
              <a:rPr lang="en-US" b="0" dirty="0"/>
              <a:t>This includes the use of recycled HDPE Pipe</a:t>
            </a:r>
          </a:p>
          <a:p>
            <a:pPr marL="174708" lvl="0"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150</a:t>
            </a:fld>
            <a:endParaRPr lang="en-US"/>
          </a:p>
        </p:txBody>
      </p:sp>
    </p:spTree>
    <p:extLst>
      <p:ext uri="{BB962C8B-B14F-4D97-AF65-F5344CB8AC3E}">
        <p14:creationId xmlns:p14="http://schemas.microsoft.com/office/powerpoint/2010/main" val="14063103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108</a:t>
            </a:r>
          </a:p>
          <a:p>
            <a:endParaRPr lang="en-US" b="1" baseline="0" dirty="0"/>
          </a:p>
          <a:p>
            <a:r>
              <a:rPr lang="en-US" b="1" baseline="0" dirty="0"/>
              <a:t>Instruction</a:t>
            </a:r>
          </a:p>
          <a:p>
            <a:pPr marL="174708" indent="-174708">
              <a:buFont typeface="Arial" panose="020B0604020202020204" pitchFamily="34" charset="0"/>
              <a:buChar char="•"/>
            </a:pPr>
            <a:r>
              <a:rPr lang="en-US" b="0" baseline="0" dirty="0"/>
              <a:t>When data logging is used</a:t>
            </a:r>
          </a:p>
          <a:p>
            <a:pPr marL="631908" lvl="1" indent="-174708">
              <a:buFont typeface="Arial" panose="020B0604020202020204" pitchFamily="34" charset="0"/>
              <a:buChar char="•"/>
            </a:pPr>
            <a:r>
              <a:rPr lang="en-US" b="0" baseline="0" dirty="0"/>
              <a:t>Data logging is required on all HDPE Pipe fuses involving HDPE Pipe 12 inches in diameter and greater</a:t>
            </a:r>
          </a:p>
          <a:p>
            <a:pPr marL="631908" lvl="1" indent="-174708">
              <a:buFont typeface="Arial" panose="020B0604020202020204" pitchFamily="34" charset="0"/>
              <a:buChar char="•"/>
            </a:pPr>
            <a:r>
              <a:rPr lang="en-US" b="0" baseline="0" dirty="0"/>
              <a:t>Data logging on HDPE Pipe at smaller diameters is at site discretion, and should be considered in critical areas (such as high pressure installations, long-term installations, etc.)</a:t>
            </a:r>
          </a:p>
          <a:p>
            <a:pPr marL="631908" lvl="1" indent="-174708">
              <a:buFont typeface="Arial" panose="020B0604020202020204" pitchFamily="34" charset="0"/>
              <a:buChar char="•"/>
            </a:pPr>
            <a:r>
              <a:rPr lang="en-US" b="0" baseline="0" dirty="0"/>
              <a:t>Data review process is at the discretion of each site</a:t>
            </a:r>
          </a:p>
          <a:p>
            <a:pPr marL="631908" lvl="1" indent="-174708">
              <a:buFont typeface="Arial" panose="020B0604020202020204" pitchFamily="34" charset="0"/>
              <a:buChar char="•"/>
            </a:pPr>
            <a:r>
              <a:rPr lang="en-US" b="0" i="1" baseline="0" dirty="0"/>
              <a:t>Data logging does not guarantee the quality of a fuse</a:t>
            </a:r>
          </a:p>
          <a:p>
            <a:pPr marL="174708" lvl="0" indent="-174708">
              <a:buFont typeface="Arial" panose="020B0604020202020204" pitchFamily="34" charset="0"/>
              <a:buChar char="•"/>
            </a:pPr>
            <a:r>
              <a:rPr lang="en-US" b="0" i="0" baseline="0" dirty="0"/>
              <a:t>Why data logging is used</a:t>
            </a:r>
          </a:p>
          <a:p>
            <a:pPr marL="631908" lvl="1" indent="-174708">
              <a:buFont typeface="Arial" panose="020B0604020202020204" pitchFamily="34" charset="0"/>
              <a:buChar char="•"/>
            </a:pPr>
            <a:r>
              <a:rPr lang="en-US" b="0" i="0" baseline="0" dirty="0"/>
              <a:t>A tool that assists operators with the pipe fusing process by providing fuse specifications and real-time process information for each fuse</a:t>
            </a:r>
          </a:p>
          <a:p>
            <a:pPr marL="631908" lvl="1" indent="-174708">
              <a:buFont typeface="Arial" panose="020B0604020202020204" pitchFamily="34" charset="0"/>
              <a:buChar char="•"/>
            </a:pPr>
            <a:r>
              <a:rPr lang="en-US" b="0" i="0" baseline="0" dirty="0"/>
              <a:t>Helps to increase the likelihood of fuses meeting required specifications</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t>When fusing HDPE Pipe, there is specific information that must be captured and recorded</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t>This course is not designed to teach this process, as that will come in a later course</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a:t>It is important, though, to know what FCX-HS12 says about recording this data</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151</a:t>
            </a:fld>
            <a:endParaRPr lang="en-US"/>
          </a:p>
        </p:txBody>
      </p:sp>
    </p:spTree>
    <p:extLst>
      <p:ext uri="{BB962C8B-B14F-4D97-AF65-F5344CB8AC3E}">
        <p14:creationId xmlns:p14="http://schemas.microsoft.com/office/powerpoint/2010/main" val="2704798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108</a:t>
            </a:r>
          </a:p>
          <a:p>
            <a:endParaRPr lang="en-US" b="1" baseline="0" dirty="0"/>
          </a:p>
          <a:p>
            <a:r>
              <a:rPr lang="en-US" b="1" baseline="0" dirty="0"/>
              <a:t>Instruction</a:t>
            </a:r>
          </a:p>
          <a:p>
            <a:r>
              <a:rPr lang="en-US" b="0" baseline="0" dirty="0"/>
              <a:t>As per company need, </a:t>
            </a:r>
          </a:p>
          <a:p>
            <a:pPr marL="628650" lvl="1" indent="-171450">
              <a:buFont typeface="Arial" panose="020B0604020202020204" pitchFamily="34" charset="0"/>
              <a:buChar char="•"/>
            </a:pPr>
            <a:r>
              <a:rPr lang="en-US" b="0" baseline="0" dirty="0"/>
              <a:t>Employees who take this class will continue their HDPE education within their sites</a:t>
            </a:r>
          </a:p>
          <a:p>
            <a:pPr marL="628650" lvl="1" indent="-171450">
              <a:buFont typeface="Arial" panose="020B0604020202020204" pitchFamily="34" charset="0"/>
              <a:buChar char="•"/>
            </a:pPr>
            <a:r>
              <a:rPr lang="en-US" b="0" baseline="0" dirty="0"/>
              <a:t>Data Logging and Fusing will be separate classes that focus on the specific skills needed in those areas</a:t>
            </a:r>
          </a:p>
          <a:p>
            <a:pPr marL="628650" lvl="1" indent="-171450">
              <a:buFont typeface="Arial" panose="020B0604020202020204" pitchFamily="34" charset="0"/>
              <a:buChar char="•"/>
            </a:pPr>
            <a:r>
              <a:rPr lang="en-US" b="0" baseline="0" dirty="0"/>
              <a:t>Going through this class does not qualify employees to work with the Data Loggers, nor to work with the fusing machines and fusing process</a:t>
            </a:r>
          </a:p>
          <a:p>
            <a:pPr marL="628650" lvl="1" indent="-171450">
              <a:buFont typeface="Arial" panose="020B0604020202020204" pitchFamily="34" charset="0"/>
              <a:buChar char="•"/>
            </a:pPr>
            <a:r>
              <a:rPr lang="en-US" b="0" baseline="0" dirty="0"/>
              <a:t>If you have further questions, please contact your supervisor or training representative</a:t>
            </a:r>
          </a:p>
        </p:txBody>
      </p:sp>
      <p:sp>
        <p:nvSpPr>
          <p:cNvPr id="4" name="Slide Number Placeholder 3"/>
          <p:cNvSpPr>
            <a:spLocks noGrp="1"/>
          </p:cNvSpPr>
          <p:nvPr>
            <p:ph type="sldNum" sz="quarter" idx="10"/>
          </p:nvPr>
        </p:nvSpPr>
        <p:spPr/>
        <p:txBody>
          <a:bodyPr/>
          <a:lstStyle/>
          <a:p>
            <a:fld id="{3F8FCD5C-19B0-4F7A-B49D-975DBE93C182}" type="slidenum">
              <a:rPr lang="en-US" smtClean="0"/>
              <a:t>152</a:t>
            </a:fld>
            <a:endParaRPr lang="en-US"/>
          </a:p>
        </p:txBody>
      </p:sp>
    </p:spTree>
    <p:extLst>
      <p:ext uri="{BB962C8B-B14F-4D97-AF65-F5344CB8AC3E}">
        <p14:creationId xmlns:p14="http://schemas.microsoft.com/office/powerpoint/2010/main" val="31626214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pages 109-110</a:t>
            </a:r>
          </a:p>
          <a:p>
            <a:endParaRPr lang="en-US" dirty="0"/>
          </a:p>
          <a:p>
            <a:r>
              <a:rPr lang="en-US" dirty="0"/>
              <a:t>Time</a:t>
            </a:r>
          </a:p>
          <a:p>
            <a:r>
              <a:rPr lang="en-US" b="0" dirty="0"/>
              <a:t>Approximately 10 minutes</a:t>
            </a:r>
          </a:p>
          <a:p>
            <a:r>
              <a:rPr lang="en-US" dirty="0"/>
              <a:t> </a:t>
            </a:r>
          </a:p>
          <a:p>
            <a:r>
              <a:rPr lang="en-US" dirty="0"/>
              <a:t>Materials</a:t>
            </a:r>
          </a:p>
          <a:p>
            <a:pPr marL="174708" indent="-174708">
              <a:buFont typeface="Arial" panose="020B0604020202020204" pitchFamily="34" charset="0"/>
              <a:buChar char="•"/>
            </a:pPr>
            <a:r>
              <a:rPr lang="en-US" b="0" dirty="0"/>
              <a:t>Student Guide</a:t>
            </a:r>
          </a:p>
          <a:p>
            <a:pPr marL="174708" indent="-174708">
              <a:buFont typeface="Arial" panose="020B0604020202020204" pitchFamily="34" charset="0"/>
              <a:buChar char="•"/>
            </a:pPr>
            <a:r>
              <a:rPr lang="en-US" b="0" dirty="0"/>
              <a:t>Pen/Pencil</a:t>
            </a:r>
          </a:p>
          <a:p>
            <a:r>
              <a:rPr lang="en-US" cap="all" dirty="0"/>
              <a:t> </a:t>
            </a:r>
            <a:endParaRPr lang="en-US" dirty="0"/>
          </a:p>
          <a:p>
            <a:r>
              <a:rPr lang="en-US" dirty="0"/>
              <a:t>Purpose</a:t>
            </a:r>
          </a:p>
          <a:p>
            <a:r>
              <a:rPr lang="en-US" b="0" dirty="0"/>
              <a:t>This activity gives students the opportunity to use the information they have learned so far in analyzing a fatal scenario.</a:t>
            </a:r>
          </a:p>
          <a:p>
            <a:r>
              <a:rPr lang="en-US" dirty="0"/>
              <a:t> </a:t>
            </a:r>
          </a:p>
          <a:p>
            <a:r>
              <a:rPr lang="en-US" dirty="0"/>
              <a:t>Instruction</a:t>
            </a:r>
          </a:p>
          <a:p>
            <a:pPr marL="232943" indent="-232943">
              <a:buFont typeface="+mj-lt"/>
              <a:buAutoNum type="arabicPeriod"/>
            </a:pPr>
            <a:r>
              <a:rPr lang="en-US" b="0" dirty="0"/>
              <a:t>Ask the students to pair up with a partner and read the scenario in their Student Guide, page 110</a:t>
            </a:r>
          </a:p>
          <a:p>
            <a:pPr marL="232943" indent="-232943">
              <a:buFont typeface="+mj-lt"/>
              <a:buAutoNum type="arabicPeriod"/>
            </a:pPr>
            <a:r>
              <a:rPr lang="en-US" b="0" dirty="0"/>
              <a:t>When finished reading the scenario, ask them to look at the breakdown of the investigation, Student Guide page 109 (Root Cause, Corrective Action)</a:t>
            </a:r>
          </a:p>
          <a:p>
            <a:pPr marL="232943" indent="-232943">
              <a:buFont typeface="+mj-lt"/>
              <a:buAutoNum type="arabicPeriod"/>
            </a:pPr>
            <a:r>
              <a:rPr lang="en-US" b="0" dirty="0"/>
              <a:t>These are the questions they should be asking and taking notes on, so as to discuss as a class:</a:t>
            </a:r>
          </a:p>
          <a:p>
            <a:pPr marL="685800" lvl="1" indent="-228600">
              <a:buFont typeface="+mj-lt"/>
              <a:buAutoNum type="alphaLcPeriod"/>
            </a:pPr>
            <a:r>
              <a:rPr lang="en-US" b="0" dirty="0"/>
              <a:t>Do you agree with the findings? Did you think that anything else should have been included?</a:t>
            </a:r>
          </a:p>
          <a:p>
            <a:pPr marL="685800" lvl="1" indent="-228600">
              <a:buFont typeface="+mj-lt"/>
              <a:buAutoNum type="alphaLcPeriod"/>
            </a:pPr>
            <a:r>
              <a:rPr lang="en-US" b="0" dirty="0"/>
              <a:t>If you were part of this team planning the job, what would you have done differently to ensure a safer outcome? </a:t>
            </a:r>
          </a:p>
          <a:p>
            <a:pPr marL="685800" lvl="1" indent="-228600">
              <a:buFont typeface="+mj-lt"/>
              <a:buAutoNum type="alphaLcPeriod"/>
            </a:pPr>
            <a:r>
              <a:rPr lang="en-US" b="0" dirty="0"/>
              <a:t>Take notes below and be ready to discuss briefly with the class</a:t>
            </a:r>
          </a:p>
        </p:txBody>
      </p:sp>
      <p:sp>
        <p:nvSpPr>
          <p:cNvPr id="4" name="Slide Number Placeholder 3"/>
          <p:cNvSpPr>
            <a:spLocks noGrp="1"/>
          </p:cNvSpPr>
          <p:nvPr>
            <p:ph type="sldNum" sz="quarter" idx="10"/>
          </p:nvPr>
        </p:nvSpPr>
        <p:spPr/>
        <p:txBody>
          <a:bodyPr/>
          <a:lstStyle/>
          <a:p>
            <a:fld id="{3F8FCD5C-19B0-4F7A-B49D-975DBE93C182}" type="slidenum">
              <a:rPr lang="en-US" smtClean="0"/>
              <a:t>153</a:t>
            </a:fld>
            <a:endParaRPr lang="en-US"/>
          </a:p>
        </p:txBody>
      </p:sp>
    </p:spTree>
    <p:extLst>
      <p:ext uri="{BB962C8B-B14F-4D97-AF65-F5344CB8AC3E}">
        <p14:creationId xmlns:p14="http://schemas.microsoft.com/office/powerpoint/2010/main" val="34847567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b="0" dirty="0"/>
              <a:t>Give students time to write answers to the quiz questions in the SG</a:t>
            </a:r>
          </a:p>
          <a:p>
            <a:pPr marL="174708" indent="-174708">
              <a:buFont typeface="Arial" panose="020B0604020202020204" pitchFamily="34" charset="0"/>
              <a:buChar char="•"/>
            </a:pPr>
            <a:r>
              <a:rPr lang="en-US" b="0" dirty="0"/>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154</a:t>
            </a:fld>
            <a:endParaRPr lang="en-US"/>
          </a:p>
        </p:txBody>
      </p:sp>
    </p:spTree>
    <p:extLst>
      <p:ext uri="{BB962C8B-B14F-4D97-AF65-F5344CB8AC3E}">
        <p14:creationId xmlns:p14="http://schemas.microsoft.com/office/powerpoint/2010/main" val="25828747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SG page 107</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155</a:t>
            </a:fld>
            <a:endParaRPr lang="en-US"/>
          </a:p>
        </p:txBody>
      </p:sp>
    </p:spTree>
    <p:extLst>
      <p:ext uri="{BB962C8B-B14F-4D97-AF65-F5344CB8AC3E}">
        <p14:creationId xmlns:p14="http://schemas.microsoft.com/office/powerpoint/2010/main" val="242824711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SG page 107</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156</a:t>
            </a:fld>
            <a:endParaRPr lang="en-US"/>
          </a:p>
        </p:txBody>
      </p:sp>
    </p:spTree>
    <p:extLst>
      <p:ext uri="{BB962C8B-B14F-4D97-AF65-F5344CB8AC3E}">
        <p14:creationId xmlns:p14="http://schemas.microsoft.com/office/powerpoint/2010/main" val="39204189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b, SG page 107</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157</a:t>
            </a:fld>
            <a:endParaRPr lang="en-US"/>
          </a:p>
        </p:txBody>
      </p:sp>
    </p:spTree>
    <p:extLst>
      <p:ext uri="{BB962C8B-B14F-4D97-AF65-F5344CB8AC3E}">
        <p14:creationId xmlns:p14="http://schemas.microsoft.com/office/powerpoint/2010/main" val="255841934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b, SG page 108</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158</a:t>
            </a:fld>
            <a:endParaRPr lang="en-US"/>
          </a:p>
        </p:txBody>
      </p:sp>
    </p:spTree>
    <p:extLst>
      <p:ext uri="{BB962C8B-B14F-4D97-AF65-F5344CB8AC3E}">
        <p14:creationId xmlns:p14="http://schemas.microsoft.com/office/powerpoint/2010/main" val="323621848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SG page 108</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159</a:t>
            </a:fld>
            <a:endParaRPr lang="en-US"/>
          </a:p>
        </p:txBody>
      </p:sp>
    </p:spTree>
    <p:extLst>
      <p:ext uri="{BB962C8B-B14F-4D97-AF65-F5344CB8AC3E}">
        <p14:creationId xmlns:p14="http://schemas.microsoft.com/office/powerpoint/2010/main" val="2411913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vii</a:t>
            </a:r>
          </a:p>
          <a:p>
            <a:endParaRPr lang="en-US" b="1" baseline="0" dirty="0"/>
          </a:p>
          <a:p>
            <a:r>
              <a:rPr lang="en-US" b="1" baseline="0" dirty="0"/>
              <a:t>Instruction</a:t>
            </a:r>
          </a:p>
          <a:p>
            <a:pPr marL="174708" indent="-174708" defTabSz="931774">
              <a:buFont typeface="Arial" panose="020B0604020202020204" pitchFamily="34" charset="0"/>
              <a:buChar char="•"/>
              <a:defRPr/>
            </a:pPr>
            <a:r>
              <a:rPr lang="en-US" b="0" dirty="0"/>
              <a:t>The Uncontrolled Release of Energy Fatal Risk is defined as exposure to stored energy from pressure (e.g., pneumatic systems, hydraulic systems, steam, tires, etc.); Items under tension or compression (e.g., mooring lines, springs, counterweights, etc.)</a:t>
            </a:r>
          </a:p>
          <a:p>
            <a:pPr marL="174708" indent="-174708" defTabSz="931774">
              <a:buFont typeface="Arial" panose="020B0604020202020204" pitchFamily="34" charset="0"/>
              <a:buChar char="•"/>
              <a:defRPr/>
            </a:pPr>
            <a:r>
              <a:rPr lang="en-US" dirty="0"/>
              <a:t>Discuss the Critical Controls</a:t>
            </a:r>
          </a:p>
          <a:p>
            <a:pPr marL="640594" lvl="1" indent="-174708"/>
            <a:r>
              <a:rPr lang="en-US" dirty="0"/>
              <a:t>Energy Isolation/LOTOTO</a:t>
            </a:r>
          </a:p>
          <a:p>
            <a:pPr marL="640594" lvl="1" indent="-174708"/>
            <a:r>
              <a:rPr lang="en-US" dirty="0"/>
              <a:t>Guards, Barriers, and Barricades</a:t>
            </a:r>
          </a:p>
          <a:p>
            <a:pPr marL="640594" lvl="1" indent="-174708"/>
            <a:r>
              <a:rPr lang="en-US" dirty="0"/>
              <a:t>Hose Coupling Lock System</a:t>
            </a:r>
          </a:p>
          <a:p>
            <a:pPr marL="640594" lvl="1" indent="-174708"/>
            <a:r>
              <a:rPr lang="en-US" dirty="0"/>
              <a:t>Pipe Management</a:t>
            </a:r>
          </a:p>
          <a:p>
            <a:pPr marL="640594" lvl="1" indent="-174708"/>
            <a:r>
              <a:rPr lang="en-US" dirty="0"/>
              <a:t>Piping Hoses and Equipment Mechanical Integrity</a:t>
            </a:r>
          </a:p>
          <a:p>
            <a:pPr marL="640594" lvl="1" indent="-174708"/>
            <a:r>
              <a:rPr lang="en-US" dirty="0"/>
              <a:t>Relief Valves</a:t>
            </a:r>
          </a:p>
          <a:p>
            <a:pPr marL="640594" lvl="1" indent="-174708"/>
            <a:r>
              <a:rPr lang="en-US" dirty="0"/>
              <a:t>Tensioned Lines Management</a:t>
            </a:r>
          </a:p>
          <a:p>
            <a:pPr marL="640594" lvl="1" indent="-174708"/>
            <a:r>
              <a:rPr lang="en-US" dirty="0"/>
              <a:t>Tire Management</a:t>
            </a:r>
          </a:p>
        </p:txBody>
      </p:sp>
      <p:sp>
        <p:nvSpPr>
          <p:cNvPr id="4" name="Slide Number Placeholder 3"/>
          <p:cNvSpPr>
            <a:spLocks noGrp="1"/>
          </p:cNvSpPr>
          <p:nvPr>
            <p:ph type="sldNum" sz="quarter" idx="10"/>
          </p:nvPr>
        </p:nvSpPr>
        <p:spPr/>
        <p:txBody>
          <a:bodyPr/>
          <a:lstStyle/>
          <a:p>
            <a:fld id="{3F8FCD5C-19B0-4F7A-B49D-975DBE93C182}" type="slidenum">
              <a:rPr lang="en-US" smtClean="0"/>
              <a:t>16</a:t>
            </a:fld>
            <a:endParaRPr lang="en-US"/>
          </a:p>
        </p:txBody>
      </p:sp>
    </p:spTree>
    <p:extLst>
      <p:ext uri="{BB962C8B-B14F-4D97-AF65-F5344CB8AC3E}">
        <p14:creationId xmlns:p14="http://schemas.microsoft.com/office/powerpoint/2010/main" val="44927822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111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b, SG page 108</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160</a:t>
            </a:fld>
            <a:endParaRPr lang="en-US"/>
          </a:p>
        </p:txBody>
      </p:sp>
    </p:spTree>
    <p:extLst>
      <p:ext uri="{BB962C8B-B14F-4D97-AF65-F5344CB8AC3E}">
        <p14:creationId xmlns:p14="http://schemas.microsoft.com/office/powerpoint/2010/main" val="38694969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r>
              <a:rPr lang="en-US" b="1" dirty="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161</a:t>
            </a:fld>
            <a:endParaRPr lang="en-US"/>
          </a:p>
        </p:txBody>
      </p:sp>
    </p:spTree>
    <p:extLst>
      <p:ext uri="{BB962C8B-B14F-4D97-AF65-F5344CB8AC3E}">
        <p14:creationId xmlns:p14="http://schemas.microsoft.com/office/powerpoint/2010/main" val="16350090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page 115</a:t>
            </a:r>
          </a:p>
          <a:p>
            <a:pPr lvl="0"/>
            <a:endParaRPr lang="en-US" dirty="0"/>
          </a:p>
          <a:p>
            <a:pPr lvl="0"/>
            <a:r>
              <a:rPr lang="en-US" dirty="0"/>
              <a:t>Instruction </a:t>
            </a:r>
          </a:p>
          <a:p>
            <a:pPr marL="174708" indent="-174708">
              <a:buFont typeface="Arial" panose="020B0604020202020204" pitchFamily="34" charset="0"/>
              <a:buChar char="•"/>
            </a:pPr>
            <a:r>
              <a:rPr lang="en-US" b="0" dirty="0"/>
              <a:t>Review learning objectives for the module</a:t>
            </a:r>
          </a:p>
          <a:p>
            <a:pPr marL="174708" indent="-174708">
              <a:buFont typeface="Arial" panose="020B0604020202020204" pitchFamily="34" charset="0"/>
              <a:buChar char="•"/>
            </a:pPr>
            <a:r>
              <a:rPr lang="en-US" b="0" dirty="0"/>
              <a:t>Upon completion of this module, students will be able to</a:t>
            </a:r>
          </a:p>
          <a:p>
            <a:pPr marL="640594" lvl="1" indent="-174708"/>
            <a:r>
              <a:rPr lang="en-US" dirty="0"/>
              <a:t>Define the roles and responsibilities of the Corporate and site Pipe Safety Steering Teams</a:t>
            </a:r>
          </a:p>
          <a:p>
            <a:pPr marL="640594" lvl="1" indent="-174708"/>
            <a:r>
              <a:rPr lang="en-US" dirty="0"/>
              <a:t>Explain the training requirements needed to safely handle or participate in the handling of HDPE Pipe</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162</a:t>
            </a:fld>
            <a:endParaRPr lang="en-US"/>
          </a:p>
        </p:txBody>
      </p:sp>
    </p:spTree>
    <p:extLst>
      <p:ext uri="{BB962C8B-B14F-4D97-AF65-F5344CB8AC3E}">
        <p14:creationId xmlns:p14="http://schemas.microsoft.com/office/powerpoint/2010/main" val="31513433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117</a:t>
            </a:r>
          </a:p>
          <a:p>
            <a:endParaRPr lang="en-US" b="1" baseline="0" dirty="0"/>
          </a:p>
          <a:p>
            <a:r>
              <a:rPr lang="en-US" b="1" baseline="0" dirty="0"/>
              <a:t>Instruction</a:t>
            </a:r>
          </a:p>
          <a:p>
            <a:pPr marL="171450" indent="-171450">
              <a:buFont typeface="Arial" panose="020B0604020202020204" pitchFamily="34" charset="0"/>
              <a:buChar char="•"/>
            </a:pPr>
            <a:r>
              <a:rPr lang="en-US" b="0" baseline="0" dirty="0"/>
              <a:t>Pipe Safety Steering Team (PSST)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Comprised of representatives from each area/site affected by this policy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Oversees the policy for each FCX business unit, and a site team ensures best practices are being followed at each site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Evaluates existing standards, set new guidelines, and monitor site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Members</a:t>
            </a:r>
          </a:p>
          <a:p>
            <a:pPr lvl="1"/>
            <a:r>
              <a:rPr lang="en-US" sz="1200" b="0" kern="1200" dirty="0">
                <a:solidFill>
                  <a:schemeClr val="tx1"/>
                </a:solidFill>
                <a:effectLst/>
                <a:latin typeface="+mn-lt"/>
                <a:ea typeface="+mn-ea"/>
                <a:cs typeface="+mn-cs"/>
              </a:rPr>
              <a:t>Will consist of these Freeport-McMoRan Inc. employees:</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Sponsor – Manager, GM, or Director Level</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Lead – Superintendent or Manager Level</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Site Champions</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Global Sourcing Representative</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Health and Safety Representative</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Engineering Representative</a:t>
            </a:r>
            <a:endParaRPr lang="en-US" b="0" dirty="0">
              <a:effectLst/>
            </a:endParaRPr>
          </a:p>
          <a:p>
            <a:pPr marL="860425" lvl="2" indent="-171450">
              <a:buFont typeface="Arial" panose="020B0604020202020204" pitchFamily="34" charset="0"/>
              <a:buChar char="•"/>
            </a:pPr>
            <a:r>
              <a:rPr lang="en-US" sz="1200" b="0" kern="1200" dirty="0">
                <a:solidFill>
                  <a:schemeClr val="tx1"/>
                </a:solidFill>
                <a:effectLst/>
                <a:latin typeface="+mn-lt"/>
                <a:ea typeface="+mn-ea"/>
                <a:cs typeface="+mn-cs"/>
              </a:rPr>
              <a:t>Training Representative</a:t>
            </a:r>
          </a:p>
          <a:p>
            <a:pPr marL="860425" lvl="2"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0" lvl="0" indent="-171450">
              <a:buFont typeface="Arial" panose="020B0604020202020204" pitchFamily="34" charset="0"/>
              <a:buChar char="•"/>
            </a:pPr>
            <a:r>
              <a:rPr lang="en-US" b="0" kern="1200" dirty="0">
                <a:solidFill>
                  <a:schemeClr val="tx1"/>
                </a:solidFill>
                <a:effectLst/>
                <a:latin typeface="+mn-lt"/>
                <a:ea typeface="+mn-ea"/>
                <a:cs typeface="+mn-cs"/>
              </a:rPr>
              <a:t>Visits</a:t>
            </a:r>
          </a:p>
          <a:p>
            <a:pPr marL="457200" lvl="1" indent="-171450">
              <a:buFont typeface="Arial" panose="020B0604020202020204" pitchFamily="34" charset="0"/>
              <a:buChar char="•"/>
            </a:pPr>
            <a:r>
              <a:rPr lang="en-US" sz="1200" kern="1200" dirty="0">
                <a:solidFill>
                  <a:schemeClr val="tx1"/>
                </a:solidFill>
                <a:effectLst/>
                <a:latin typeface="+mn-lt"/>
                <a:ea typeface="+mn-ea"/>
                <a:cs typeface="+mn-cs"/>
              </a:rPr>
              <a:t>Annual site visits at each branch to:</a:t>
            </a:r>
          </a:p>
          <a:p>
            <a:pPr marL="860425" lvl="2" indent="-171450">
              <a:buFont typeface="Arial" panose="020B0604020202020204" pitchFamily="34" charset="0"/>
              <a:buChar char="•"/>
            </a:pPr>
            <a:r>
              <a:rPr lang="en-US" sz="1200" kern="1200" dirty="0">
                <a:solidFill>
                  <a:schemeClr val="tx1"/>
                </a:solidFill>
                <a:effectLst/>
                <a:latin typeface="+mn-lt"/>
                <a:ea typeface="+mn-ea"/>
                <a:cs typeface="+mn-cs"/>
              </a:rPr>
              <a:t>Monitor compliance</a:t>
            </a:r>
          </a:p>
          <a:p>
            <a:pPr marL="860425" lvl="2" indent="-171450">
              <a:buFont typeface="Arial" panose="020B0604020202020204" pitchFamily="34" charset="0"/>
              <a:buChar char="•"/>
            </a:pPr>
            <a:r>
              <a:rPr lang="en-US" sz="1200" kern="1200" dirty="0">
                <a:solidFill>
                  <a:schemeClr val="tx1"/>
                </a:solidFill>
                <a:effectLst/>
                <a:latin typeface="+mn-lt"/>
                <a:ea typeface="+mn-ea"/>
                <a:cs typeface="+mn-cs"/>
              </a:rPr>
              <a:t>Look for best practices</a:t>
            </a:r>
          </a:p>
          <a:p>
            <a:pPr marL="860425" lvl="2" indent="-171450">
              <a:buFont typeface="Arial" panose="020B0604020202020204" pitchFamily="34" charset="0"/>
              <a:buChar char="•"/>
            </a:pPr>
            <a:r>
              <a:rPr lang="en-US" sz="1200" kern="1200" dirty="0">
                <a:solidFill>
                  <a:schemeClr val="tx1"/>
                </a:solidFill>
                <a:effectLst/>
                <a:latin typeface="+mn-lt"/>
                <a:ea typeface="+mn-ea"/>
                <a:cs typeface="+mn-cs"/>
              </a:rPr>
              <a:t>Provide feedback for improvement</a:t>
            </a:r>
          </a:p>
          <a:p>
            <a:pPr marL="457200" lvl="1" indent="-171450">
              <a:buFont typeface="Arial" panose="020B0604020202020204" pitchFamily="34" charset="0"/>
              <a:buChar char="•"/>
            </a:pPr>
            <a:r>
              <a:rPr lang="en-US" sz="1200" kern="1200" dirty="0">
                <a:solidFill>
                  <a:schemeClr val="tx1"/>
                </a:solidFill>
                <a:effectLst/>
                <a:latin typeface="+mn-lt"/>
                <a:ea typeface="+mn-ea"/>
                <a:cs typeface="+mn-cs"/>
              </a:rPr>
              <a:t>Include compliance with this policy, training, procedures, and field practices</a:t>
            </a:r>
            <a:endParaRPr lang="en-US" b="0" dirty="0">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b="0" baseline="0" dirty="0"/>
              <a:t>Meetings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Quarterly meetings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All members review practices and make recommendations for change where needed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Changes to the current policy and appendices must:</a:t>
            </a:r>
          </a:p>
          <a:p>
            <a:pPr marL="1031875" lvl="2" indent="-171450">
              <a:buFont typeface="Arial" panose="020B0604020202020204" pitchFamily="34" charset="0"/>
              <a:buChar char="•"/>
            </a:pPr>
            <a:r>
              <a:rPr lang="en-US" sz="1200" kern="1200" dirty="0">
                <a:solidFill>
                  <a:schemeClr val="tx1"/>
                </a:solidFill>
                <a:effectLst/>
                <a:latin typeface="+mn-lt"/>
                <a:ea typeface="+mn-ea"/>
                <a:cs typeface="+mn-cs"/>
              </a:rPr>
              <a:t>Go through a formal approval process with the PSST </a:t>
            </a:r>
          </a:p>
          <a:p>
            <a:pPr marL="1031875" lvl="2" indent="-171450">
              <a:buFont typeface="Arial" panose="020B0604020202020204" pitchFamily="34" charset="0"/>
              <a:buChar char="•"/>
            </a:pPr>
            <a:r>
              <a:rPr lang="en-US" sz="1200" kern="1200" dirty="0">
                <a:solidFill>
                  <a:schemeClr val="tx1"/>
                </a:solidFill>
                <a:effectLst/>
                <a:latin typeface="+mn-lt"/>
                <a:ea typeface="+mn-ea"/>
                <a:cs typeface="+mn-cs"/>
              </a:rPr>
              <a:t>Be brought back to site teams for implementation</a:t>
            </a: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163</a:t>
            </a:fld>
            <a:endParaRPr lang="en-US"/>
          </a:p>
        </p:txBody>
      </p:sp>
    </p:spTree>
    <p:extLst>
      <p:ext uri="{BB962C8B-B14F-4D97-AF65-F5344CB8AC3E}">
        <p14:creationId xmlns:p14="http://schemas.microsoft.com/office/powerpoint/2010/main" val="33266477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117</a:t>
            </a:r>
          </a:p>
          <a:p>
            <a:endParaRPr lang="en-US" b="1" baseline="0" dirty="0"/>
          </a:p>
          <a:p>
            <a:r>
              <a:rPr lang="en-US" b="1" baseline="0" dirty="0"/>
              <a:t>Instruction</a:t>
            </a:r>
          </a:p>
          <a:p>
            <a:pPr marL="171450" indent="-171450">
              <a:buFont typeface="Arial" panose="020B0604020202020204" pitchFamily="34" charset="0"/>
              <a:buChar char="•"/>
            </a:pPr>
            <a:r>
              <a:rPr lang="en-US" b="0" baseline="0" dirty="0"/>
              <a:t>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Comprised of the following Freeport-McMoRan Inc.</a:t>
            </a:r>
            <a:r>
              <a:rPr lang="en-US" sz="1200" b="0" kern="1200" baseline="0" dirty="0">
                <a:solidFill>
                  <a:schemeClr val="tx1"/>
                </a:solidFill>
                <a:effectLst/>
                <a:latin typeface="+mn-lt"/>
                <a:ea typeface="+mn-ea"/>
                <a:cs typeface="+mn-cs"/>
              </a:rPr>
              <a:t> employees:</a:t>
            </a:r>
            <a:endParaRPr lang="en-US" sz="1200" b="0" kern="1200" dirty="0">
              <a:solidFill>
                <a:schemeClr val="tx1"/>
              </a:solidFill>
              <a:effectLst/>
              <a:latin typeface="+mn-lt"/>
              <a:ea typeface="+mn-ea"/>
              <a:cs typeface="+mn-cs"/>
            </a:endParaRP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The Site Champion (member of the company’s PSST)</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Engineering Representative</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Global Sourcing Representative</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Health and Safety Representative</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Representative from Each Affected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1200" baseline="0" dirty="0">
                <a:solidFill>
                  <a:schemeClr val="tx1"/>
                </a:solidFill>
                <a:effectLst/>
                <a:latin typeface="+mn-lt"/>
                <a:ea typeface="+mn-ea"/>
                <a:cs typeface="+mn-cs"/>
              </a:rPr>
              <a:t>Field Audits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Conducted</a:t>
            </a:r>
            <a:r>
              <a:rPr lang="en-US" sz="1200" kern="1200" baseline="0" dirty="0">
                <a:solidFill>
                  <a:schemeClr val="tx1"/>
                </a:solidFill>
                <a:effectLst/>
                <a:latin typeface="+mn-lt"/>
                <a:ea typeface="+mn-ea"/>
                <a:cs typeface="+mn-cs"/>
              </a:rPr>
              <a:t> by </a:t>
            </a:r>
            <a:r>
              <a:rPr lang="en-US" sz="1200" kern="1200" dirty="0">
                <a:solidFill>
                  <a:schemeClr val="tx1"/>
                </a:solidFill>
                <a:effectLst/>
                <a:latin typeface="+mn-lt"/>
                <a:ea typeface="+mn-ea"/>
                <a:cs typeface="+mn-cs"/>
              </a:rPr>
              <a:t>Site Teams to:</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Ensure pipe handling practices are being followed</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Identify any improvement opportunities</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Take place at minimum once per quarter</a:t>
            </a: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164</a:t>
            </a:fld>
            <a:endParaRPr lang="en-US"/>
          </a:p>
        </p:txBody>
      </p:sp>
    </p:spTree>
    <p:extLst>
      <p:ext uri="{BB962C8B-B14F-4D97-AF65-F5344CB8AC3E}">
        <p14:creationId xmlns:p14="http://schemas.microsoft.com/office/powerpoint/2010/main" val="418957603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118</a:t>
            </a:r>
          </a:p>
          <a:p>
            <a:endParaRPr lang="en-US" b="1" baseline="0" dirty="0"/>
          </a:p>
          <a:p>
            <a:r>
              <a:rPr lang="en-US" b="1" baseline="0" dirty="0"/>
              <a:t>Instruction</a:t>
            </a:r>
          </a:p>
          <a:p>
            <a:r>
              <a:rPr lang="en-US" b="0" baseline="0" dirty="0"/>
              <a:t>Sites that handle HDPE Pipe on a minimal basis or as part of short duration projects will:</a:t>
            </a:r>
          </a:p>
          <a:p>
            <a:pPr marL="628650" lvl="1" indent="-171450">
              <a:buFont typeface="Arial" panose="020B0604020202020204" pitchFamily="34" charset="0"/>
              <a:buChar char="•"/>
            </a:pPr>
            <a:r>
              <a:rPr lang="en-US" b="0" baseline="0" dirty="0"/>
              <a:t>Utilize expertise from other sites to assist with review of the project</a:t>
            </a:r>
          </a:p>
          <a:p>
            <a:pPr marL="628650" lvl="1" indent="-171450">
              <a:buFont typeface="Arial" panose="020B0604020202020204" pitchFamily="34" charset="0"/>
              <a:buChar char="•"/>
            </a:pPr>
            <a:r>
              <a:rPr lang="en-US" b="0" baseline="0" dirty="0"/>
              <a:t>Implement the policy prior to work commencing</a:t>
            </a:r>
          </a:p>
        </p:txBody>
      </p:sp>
      <p:sp>
        <p:nvSpPr>
          <p:cNvPr id="4" name="Slide Number Placeholder 3"/>
          <p:cNvSpPr>
            <a:spLocks noGrp="1"/>
          </p:cNvSpPr>
          <p:nvPr>
            <p:ph type="sldNum" sz="quarter" idx="10"/>
          </p:nvPr>
        </p:nvSpPr>
        <p:spPr/>
        <p:txBody>
          <a:bodyPr/>
          <a:lstStyle/>
          <a:p>
            <a:fld id="{3F8FCD5C-19B0-4F7A-B49D-975DBE93C182}" type="slidenum">
              <a:rPr lang="en-US" smtClean="0"/>
              <a:t>165</a:t>
            </a:fld>
            <a:endParaRPr lang="en-US"/>
          </a:p>
        </p:txBody>
      </p:sp>
    </p:spTree>
    <p:extLst>
      <p:ext uri="{BB962C8B-B14F-4D97-AF65-F5344CB8AC3E}">
        <p14:creationId xmlns:p14="http://schemas.microsoft.com/office/powerpoint/2010/main" val="30673810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118</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All employees and contractors who handle or participate in the handling of HDPE Pipe must be trained on this policy</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Training includes the hazards associated with the handling of HDPE Pipe and how to effectively complete the forms associated with the policy</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Training</a:t>
            </a:r>
            <a:r>
              <a:rPr lang="en-US" sz="1200" b="0" kern="1200" baseline="0" dirty="0">
                <a:solidFill>
                  <a:schemeClr val="tx1"/>
                </a:solidFill>
                <a:effectLst/>
                <a:latin typeface="+mn-lt"/>
                <a:ea typeface="+mn-ea"/>
                <a:cs typeface="+mn-cs"/>
              </a:rPr>
              <a:t> Format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Interactive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Consist of classroom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Video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Field demonstration of the task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Employees must demonstrate competency (both verbal and visual) to assess understanding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Existing site documents and skills assessment formats may be utilized, but must include the skills listed in the FCX Skills 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Refresher</a:t>
            </a:r>
          </a:p>
          <a:p>
            <a:pPr marL="628650" lvl="1" indent="-171450">
              <a:buFont typeface="Arial" panose="020B0604020202020204" pitchFamily="34" charset="0"/>
              <a:buChar char="•"/>
            </a:pPr>
            <a:r>
              <a:rPr lang="en-US" b="0" dirty="0">
                <a:effectLst/>
              </a:rPr>
              <a:t>All employees trained on this policy must receive refresher training every year</a:t>
            </a:r>
          </a:p>
          <a:p>
            <a:pPr marL="628650" lvl="1" indent="-171450">
              <a:buFont typeface="Arial" panose="020B0604020202020204" pitchFamily="34" charset="0"/>
              <a:buChar char="•"/>
            </a:pPr>
            <a:r>
              <a:rPr lang="en-US" b="0" dirty="0">
                <a:effectLst/>
              </a:rPr>
              <a:t>At a minimum, the training will include the key elements listed in this section:</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Use of the HDPE Pipe Handling Permit</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Determination of safe distances to position employees from pipe during movement or after movement and proper use of substantial barriers</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Review by a qualified individual of piping that is found to contain residue or solution</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Specific rigging task training for pipe handling and pulling</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Unloading, loading, and storage of HDPE Pipe</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HDPE Pipe pulling and handling</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Fusing HDPE Pipe</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Inspections of pipe and prevention of hazards and failures</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Incident review and potential hazards and problem areas</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Mobile equipment used for HDPE Pipe handling</a:t>
            </a:r>
          </a:p>
        </p:txBody>
      </p:sp>
      <p:sp>
        <p:nvSpPr>
          <p:cNvPr id="4" name="Slide Number Placeholder 3"/>
          <p:cNvSpPr>
            <a:spLocks noGrp="1"/>
          </p:cNvSpPr>
          <p:nvPr>
            <p:ph type="sldNum" sz="quarter" idx="10"/>
          </p:nvPr>
        </p:nvSpPr>
        <p:spPr/>
        <p:txBody>
          <a:bodyPr/>
          <a:lstStyle/>
          <a:p>
            <a:fld id="{3F8FCD5C-19B0-4F7A-B49D-975DBE93C182}" type="slidenum">
              <a:rPr lang="en-US" smtClean="0"/>
              <a:t>166</a:t>
            </a:fld>
            <a:endParaRPr lang="en-US"/>
          </a:p>
        </p:txBody>
      </p:sp>
    </p:spTree>
    <p:extLst>
      <p:ext uri="{BB962C8B-B14F-4D97-AF65-F5344CB8AC3E}">
        <p14:creationId xmlns:p14="http://schemas.microsoft.com/office/powerpoint/2010/main" val="219071362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119</a:t>
            </a:r>
          </a:p>
          <a:p>
            <a:endParaRPr lang="en-US" b="0"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Skills Assessments will be used for determining qualified individuals on a task-basis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Sites will utilize site specific training as well as the skills assessments developed by the PSST to evaluate individuals and verify competency prior to working with HDPE Pipe</a:t>
            </a:r>
            <a:endParaRPr lang="en-US" b="0" dirty="0">
              <a:effectLst/>
            </a:endParaRPr>
          </a:p>
          <a:p>
            <a:r>
              <a:rPr lang="en-US" sz="1200" b="0" kern="1200" dirty="0">
                <a:solidFill>
                  <a:schemeClr val="tx1"/>
                </a:solidFill>
                <a:effectLst/>
                <a:latin typeface="+mn-lt"/>
                <a:ea typeface="+mn-ea"/>
                <a:cs typeface="+mn-cs"/>
              </a:rPr>
              <a:t> </a:t>
            </a:r>
            <a:endParaRPr lang="en-US" b="0" dirty="0">
              <a:effectLst/>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Skills shall include: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Hazard identification</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Hazard control procedures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Safe operation of equipment</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Skills assessments will be utilized to qualify individuals to:</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Train/mentor others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Perform tasks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Complete permits for the areas listed below:</a:t>
            </a:r>
            <a:endParaRPr lang="en-US" b="0" dirty="0">
              <a:effectLst/>
            </a:endParaRPr>
          </a:p>
          <a:p>
            <a:pPr marL="1031875" lvl="2" indent="-171450">
              <a:buFont typeface="Arial" panose="020B0604020202020204" pitchFamily="34" charset="0"/>
              <a:buChar char="•"/>
            </a:pPr>
            <a:r>
              <a:rPr lang="en-US" b="0" dirty="0">
                <a:effectLst/>
              </a:rPr>
              <a:t>HDPE Pipe Handling Policy</a:t>
            </a:r>
          </a:p>
          <a:p>
            <a:pPr marL="1031875" lvl="2" indent="-171450">
              <a:buFont typeface="Arial" panose="020B0604020202020204" pitchFamily="34" charset="0"/>
              <a:buChar char="•"/>
            </a:pPr>
            <a:r>
              <a:rPr lang="en-US" b="0" dirty="0">
                <a:effectLst/>
              </a:rPr>
              <a:t>HDPE Pipe Handling Permit</a:t>
            </a:r>
          </a:p>
          <a:p>
            <a:pPr marL="1031875" lvl="2" indent="-171450">
              <a:buFont typeface="Arial" panose="020B0604020202020204" pitchFamily="34" charset="0"/>
              <a:buChar char="•"/>
            </a:pPr>
            <a:r>
              <a:rPr lang="en-US" b="0" dirty="0">
                <a:effectLst/>
              </a:rPr>
              <a:t>General Equipment HDPE Pipe Handling</a:t>
            </a:r>
          </a:p>
          <a:p>
            <a:pPr marL="1031875" lvl="2" indent="-171450">
              <a:buFont typeface="Arial" panose="020B0604020202020204" pitchFamily="34" charset="0"/>
              <a:buChar char="•"/>
            </a:pPr>
            <a:r>
              <a:rPr lang="en-US" b="0" dirty="0">
                <a:effectLst/>
              </a:rPr>
              <a:t>General Pipe Selection and Identification</a:t>
            </a:r>
          </a:p>
          <a:p>
            <a:pPr marL="1031875" lvl="2" indent="-171450">
              <a:buFont typeface="Arial" panose="020B0604020202020204" pitchFamily="34" charset="0"/>
              <a:buChar char="•"/>
            </a:pPr>
            <a:r>
              <a:rPr lang="en-US" b="0" dirty="0">
                <a:effectLst/>
              </a:rPr>
              <a:t>HDPE Pipe Unloading, Loading, and Storage</a:t>
            </a:r>
          </a:p>
          <a:p>
            <a:pPr marL="1031875" lvl="2" indent="-171450">
              <a:buFont typeface="Arial" panose="020B0604020202020204" pitchFamily="34" charset="0"/>
              <a:buChar char="•"/>
            </a:pPr>
            <a:r>
              <a:rPr lang="en-US" b="0" dirty="0">
                <a:effectLst/>
              </a:rPr>
              <a:t>Pulling Pipe</a:t>
            </a:r>
          </a:p>
          <a:p>
            <a:pPr marL="1031875" lvl="2" indent="-171450">
              <a:buFont typeface="Arial" panose="020B0604020202020204" pitchFamily="34" charset="0"/>
              <a:buChar char="•"/>
            </a:pPr>
            <a:r>
              <a:rPr lang="en-US" b="0" dirty="0">
                <a:effectLst/>
              </a:rPr>
              <a:t>Rigging Equipment</a:t>
            </a:r>
          </a:p>
          <a:p>
            <a:pPr marL="1031875" lvl="2" indent="-171450">
              <a:buFont typeface="Arial" panose="020B0604020202020204" pitchFamily="34" charset="0"/>
              <a:buChar char="•"/>
            </a:pPr>
            <a:r>
              <a:rPr lang="en-US" b="0" dirty="0">
                <a:effectLst/>
              </a:rPr>
              <a:t>Pipeline PM and Inspection</a:t>
            </a:r>
          </a:p>
          <a:p>
            <a:pPr marL="1031875" lvl="2" indent="-171450">
              <a:buFont typeface="Arial" panose="020B0604020202020204" pitchFamily="34" charset="0"/>
              <a:buChar char="•"/>
            </a:pPr>
            <a:r>
              <a:rPr lang="en-US" b="0" dirty="0">
                <a:effectLst/>
              </a:rPr>
              <a:t>HDPE Pipe Unrolling</a:t>
            </a:r>
          </a:p>
          <a:p>
            <a:pPr marL="1031875" lvl="2" indent="-171450">
              <a:buFont typeface="Arial" panose="020B0604020202020204" pitchFamily="34" charset="0"/>
              <a:buChar char="•"/>
            </a:pPr>
            <a:r>
              <a:rPr lang="en-US" b="0" dirty="0">
                <a:effectLst/>
              </a:rPr>
              <a:t>Flow Isolation and Distribution</a:t>
            </a:r>
          </a:p>
          <a:p>
            <a:pPr marL="1031875" lvl="2" indent="-171450">
              <a:buFont typeface="Arial" panose="020B0604020202020204" pitchFamily="34" charset="0"/>
              <a:buChar char="•"/>
            </a:pPr>
            <a:r>
              <a:rPr lang="en-US" b="0" dirty="0">
                <a:effectLst/>
              </a:rPr>
              <a:t>Fusing and Fusing Equipment</a:t>
            </a:r>
          </a:p>
          <a:p>
            <a:pPr marL="17145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Documentation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All training will be documented, including a training matrix with employee skills, and will be kept readily available/accessible</a:t>
            </a:r>
          </a:p>
          <a:p>
            <a:pPr marL="628650" lvl="1"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Records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The following records must be retained according to the FCX Records Retention Policy:</a:t>
            </a:r>
            <a:endParaRPr lang="en-US" b="0" dirty="0">
              <a:effectLst/>
            </a:endParaRP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HDPE Pipe Handling Permits</a:t>
            </a:r>
            <a:endParaRPr lang="en-US" b="0" dirty="0">
              <a:effectLst/>
            </a:endParaRP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HDPE Pipe Handling Engineering Reviews</a:t>
            </a:r>
            <a:endParaRPr lang="en-US" b="0" dirty="0">
              <a:effectLst/>
            </a:endParaRP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HDPE Pipe Loading/Unloading Checklist</a:t>
            </a:r>
            <a:endParaRPr lang="en-US" b="0" dirty="0">
              <a:effectLst/>
            </a:endParaRP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HDPE Pipe Handling Rigging Approval Requests</a:t>
            </a:r>
            <a:endParaRPr lang="en-US" b="0" dirty="0">
              <a:effectLst/>
            </a:endParaRPr>
          </a:p>
          <a:p>
            <a:pPr marL="628650" lvl="1" indent="-171450">
              <a:buFont typeface="Arial" panose="020B0604020202020204" pitchFamily="34" charset="0"/>
              <a:buChar cha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167</a:t>
            </a:fld>
            <a:endParaRPr lang="en-US"/>
          </a:p>
        </p:txBody>
      </p:sp>
    </p:spTree>
    <p:extLst>
      <p:ext uri="{BB962C8B-B14F-4D97-AF65-F5344CB8AC3E}">
        <p14:creationId xmlns:p14="http://schemas.microsoft.com/office/powerpoint/2010/main" val="325489467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120</a:t>
            </a:r>
          </a:p>
          <a:p>
            <a:endParaRPr lang="en-US" dirty="0"/>
          </a:p>
          <a:p>
            <a:r>
              <a:rPr lang="en-US" dirty="0"/>
              <a:t>Time</a:t>
            </a:r>
          </a:p>
          <a:p>
            <a:r>
              <a:rPr lang="en-US" b="0" dirty="0"/>
              <a:t>Approximately 10 minutes</a:t>
            </a:r>
          </a:p>
          <a:p>
            <a:r>
              <a:rPr lang="en-US" dirty="0"/>
              <a:t> </a:t>
            </a:r>
          </a:p>
          <a:p>
            <a:r>
              <a:rPr lang="en-US" dirty="0"/>
              <a:t>Materials</a:t>
            </a:r>
          </a:p>
          <a:p>
            <a:pPr marL="174708" indent="-174708">
              <a:buFont typeface="Arial" panose="020B0604020202020204" pitchFamily="34" charset="0"/>
              <a:buChar char="•"/>
            </a:pPr>
            <a:r>
              <a:rPr lang="en-US" b="0" dirty="0"/>
              <a:t>Student Guide</a:t>
            </a:r>
          </a:p>
          <a:p>
            <a:pPr marL="174708" indent="-174708">
              <a:buFont typeface="Arial" panose="020B0604020202020204" pitchFamily="34" charset="0"/>
              <a:buChar char="•"/>
            </a:pPr>
            <a:r>
              <a:rPr lang="en-US" b="0" dirty="0"/>
              <a:t>Policy</a:t>
            </a:r>
          </a:p>
          <a:p>
            <a:pPr marL="174708" indent="-174708">
              <a:buFont typeface="Arial" panose="020B0604020202020204" pitchFamily="34" charset="0"/>
              <a:buChar char="•"/>
            </a:pPr>
            <a:r>
              <a:rPr lang="en-US" b="0" dirty="0"/>
              <a:t>Pen/Pencil</a:t>
            </a:r>
          </a:p>
          <a:p>
            <a:r>
              <a:rPr lang="en-US" cap="all" dirty="0"/>
              <a:t> </a:t>
            </a:r>
            <a:endParaRPr lang="en-US" dirty="0"/>
          </a:p>
          <a:p>
            <a:r>
              <a:rPr lang="en-US" dirty="0"/>
              <a:t>Purpose</a:t>
            </a:r>
          </a:p>
          <a:p>
            <a:r>
              <a:rPr lang="en-US" b="0" dirty="0"/>
              <a:t>This activity gives students the opportunity to apply their knowledge of FCX-HS12 to find answers. </a:t>
            </a:r>
          </a:p>
          <a:p>
            <a:r>
              <a:rPr lang="en-US" dirty="0"/>
              <a:t> </a:t>
            </a:r>
          </a:p>
          <a:p>
            <a:r>
              <a:rPr lang="en-US" dirty="0"/>
              <a:t>Instruction</a:t>
            </a:r>
          </a:p>
          <a:p>
            <a:pPr marL="232943" indent="-232943">
              <a:buFont typeface="+mj-lt"/>
              <a:buAutoNum type="arabicPeriod"/>
            </a:pPr>
            <a:r>
              <a:rPr lang="en-US" b="0" dirty="0"/>
              <a:t>Have students pair up</a:t>
            </a:r>
          </a:p>
          <a:p>
            <a:pPr marL="232943" indent="-232943">
              <a:buFont typeface="+mj-lt"/>
              <a:buAutoNum type="arabicPeriod"/>
            </a:pPr>
            <a:r>
              <a:rPr lang="en-US" b="0" dirty="0"/>
              <a:t>Have the students use their Policy (FCX-HS12) to answer these questions</a:t>
            </a:r>
          </a:p>
          <a:p>
            <a:pPr marL="232943" indent="-232943">
              <a:buFont typeface="+mj-lt"/>
              <a:buAutoNum type="arabicPeriod"/>
            </a:pPr>
            <a:endParaRPr lang="en-US" b="0" dirty="0"/>
          </a:p>
          <a:p>
            <a:r>
              <a:rPr lang="en-US" b="1" dirty="0"/>
              <a:t>Answers:</a:t>
            </a:r>
          </a:p>
          <a:p>
            <a:pPr marL="228600" indent="-228600">
              <a:buFont typeface="+mj-lt"/>
              <a:buAutoNum type="arabicPeriod"/>
            </a:pPr>
            <a:r>
              <a:rPr lang="en-US" b="0" dirty="0"/>
              <a:t>Policy 3.2 &amp; Technical</a:t>
            </a:r>
            <a:r>
              <a:rPr lang="en-US" b="0" baseline="0" dirty="0"/>
              <a:t> Supplements</a:t>
            </a:r>
            <a:endParaRPr lang="en-US" b="0" dirty="0"/>
          </a:p>
          <a:p>
            <a:pPr marL="228600" indent="-228600">
              <a:buFont typeface="+mj-lt"/>
              <a:buAutoNum type="arabicPeriod"/>
            </a:pPr>
            <a:r>
              <a:rPr lang="en-US" b="0" dirty="0"/>
              <a:t>Policy 3.2 &amp; Technical</a:t>
            </a:r>
            <a:r>
              <a:rPr lang="en-US" b="0" baseline="0" dirty="0"/>
              <a:t> Supplements</a:t>
            </a:r>
            <a:endParaRPr lang="en-US" b="0" dirty="0"/>
          </a:p>
          <a:p>
            <a:pPr marL="228600" indent="-228600">
              <a:buFont typeface="+mj-lt"/>
              <a:buAutoNum type="arabicPeriod"/>
            </a:pPr>
            <a:r>
              <a:rPr lang="en-US" b="0" dirty="0"/>
              <a:t>Policy 3.2 &amp; Technical</a:t>
            </a:r>
            <a:r>
              <a:rPr lang="en-US" b="0" baseline="0" dirty="0"/>
              <a:t> Supplements</a:t>
            </a:r>
            <a:endParaRPr lang="en-US" b="0" dirty="0"/>
          </a:p>
          <a:p>
            <a:pPr marL="228600" indent="-228600">
              <a:buFont typeface="+mj-lt"/>
              <a:buAutoNum type="arabicPeriod"/>
            </a:pPr>
            <a:r>
              <a:rPr lang="en-US" b="0" dirty="0"/>
              <a:t>Policy 2.1</a:t>
            </a:r>
          </a:p>
          <a:p>
            <a:pPr marL="228600" indent="-228600">
              <a:buFont typeface="+mj-lt"/>
              <a:buAutoNum type="arabicPeriod"/>
            </a:pPr>
            <a:r>
              <a:rPr lang="en-US" b="0" dirty="0"/>
              <a:t>Policy 2.0 &amp; 2.1</a:t>
            </a:r>
          </a:p>
          <a:p>
            <a:pPr marL="228600" indent="-228600">
              <a:buFont typeface="+mj-lt"/>
              <a:buAutoNum type="arabicPeriod"/>
            </a:pPr>
            <a:r>
              <a:rPr lang="en-US" b="0" dirty="0"/>
              <a:t>Policy 3.1 &amp; Receiving/Loading/Unloading Checklist</a:t>
            </a:r>
          </a:p>
          <a:p>
            <a:pPr marL="228600" indent="-228600">
              <a:buFont typeface="+mj-lt"/>
              <a:buAutoNum type="arabicPeriod"/>
            </a:pPr>
            <a:r>
              <a:rPr lang="en-US" b="0" dirty="0"/>
              <a:t>Policy 5.0</a:t>
            </a:r>
          </a:p>
        </p:txBody>
      </p:sp>
      <p:sp>
        <p:nvSpPr>
          <p:cNvPr id="4" name="Slide Number Placeholder 3"/>
          <p:cNvSpPr>
            <a:spLocks noGrp="1"/>
          </p:cNvSpPr>
          <p:nvPr>
            <p:ph type="sldNum" sz="quarter" idx="10"/>
          </p:nvPr>
        </p:nvSpPr>
        <p:spPr/>
        <p:txBody>
          <a:bodyPr/>
          <a:lstStyle/>
          <a:p>
            <a:fld id="{3F8FCD5C-19B0-4F7A-B49D-975DBE93C182}" type="slidenum">
              <a:rPr lang="en-US" smtClean="0"/>
              <a:t>168</a:t>
            </a:fld>
            <a:endParaRPr lang="en-US"/>
          </a:p>
        </p:txBody>
      </p:sp>
    </p:spTree>
    <p:extLst>
      <p:ext uri="{BB962C8B-B14F-4D97-AF65-F5344CB8AC3E}">
        <p14:creationId xmlns:p14="http://schemas.microsoft.com/office/powerpoint/2010/main" val="111158188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121</a:t>
            </a:r>
          </a:p>
          <a:p>
            <a:endParaRPr lang="en-US" b="1" baseline="0" dirty="0"/>
          </a:p>
          <a:p>
            <a:r>
              <a:rPr lang="en-US" b="1" baseline="0" dirty="0"/>
              <a:t>Instruction</a:t>
            </a:r>
          </a:p>
          <a:p>
            <a:pPr marL="174708" indent="-174708">
              <a:buFont typeface="Arial" panose="020B0604020202020204" pitchFamily="34" charset="0"/>
              <a:buChar char="•"/>
            </a:pPr>
            <a:r>
              <a:rPr lang="en-US" b="0" dirty="0"/>
              <a:t>Give students time to write answers to the quiz questions in the SG</a:t>
            </a:r>
          </a:p>
          <a:p>
            <a:pPr marL="174708" indent="-174708">
              <a:buFont typeface="Arial" panose="020B0604020202020204" pitchFamily="34" charset="0"/>
              <a:buChar char="•"/>
            </a:pPr>
            <a:r>
              <a:rPr lang="en-US" b="0" dirty="0"/>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169</a:t>
            </a:fld>
            <a:endParaRPr lang="en-US"/>
          </a:p>
        </p:txBody>
      </p:sp>
    </p:spTree>
    <p:extLst>
      <p:ext uri="{BB962C8B-B14F-4D97-AF65-F5344CB8AC3E}">
        <p14:creationId xmlns:p14="http://schemas.microsoft.com/office/powerpoint/2010/main" val="292680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vii</a:t>
            </a:r>
          </a:p>
          <a:p>
            <a:endParaRPr lang="en-US" b="1" baseline="0" dirty="0"/>
          </a:p>
          <a:p>
            <a:r>
              <a:rPr lang="en-US" b="1" baseline="0" dirty="0"/>
              <a:t>Instruction</a:t>
            </a:r>
          </a:p>
          <a:p>
            <a:pPr marL="174708" indent="-174708">
              <a:buFont typeface="Arial" panose="020B0604020202020204" pitchFamily="34" charset="0"/>
              <a:buChar char="•"/>
            </a:pPr>
            <a:r>
              <a:rPr lang="en-US" b="0" dirty="0"/>
              <a:t>The Vehicle Impact on Person Fatal Risk is defined as person struck by vehicle/mobile equipment.</a:t>
            </a:r>
          </a:p>
          <a:p>
            <a:pPr marL="174708" indent="-174708">
              <a:buFont typeface="Arial" panose="020B0604020202020204" pitchFamily="34" charset="0"/>
              <a:buChar char="•"/>
            </a:pPr>
            <a:endParaRPr lang="en-US" b="0" dirty="0"/>
          </a:p>
          <a:p>
            <a:pPr defTabSz="931774">
              <a:defRPr/>
            </a:pPr>
            <a:r>
              <a:rPr lang="en-US" dirty="0"/>
              <a:t>Discuss the Critical Controls</a:t>
            </a:r>
          </a:p>
          <a:p>
            <a:pPr marL="640594" lvl="1" indent="-174708"/>
            <a:r>
              <a:rPr lang="en-US" dirty="0"/>
              <a:t>Fundamentally Stable Parking</a:t>
            </a:r>
          </a:p>
          <a:p>
            <a:pPr marL="640594" lvl="1" indent="-174708"/>
            <a:r>
              <a:rPr lang="en-US" dirty="0"/>
              <a:t>Positive Communication System</a:t>
            </a:r>
          </a:p>
          <a:p>
            <a:pPr marL="640594" lvl="1" indent="-174708"/>
            <a:r>
              <a:rPr lang="en-US" dirty="0"/>
              <a:t>Segregation</a:t>
            </a:r>
          </a:p>
          <a:p>
            <a:pPr marL="640594" lvl="1" indent="-174708"/>
            <a:r>
              <a:rPr lang="en-US" dirty="0"/>
              <a:t>Signage and Demarcation</a:t>
            </a:r>
          </a:p>
          <a:p>
            <a:pPr marL="640594" lvl="1" indent="-174708"/>
            <a:r>
              <a:rPr lang="en-US" dirty="0"/>
              <a:t>Vehicle Preoperational Inspection</a:t>
            </a:r>
          </a:p>
        </p:txBody>
      </p:sp>
      <p:sp>
        <p:nvSpPr>
          <p:cNvPr id="4" name="Slide Number Placeholder 3"/>
          <p:cNvSpPr>
            <a:spLocks noGrp="1"/>
          </p:cNvSpPr>
          <p:nvPr>
            <p:ph type="sldNum" sz="quarter" idx="10"/>
          </p:nvPr>
        </p:nvSpPr>
        <p:spPr/>
        <p:txBody>
          <a:bodyPr/>
          <a:lstStyle/>
          <a:p>
            <a:fld id="{3F8FCD5C-19B0-4F7A-B49D-975DBE93C182}" type="slidenum">
              <a:rPr lang="en-US" smtClean="0"/>
              <a:t>17</a:t>
            </a:fld>
            <a:endParaRPr lang="en-US"/>
          </a:p>
        </p:txBody>
      </p:sp>
    </p:spTree>
    <p:extLst>
      <p:ext uri="{BB962C8B-B14F-4D97-AF65-F5344CB8AC3E}">
        <p14:creationId xmlns:p14="http://schemas.microsoft.com/office/powerpoint/2010/main" val="17272295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Pipe Safety Steering Team, SG page 117</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170</a:t>
            </a:fld>
            <a:endParaRPr lang="en-US"/>
          </a:p>
        </p:txBody>
      </p:sp>
    </p:spTree>
    <p:extLst>
      <p:ext uri="{BB962C8B-B14F-4D97-AF65-F5344CB8AC3E}">
        <p14:creationId xmlns:p14="http://schemas.microsoft.com/office/powerpoint/2010/main" val="611815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a:t>
            </a:r>
            <a:r>
              <a:rPr lang="en-US" b="0" baseline="0" dirty="0"/>
              <a:t> b, e, f</a:t>
            </a:r>
            <a:r>
              <a:rPr lang="en-US" b="0" dirty="0"/>
              <a:t>, SG page 117</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171</a:t>
            </a:fld>
            <a:endParaRPr lang="en-US"/>
          </a:p>
        </p:txBody>
      </p:sp>
    </p:spTree>
    <p:extLst>
      <p:ext uri="{BB962C8B-B14F-4D97-AF65-F5344CB8AC3E}">
        <p14:creationId xmlns:p14="http://schemas.microsoft.com/office/powerpoint/2010/main" val="376986360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c,</a:t>
            </a:r>
            <a:r>
              <a:rPr lang="en-US" b="0" baseline="0" dirty="0"/>
              <a:t> d, e, f,</a:t>
            </a:r>
            <a:r>
              <a:rPr lang="en-US" b="0" dirty="0"/>
              <a:t> SG page 117</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172</a:t>
            </a:fld>
            <a:endParaRPr lang="en-US"/>
          </a:p>
        </p:txBody>
      </p:sp>
    </p:spTree>
    <p:extLst>
      <p:ext uri="{BB962C8B-B14F-4D97-AF65-F5344CB8AC3E}">
        <p14:creationId xmlns:p14="http://schemas.microsoft.com/office/powerpoint/2010/main" val="179117619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121</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b, SG page 118</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173</a:t>
            </a:fld>
            <a:endParaRPr lang="en-US"/>
          </a:p>
        </p:txBody>
      </p:sp>
    </p:spTree>
    <p:extLst>
      <p:ext uri="{BB962C8B-B14F-4D97-AF65-F5344CB8AC3E}">
        <p14:creationId xmlns:p14="http://schemas.microsoft.com/office/powerpoint/2010/main" val="232005668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r>
              <a:rPr lang="en-US" b="1" dirty="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174</a:t>
            </a:fld>
            <a:endParaRPr lang="en-US"/>
          </a:p>
        </p:txBody>
      </p:sp>
    </p:spTree>
    <p:extLst>
      <p:ext uri="{BB962C8B-B14F-4D97-AF65-F5344CB8AC3E}">
        <p14:creationId xmlns:p14="http://schemas.microsoft.com/office/powerpoint/2010/main" val="30494468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N/A</a:t>
            </a:r>
          </a:p>
          <a:p>
            <a:endParaRPr lang="en-US" b="1" baseline="0" dirty="0"/>
          </a:p>
          <a:p>
            <a:r>
              <a:rPr lang="en-US" b="1" baseline="0" dirty="0"/>
              <a:t>Instruction</a:t>
            </a:r>
          </a:p>
          <a:p>
            <a:r>
              <a:rPr lang="en-US" b="0" dirty="0"/>
              <a:t>The conclusion covers</a:t>
            </a:r>
          </a:p>
          <a:p>
            <a:pPr marL="174708" indent="-174708">
              <a:buFont typeface="Arial" panose="020B0604020202020204" pitchFamily="34" charset="0"/>
              <a:buChar char="•"/>
            </a:pPr>
            <a:r>
              <a:rPr lang="en-US" b="0" dirty="0"/>
              <a:t>Course review</a:t>
            </a:r>
          </a:p>
          <a:p>
            <a:pPr marL="174708" indent="-174708">
              <a:buFont typeface="Arial" panose="020B0604020202020204" pitchFamily="34" charset="0"/>
              <a:buChar char="•"/>
            </a:pPr>
            <a:r>
              <a:rPr lang="en-US" b="0" dirty="0"/>
              <a:t>Assessments</a:t>
            </a:r>
          </a:p>
          <a:p>
            <a:pPr marL="174708" indent="-174708">
              <a:buFont typeface="Arial" panose="020B0604020202020204" pitchFamily="34" charset="0"/>
              <a:buChar char="•"/>
            </a:pPr>
            <a:r>
              <a:rPr lang="en-US" b="0" dirty="0"/>
              <a:t>Student Course Evaluation</a:t>
            </a:r>
          </a:p>
          <a:p>
            <a:pPr marL="174708" indent="-174708">
              <a:buFont typeface="Arial" panose="020B0604020202020204" pitchFamily="34" charset="0"/>
              <a:buChar char="•"/>
            </a:pPr>
            <a:r>
              <a:rPr lang="en-US" b="0" dirty="0"/>
              <a:t>Facilitator Course Evaluation</a:t>
            </a:r>
          </a:p>
          <a:p>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175</a:t>
            </a:fld>
            <a:endParaRPr lang="en-US"/>
          </a:p>
        </p:txBody>
      </p:sp>
    </p:spTree>
    <p:extLst>
      <p:ext uri="{BB962C8B-B14F-4D97-AF65-F5344CB8AC3E}">
        <p14:creationId xmlns:p14="http://schemas.microsoft.com/office/powerpoint/2010/main" val="312635435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133</a:t>
            </a:r>
          </a:p>
          <a:p>
            <a:endParaRPr lang="en-US" b="1" dirty="0"/>
          </a:p>
          <a:p>
            <a:r>
              <a:rPr lang="en-US" b="1" dirty="0"/>
              <a:t>Instruction</a:t>
            </a:r>
          </a:p>
          <a:p>
            <a:r>
              <a:rPr lang="en-US" b="0" dirty="0"/>
              <a:t>FXC-HS12</a:t>
            </a:r>
          </a:p>
          <a:p>
            <a:pPr marL="174708" indent="-174708" defTabSz="931774">
              <a:buFont typeface="Arial" panose="020B0604020202020204" pitchFamily="34" charset="0"/>
              <a:buChar char="•"/>
              <a:defRPr/>
            </a:pPr>
            <a:r>
              <a:rPr lang="en-US" b="0" dirty="0"/>
              <a:t>High Density Polyethylene Pipe must be handled with careful planning and care, as it has the potential to have an enormous amount of stored energy</a:t>
            </a:r>
          </a:p>
          <a:p>
            <a:pPr marL="174708" indent="-174708" defTabSz="931774">
              <a:buFont typeface="Arial" panose="020B0604020202020204" pitchFamily="34" charset="0"/>
              <a:buChar char="•"/>
              <a:defRPr/>
            </a:pPr>
            <a:r>
              <a:rPr lang="en-US" b="0" dirty="0"/>
              <a:t>Developed policy FCX-HS12, to give instruction and guidance to all sites who have a business need to use HDPE Pipe.</a:t>
            </a:r>
          </a:p>
          <a:p>
            <a:pPr marL="174708" indent="-174708" defTabSz="931774">
              <a:buFont typeface="Arial" panose="020B0604020202020204" pitchFamily="34" charset="0"/>
              <a:buChar char="•"/>
              <a:defRPr/>
            </a:pPr>
            <a:endParaRPr lang="en-US" b="0" dirty="0"/>
          </a:p>
          <a:p>
            <a:pPr marL="0" indent="0" defTabSz="931774">
              <a:buFont typeface="Arial" panose="020B0604020202020204" pitchFamily="34" charset="0"/>
              <a:buNone/>
              <a:defRPr/>
            </a:pPr>
            <a:r>
              <a:rPr lang="en-US" b="0" dirty="0"/>
              <a:t>PSST</a:t>
            </a:r>
          </a:p>
          <a:p>
            <a:pPr marL="174708" indent="-174708" defTabSz="931774">
              <a:buFont typeface="Arial" panose="020B0604020202020204" pitchFamily="34" charset="0"/>
              <a:buChar char="•"/>
              <a:defRPr/>
            </a:pPr>
            <a:r>
              <a:rPr lang="en-US" b="0" dirty="0"/>
              <a:t>The Company Pipe Safety Steering Team (PSST) will:</a:t>
            </a:r>
          </a:p>
          <a:p>
            <a:pPr marL="631908" lvl="1" indent="-174708" defTabSz="931774">
              <a:buFont typeface="Arial" panose="020B0604020202020204" pitchFamily="34" charset="0"/>
              <a:buChar char="•"/>
              <a:defRPr/>
            </a:pPr>
            <a:r>
              <a:rPr lang="en-US" b="0" dirty="0"/>
              <a:t>Conduct annual site visits to each site to monitor compliance</a:t>
            </a:r>
          </a:p>
          <a:p>
            <a:pPr marL="631908" lvl="1" indent="-174708" defTabSz="931774">
              <a:buFont typeface="Arial" panose="020B0604020202020204" pitchFamily="34" charset="0"/>
              <a:buChar char="•"/>
              <a:defRPr/>
            </a:pPr>
            <a:r>
              <a:rPr lang="en-US" b="0" dirty="0"/>
              <a:t>Look for best practices</a:t>
            </a:r>
          </a:p>
          <a:p>
            <a:pPr marL="631908" lvl="1" indent="-174708" defTabSz="931774">
              <a:buFont typeface="Arial" panose="020B0604020202020204" pitchFamily="34" charset="0"/>
              <a:buChar char="•"/>
              <a:defRPr/>
            </a:pPr>
            <a:r>
              <a:rPr lang="en-US" b="0" dirty="0"/>
              <a:t>Provide feedback for improvement</a:t>
            </a:r>
          </a:p>
          <a:p>
            <a:pPr marL="174708" lvl="0" indent="-174708" defTabSz="931774">
              <a:buFont typeface="Arial" panose="020B0604020202020204" pitchFamily="34" charset="0"/>
              <a:buChar char="•"/>
              <a:defRPr/>
            </a:pPr>
            <a:r>
              <a:rPr lang="en-US" b="0" dirty="0"/>
              <a:t>The HDPE Pipe Handling Policy has been created to ensure past incidents involving the handling of HDPE Pipe will not be repeated and provide a path to improve upon successes</a:t>
            </a:r>
          </a:p>
          <a:p>
            <a:pPr marL="174708" lvl="0" indent="-174708" defTabSz="931774">
              <a:buFont typeface="Arial" panose="020B0604020202020204" pitchFamily="34" charset="0"/>
              <a:buChar char="•"/>
              <a:defRPr/>
            </a:pPr>
            <a:r>
              <a:rPr lang="en-US" b="0" dirty="0"/>
              <a:t>With careful planning and compliance, all can work safely when handling HDPE Pipe</a:t>
            </a:r>
          </a:p>
          <a:p>
            <a:pPr marL="174708" indent="-174708" defTabSz="931774">
              <a:buFont typeface="Arial" panose="020B0604020202020204" pitchFamily="34" charset="0"/>
              <a:buChar char="•"/>
              <a:defRPr/>
            </a:pPr>
            <a:endParaRPr lang="en-US" b="0" dirty="0"/>
          </a:p>
          <a:p>
            <a:pPr marL="0" indent="0" defTabSz="931774">
              <a:buFont typeface="Arial" panose="020B0604020202020204" pitchFamily="34" charset="0"/>
              <a:buNone/>
              <a:defRPr/>
            </a:pPr>
            <a:r>
              <a:rPr lang="en-US" b="0" dirty="0"/>
              <a:t>Safety</a:t>
            </a:r>
          </a:p>
          <a:p>
            <a:pPr marL="174708" indent="-174708" defTabSz="931774">
              <a:buFont typeface="Arial" panose="020B0604020202020204" pitchFamily="34" charset="0"/>
              <a:buChar char="•"/>
              <a:defRPr/>
            </a:pPr>
            <a:r>
              <a:rPr lang="en-US" b="0" dirty="0"/>
              <a:t>We are all responsible for our own safety, as well as our coworkers</a:t>
            </a:r>
          </a:p>
          <a:p>
            <a:pPr marL="174708" indent="-174708" defTabSz="931774">
              <a:buFont typeface="Arial" panose="020B0604020202020204" pitchFamily="34" charset="0"/>
              <a:buChar char="•"/>
              <a:defRPr/>
            </a:pPr>
            <a:r>
              <a:rPr lang="en-US" b="0" dirty="0"/>
              <a:t>Remember if conditions change, or if something does not appear safe, anyone has the right to stop the job and ask for additional planning and problem-solving to take place</a:t>
            </a:r>
          </a:p>
          <a:p>
            <a:pPr marL="174708" indent="-174708" defTabSz="931774">
              <a:buFont typeface="Arial" panose="020B0604020202020204" pitchFamily="34" charset="0"/>
              <a:buChar char="•"/>
              <a:defRPr/>
            </a:pPr>
            <a:r>
              <a:rPr lang="en-US" b="0" dirty="0"/>
              <a:t>It is our goal that everyone go home safely</a:t>
            </a:r>
          </a:p>
          <a:p>
            <a:pPr marL="174708" indent="-174708" defTabSz="931774">
              <a:buFont typeface="Arial" panose="020B0604020202020204" pitchFamily="34" charset="0"/>
              <a:buChar char="•"/>
              <a:defRPr/>
            </a:pPr>
            <a:endParaRPr lang="en-US" b="0"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176</a:t>
            </a:fld>
            <a:endParaRPr lang="en-US"/>
          </a:p>
        </p:txBody>
      </p:sp>
    </p:spTree>
    <p:extLst>
      <p:ext uri="{BB962C8B-B14F-4D97-AF65-F5344CB8AC3E}">
        <p14:creationId xmlns:p14="http://schemas.microsoft.com/office/powerpoint/2010/main" val="341621185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pPr marL="174708" indent="-174708">
              <a:buFont typeface="Arial" panose="020B0604020202020204" pitchFamily="34" charset="0"/>
              <a:buChar char="•"/>
            </a:pPr>
            <a:r>
              <a:rPr lang="en-US" b="0" dirty="0"/>
              <a:t>As objectives for each module are reviewed, </a:t>
            </a:r>
            <a:r>
              <a:rPr lang="en-US" dirty="0"/>
              <a:t>discuss the students’ lingering questions, comments, or concerns</a:t>
            </a:r>
            <a:endParaRPr lang="en-US" b="0" dirty="0"/>
          </a:p>
          <a:p>
            <a:pPr marL="174708" indent="-174708" defTabSz="931774">
              <a:buFont typeface="Arial" panose="020B0604020202020204" pitchFamily="34" charset="0"/>
              <a:buChar char="•"/>
              <a:defRPr/>
            </a:pPr>
            <a:r>
              <a:rPr lang="en-US" b="0" dirty="0"/>
              <a:t>Module 1</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Describe the history and purpose behind FCX-HS12</a:t>
            </a:r>
          </a:p>
          <a:p>
            <a:pPr marL="174708" indent="-174708">
              <a:buFont typeface="Arial" panose="020B0604020202020204" pitchFamily="34" charset="0"/>
              <a:buChar char="•"/>
            </a:pPr>
            <a:r>
              <a:rPr lang="en-US" b="0" dirty="0"/>
              <a:t>Module 2</a:t>
            </a:r>
          </a:p>
          <a:p>
            <a:pPr marL="640594" lvl="1" indent="-174708" defTabSz="931774">
              <a:defRPr/>
            </a:pPr>
            <a:r>
              <a:rPr lang="en-US" dirty="0"/>
              <a:t>Describe the purpose and process for hazard recognition before performing tasks related to working with HDPE Pipe</a:t>
            </a:r>
          </a:p>
          <a:p>
            <a:pPr marL="640594" lvl="1" indent="-174708" defTabSz="931774">
              <a:defRPr/>
            </a:pPr>
            <a:r>
              <a:rPr lang="en-US" dirty="0"/>
              <a:t>Identify the personnel who will be associated with the task, as well as their roles and responsibilities, to ensure the task is being performed safely and all involved abide by the policy</a:t>
            </a:r>
          </a:p>
          <a:p>
            <a:pPr marL="174708" indent="-174708">
              <a:buFont typeface="Arial" panose="020B0604020202020204" pitchFamily="34" charset="0"/>
              <a:buChar char="•"/>
            </a:pPr>
            <a:r>
              <a:rPr lang="en-US" b="0" dirty="0"/>
              <a:t>Module 3</a:t>
            </a:r>
          </a:p>
          <a:p>
            <a:pPr marL="640594" lvl="1" indent="-174708" defTabSz="931774">
              <a:defRPr/>
            </a:pPr>
            <a:r>
              <a:rPr lang="en-US" dirty="0"/>
              <a:t>Describe safe practices and requirements of FCX-HS12 regarding receiving, loading, unloading, and storage of HDPE Pipe on FCX properties</a:t>
            </a:r>
          </a:p>
          <a:p>
            <a:pPr marL="640594" lvl="1" indent="-174708" defTabSz="931774">
              <a:defRPr/>
            </a:pPr>
            <a:r>
              <a:rPr lang="en-US" dirty="0"/>
              <a:t>Identify when to use the Receiving/Loading/Unloading Checklist, and describe how to fill out this form correctly </a:t>
            </a:r>
          </a:p>
          <a:p>
            <a:pPr marL="640594" lvl="1" indent="-174708" defTabSz="931774">
              <a:defRPr/>
            </a:pPr>
            <a:r>
              <a:rPr lang="en-US" dirty="0"/>
              <a:t>Identify the difference between a properly loaded shipment of HDPE Pipe and one that does not comply with the company’s shipping standards </a:t>
            </a:r>
          </a:p>
          <a:p>
            <a:pPr marL="640594" lvl="1" indent="-174708" defTabSz="931774">
              <a:defRPr/>
            </a:pPr>
            <a:r>
              <a:rPr lang="en-US" dirty="0"/>
              <a:t>Describe the procedure in place to report loads that do not meet company standards</a:t>
            </a:r>
          </a:p>
          <a:p>
            <a:pPr marL="640594" lvl="1" indent="-174708" defTabSz="931774">
              <a:defRPr/>
            </a:pPr>
            <a:r>
              <a:rPr lang="en-US" dirty="0"/>
              <a:t>Describe how to safely store HDPE Pipe according to policy requirements</a:t>
            </a:r>
          </a:p>
          <a:p>
            <a:pPr marL="174708" indent="-174708">
              <a:buFont typeface="Arial" panose="020B0604020202020204" pitchFamily="34" charset="0"/>
              <a:buChar char="•"/>
            </a:pPr>
            <a:r>
              <a:rPr lang="en-US" b="0" dirty="0"/>
              <a:t>Module 4</a:t>
            </a:r>
          </a:p>
          <a:p>
            <a:pPr marL="640594" lvl="1" indent="-174708" defTabSz="931774">
              <a:defRPr/>
            </a:pPr>
            <a:r>
              <a:rPr lang="en-US" dirty="0"/>
              <a:t>Describe the proper procedures required to safely pull various sizes and lengths of HDPE Pipe according to policy requirements </a:t>
            </a:r>
          </a:p>
          <a:p>
            <a:pPr marL="640594" lvl="1" indent="-174708" defTabSz="931774">
              <a:defRPr/>
            </a:pPr>
            <a:r>
              <a:rPr lang="en-US" dirty="0"/>
              <a:t>Identify the proper equipment required for the task </a:t>
            </a:r>
          </a:p>
          <a:p>
            <a:pPr marL="640594" lvl="1" indent="-174708" defTabSz="931774">
              <a:defRPr/>
            </a:pPr>
            <a:r>
              <a:rPr lang="en-US" dirty="0"/>
              <a:t>Identify appropriate forms for the tasks that will be performed and describe how to fill these forms out correctly</a:t>
            </a:r>
          </a:p>
          <a:p>
            <a:pPr marL="174708" indent="-174708">
              <a:buFont typeface="Arial" panose="020B0604020202020204" pitchFamily="34" charset="0"/>
              <a:buChar char="•"/>
            </a:pPr>
            <a:r>
              <a:rPr lang="en-US" b="0" dirty="0"/>
              <a:t>Module 5</a:t>
            </a:r>
          </a:p>
          <a:p>
            <a:pPr marL="640594" lvl="1" indent="-174708" defTabSz="931774">
              <a:defRPr/>
            </a:pPr>
            <a:r>
              <a:rPr lang="en-US" dirty="0"/>
              <a:t>Identify the hazards associated with fusing, installation, and repair of HDPE Pipe as they relate to the FCX-HS12 policy and describe the proper procedures in place to mitigate those hazards</a:t>
            </a:r>
          </a:p>
          <a:p>
            <a:pPr marL="183394" lvl="0" indent="-174708" defTabSz="931774">
              <a:buFont typeface="Arial" panose="020B0604020202020204" pitchFamily="34" charset="0"/>
              <a:buChar char="•"/>
              <a:defRPr/>
            </a:pPr>
            <a:r>
              <a:rPr lang="en-US" b="0" dirty="0"/>
              <a:t>Module</a:t>
            </a:r>
            <a:r>
              <a:rPr lang="en-US" b="0" baseline="0" dirty="0"/>
              <a:t> 6</a:t>
            </a:r>
          </a:p>
          <a:p>
            <a:pPr marL="640594" lvl="1" indent="-174708" defTabSz="931774">
              <a:buFont typeface="Arial" panose="020B0604020202020204" pitchFamily="34" charset="0"/>
              <a:buChar char="•"/>
              <a:defRPr/>
            </a:pPr>
            <a:r>
              <a:rPr lang="en-US" b="0" dirty="0"/>
              <a:t>Define the roles and responsibilities of the Corporate and site Pipe Safety Steering Teams</a:t>
            </a:r>
          </a:p>
          <a:p>
            <a:pPr marL="640594" lvl="1" indent="-174708" defTabSz="931774">
              <a:buFont typeface="Arial" panose="020B0604020202020204" pitchFamily="34" charset="0"/>
              <a:buChar char="•"/>
              <a:defRPr/>
            </a:pPr>
            <a:r>
              <a:rPr lang="en-US" b="0" dirty="0"/>
              <a:t>Explain the training requirements needed to safely handle or participate in the handling of HDPE Pipe</a:t>
            </a:r>
          </a:p>
          <a:p>
            <a:pPr marL="640594" lvl="1" indent="-174708" defTabSz="931774">
              <a:buFont typeface="Arial" panose="020B0604020202020204" pitchFamily="34" charset="0"/>
              <a:buChar char="•"/>
              <a:defRPr/>
            </a:pPr>
            <a:endParaRPr lang="en-US" b="0"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177</a:t>
            </a:fld>
            <a:endParaRPr lang="en-US"/>
          </a:p>
        </p:txBody>
      </p:sp>
    </p:spTree>
    <p:extLst>
      <p:ext uri="{BB962C8B-B14F-4D97-AF65-F5344CB8AC3E}">
        <p14:creationId xmlns:p14="http://schemas.microsoft.com/office/powerpoint/2010/main" val="230142306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r>
              <a:rPr lang="en-US" b="1" baseline="0" dirty="0"/>
              <a:t> </a:t>
            </a:r>
          </a:p>
          <a:p>
            <a:pPr marL="174708" indent="-174708">
              <a:buFont typeface="Arial" panose="020B0604020202020204" pitchFamily="34" charset="0"/>
              <a:buChar char="•"/>
            </a:pPr>
            <a:r>
              <a:rPr lang="en-US" b="0" baseline="0" dirty="0"/>
              <a:t>Students complete the knowledge assessment</a:t>
            </a:r>
          </a:p>
          <a:p>
            <a:pPr marL="174708" indent="-174708">
              <a:buFont typeface="Arial" panose="020B0604020202020204" pitchFamily="34" charset="0"/>
              <a:buChar char="•"/>
            </a:pPr>
            <a:r>
              <a:rPr lang="en-US" b="0" baseline="0" dirty="0"/>
              <a:t>Use the Answer Key to score each assessment</a:t>
            </a:r>
            <a:endParaRPr lang="en-US" b="0"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178</a:t>
            </a:fld>
            <a:endParaRPr lang="en-US"/>
          </a:p>
        </p:txBody>
      </p:sp>
    </p:spTree>
    <p:extLst>
      <p:ext uri="{BB962C8B-B14F-4D97-AF65-F5344CB8AC3E}">
        <p14:creationId xmlns:p14="http://schemas.microsoft.com/office/powerpoint/2010/main" val="38780039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r>
              <a:rPr lang="en-US" b="1" baseline="0" dirty="0"/>
              <a:t> </a:t>
            </a:r>
          </a:p>
          <a:p>
            <a:pPr marL="174708" indent="-174708">
              <a:buFont typeface="Arial" panose="020B0604020202020204" pitchFamily="34" charset="0"/>
              <a:buChar char="•"/>
            </a:pPr>
            <a:r>
              <a:rPr lang="en-US" b="0" dirty="0"/>
              <a:t>Students complete the performance assessment according to the directions on the Performance Assessment documents</a:t>
            </a:r>
          </a:p>
          <a:p>
            <a:pPr marL="174708" indent="-174708" defTabSz="931774">
              <a:buFont typeface="Arial" panose="020B0604020202020204" pitchFamily="34" charset="0"/>
              <a:buChar char="•"/>
              <a:defRPr/>
            </a:pPr>
            <a:r>
              <a:rPr lang="en-US" b="0" baseline="0" dirty="0"/>
              <a:t>Score the performance assessment according to the directions on the Performance Assessment documents</a:t>
            </a:r>
            <a:endParaRPr lang="en-US" b="0"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179</a:t>
            </a:fld>
            <a:endParaRPr lang="en-US"/>
          </a:p>
        </p:txBody>
      </p:sp>
    </p:spTree>
    <p:extLst>
      <p:ext uri="{BB962C8B-B14F-4D97-AF65-F5344CB8AC3E}">
        <p14:creationId xmlns:p14="http://schemas.microsoft.com/office/powerpoint/2010/main" val="151218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page 3</a:t>
            </a:r>
          </a:p>
          <a:p>
            <a:pPr lvl="0"/>
            <a:endParaRPr lang="en-US" dirty="0"/>
          </a:p>
          <a:p>
            <a:pPr lvl="0"/>
            <a:r>
              <a:rPr lang="en-US" dirty="0"/>
              <a:t>Instruction </a:t>
            </a:r>
          </a:p>
          <a:p>
            <a:pPr marL="174708" indent="-174708">
              <a:buFont typeface="Arial" panose="020B0604020202020204" pitchFamily="34" charset="0"/>
              <a:buChar char="•"/>
            </a:pPr>
            <a:r>
              <a:rPr lang="en-US" b="0" dirty="0"/>
              <a:t>Review learning objectives for the module</a:t>
            </a:r>
          </a:p>
          <a:p>
            <a:pPr marL="174708" indent="-174708">
              <a:buFont typeface="Arial" panose="020B0604020202020204" pitchFamily="34" charset="0"/>
              <a:buChar char="•"/>
            </a:pPr>
            <a:r>
              <a:rPr lang="en-US" b="0" dirty="0"/>
              <a:t>Upon completion of this module, students will be able to</a:t>
            </a:r>
          </a:p>
          <a:p>
            <a:pPr marL="640594" lvl="1" indent="-174708"/>
            <a:r>
              <a:rPr lang="en-US" dirty="0"/>
              <a:t>Describe the history and purpose behind FCX-HS12</a:t>
            </a:r>
          </a:p>
        </p:txBody>
      </p:sp>
      <p:sp>
        <p:nvSpPr>
          <p:cNvPr id="4" name="Slide Number Placeholder 3"/>
          <p:cNvSpPr>
            <a:spLocks noGrp="1"/>
          </p:cNvSpPr>
          <p:nvPr>
            <p:ph type="sldNum" sz="quarter" idx="10"/>
          </p:nvPr>
        </p:nvSpPr>
        <p:spPr/>
        <p:txBody>
          <a:bodyPr/>
          <a:lstStyle/>
          <a:p>
            <a:fld id="{3F8FCD5C-19B0-4F7A-B49D-975DBE93C182}" type="slidenum">
              <a:rPr lang="en-US" smtClean="0"/>
              <a:t>18</a:t>
            </a:fld>
            <a:endParaRPr lang="en-US"/>
          </a:p>
        </p:txBody>
      </p:sp>
    </p:spTree>
    <p:extLst>
      <p:ext uri="{BB962C8B-B14F-4D97-AF65-F5344CB8AC3E}">
        <p14:creationId xmlns:p14="http://schemas.microsoft.com/office/powerpoint/2010/main" val="214430442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133</a:t>
            </a:r>
          </a:p>
          <a:p>
            <a:endParaRPr lang="en-US" b="1" baseline="0" dirty="0"/>
          </a:p>
          <a:p>
            <a:r>
              <a:rPr lang="en-US" b="1" baseline="0" dirty="0"/>
              <a:t>Instruction:</a:t>
            </a:r>
          </a:p>
          <a:p>
            <a:pPr marL="174708" indent="-174708">
              <a:buFont typeface="Arial" panose="020B0604020202020204" pitchFamily="34" charset="0"/>
              <a:buChar char="•"/>
            </a:pPr>
            <a:r>
              <a:rPr lang="en-US" b="0" dirty="0"/>
              <a:t>Students complete the Student Course Evaluation (in SG)</a:t>
            </a:r>
          </a:p>
          <a:p>
            <a:pPr marL="174708" indent="-174708">
              <a:buFont typeface="Arial" panose="020B0604020202020204" pitchFamily="34" charset="0"/>
              <a:buChar char="•"/>
            </a:pPr>
            <a:r>
              <a:rPr lang="en-US" b="0" dirty="0"/>
              <a:t>Collect and return evaluations (including the Facilitator Course Evaluation in the back of the FG) to the Mine Training Institute according to the directions on the form</a:t>
            </a:r>
          </a:p>
          <a:p>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180</a:t>
            </a:fld>
            <a:endParaRPr lang="en-US"/>
          </a:p>
        </p:txBody>
      </p:sp>
    </p:spTree>
    <p:extLst>
      <p:ext uri="{BB962C8B-B14F-4D97-AF65-F5344CB8AC3E}">
        <p14:creationId xmlns:p14="http://schemas.microsoft.com/office/powerpoint/2010/main" val="392319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N/A</a:t>
            </a:r>
          </a:p>
          <a:p>
            <a:endParaRPr lang="en-US" b="1" baseline="0" dirty="0"/>
          </a:p>
          <a:p>
            <a:r>
              <a:rPr lang="en-US" b="1" baseline="0" dirty="0"/>
              <a:t>Instruction</a:t>
            </a:r>
          </a:p>
          <a:p>
            <a:pPr marL="171450" indent="-171450">
              <a:buFont typeface="Arial" panose="020B0604020202020204" pitchFamily="34" charset="0"/>
              <a:buChar char="•"/>
            </a:pPr>
            <a:r>
              <a:rPr lang="en-US" b="0" dirty="0"/>
              <a:t>Safe Production is the driving force behind standardizing HDPE Pipe Handling</a:t>
            </a:r>
          </a:p>
          <a:p>
            <a:pPr marL="171450" indent="-171450">
              <a:buFont typeface="Arial" panose="020B0604020202020204" pitchFamily="34" charset="0"/>
              <a:buChar char="•"/>
            </a:pPr>
            <a:r>
              <a:rPr lang="en-US" b="0" dirty="0"/>
              <a:t>HDPE stands for High-Density Polyethylene Pipe</a:t>
            </a:r>
          </a:p>
          <a:p>
            <a:pPr marL="171450" indent="-171450">
              <a:buFont typeface="Arial" panose="020B0604020202020204" pitchFamily="34" charset="0"/>
              <a:buChar char="•"/>
            </a:pPr>
            <a:r>
              <a:rPr lang="en-US" b="0" dirty="0"/>
              <a:t>The video introduces HDPE, its characteristics, its inherent hazards, and safe handling techniques</a:t>
            </a:r>
          </a:p>
        </p:txBody>
      </p:sp>
      <p:sp>
        <p:nvSpPr>
          <p:cNvPr id="4" name="Slide Number Placeholder 3"/>
          <p:cNvSpPr>
            <a:spLocks noGrp="1"/>
          </p:cNvSpPr>
          <p:nvPr>
            <p:ph type="sldNum" sz="quarter" idx="10"/>
          </p:nvPr>
        </p:nvSpPr>
        <p:spPr/>
        <p:txBody>
          <a:bodyPr/>
          <a:lstStyle/>
          <a:p>
            <a:fld id="{3F8FCD5C-19B0-4F7A-B49D-975DBE93C182}" type="slidenum">
              <a:rPr lang="en-US" smtClean="0"/>
              <a:t>19</a:t>
            </a:fld>
            <a:endParaRPr lang="en-US"/>
          </a:p>
        </p:txBody>
      </p:sp>
    </p:spTree>
    <p:extLst>
      <p:ext uri="{BB962C8B-B14F-4D97-AF65-F5344CB8AC3E}">
        <p14:creationId xmlns:p14="http://schemas.microsoft.com/office/powerpoint/2010/main" val="234012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 N/A</a:t>
            </a:r>
          </a:p>
          <a:p>
            <a:r>
              <a:rPr lang="en-US" dirty="0"/>
              <a:t> </a:t>
            </a:r>
          </a:p>
          <a:p>
            <a:r>
              <a:rPr lang="en-US" dirty="0"/>
              <a:t>Instruction</a:t>
            </a:r>
          </a:p>
          <a:p>
            <a:pPr marL="174708" indent="-174708">
              <a:buFont typeface="Arial" panose="020B0604020202020204" pitchFamily="34" charset="0"/>
              <a:buChar char="•"/>
            </a:pPr>
            <a:r>
              <a:rPr lang="en-US" b="0" dirty="0"/>
              <a:t>Administrative/Classroom policies</a:t>
            </a:r>
          </a:p>
          <a:p>
            <a:pPr marL="640594" lvl="1" indent="-174708"/>
            <a:r>
              <a:rPr lang="en-US" dirty="0"/>
              <a:t>Safety – Identify items such as evacuation procedures, gathering areas, emergency exits, and fire extinguisher locations</a:t>
            </a:r>
          </a:p>
          <a:p>
            <a:pPr marL="640594" lvl="1" indent="-174708"/>
            <a:r>
              <a:rPr lang="en-US" dirty="0"/>
              <a:t>Breaks and Restrooms</a:t>
            </a:r>
          </a:p>
          <a:p>
            <a:pPr marL="1106481" lvl="2" indent="-174708">
              <a:buFont typeface="Arial" panose="020B0604020202020204" pitchFamily="34" charset="0"/>
              <a:buChar char="•"/>
            </a:pPr>
            <a:r>
              <a:rPr lang="en-US" dirty="0"/>
              <a:t>Establish and announce a break schedule to the class. Take breaks after about every hour of instruction</a:t>
            </a:r>
          </a:p>
          <a:p>
            <a:pPr marL="1106481" lvl="2" indent="-174708">
              <a:buFont typeface="Arial" panose="020B0604020202020204" pitchFamily="34" charset="0"/>
              <a:buChar char="•"/>
            </a:pPr>
            <a:r>
              <a:rPr lang="en-US" dirty="0"/>
              <a:t>Identify the location of restrooms and smoking areas</a:t>
            </a:r>
          </a:p>
          <a:p>
            <a:pPr marL="640594" lvl="1" indent="-174708"/>
            <a:r>
              <a:rPr lang="en-US" dirty="0"/>
              <a:t>Technology policy – Review expectations on cell phone and laptop use during the training</a:t>
            </a:r>
          </a:p>
          <a:p>
            <a:pPr marL="640594" lvl="1" indent="-174708"/>
            <a:r>
              <a:rPr lang="en-US" dirty="0"/>
              <a:t>Participation</a:t>
            </a:r>
          </a:p>
          <a:p>
            <a:pPr marL="1106481" lvl="2" indent="-174708">
              <a:buFont typeface="Arial" panose="020B0604020202020204" pitchFamily="34" charset="0"/>
              <a:buChar char="•"/>
            </a:pPr>
            <a:r>
              <a:rPr lang="en-US" dirty="0"/>
              <a:t>This course requires significant participation</a:t>
            </a:r>
          </a:p>
          <a:p>
            <a:pPr marL="1106481" lvl="2" indent="-174708">
              <a:buFont typeface="Arial" panose="020B0604020202020204" pitchFamily="34" charset="0"/>
              <a:buChar char="•"/>
            </a:pPr>
            <a:r>
              <a:rPr lang="en-US" dirty="0"/>
              <a:t>Students should be prepared for discussions and small group activities</a:t>
            </a:r>
          </a:p>
          <a:p>
            <a:pPr marL="640594" lvl="1" indent="-174708"/>
            <a:r>
              <a:rPr lang="en-US" dirty="0"/>
              <a:t>Class ground rules – Verbalize expectations. Suggestions include</a:t>
            </a:r>
          </a:p>
          <a:p>
            <a:pPr marL="1106481" lvl="2" indent="-174708">
              <a:buFont typeface="Arial" panose="020B0604020202020204" pitchFamily="34" charset="0"/>
              <a:buChar char="•"/>
            </a:pPr>
            <a:r>
              <a:rPr lang="en-US" dirty="0"/>
              <a:t>Participate</a:t>
            </a:r>
          </a:p>
          <a:p>
            <a:pPr marL="1106481" lvl="2" indent="-174708">
              <a:buFont typeface="Arial" panose="020B0604020202020204" pitchFamily="34" charset="0"/>
              <a:buChar char="•"/>
            </a:pPr>
            <a:r>
              <a:rPr lang="en-US" dirty="0"/>
              <a:t>Be on time</a:t>
            </a:r>
          </a:p>
          <a:p>
            <a:pPr marL="1106481" lvl="2" indent="-174708">
              <a:buFont typeface="Arial" panose="020B0604020202020204" pitchFamily="34" charset="0"/>
              <a:buChar char="•"/>
            </a:pPr>
            <a:r>
              <a:rPr lang="en-US" dirty="0"/>
              <a:t>Stay on task</a:t>
            </a:r>
          </a:p>
          <a:p>
            <a:pPr marL="1106481" lvl="2" indent="-174708">
              <a:buFont typeface="Arial" panose="020B0604020202020204" pitchFamily="34" charset="0"/>
              <a:buChar char="•"/>
            </a:pPr>
            <a:r>
              <a:rPr lang="en-US" dirty="0"/>
              <a:t>Listen when others talk</a:t>
            </a:r>
          </a:p>
          <a:p>
            <a:pPr marL="1106481" lvl="2" indent="-174708">
              <a:buFont typeface="Arial" panose="020B0604020202020204" pitchFamily="34" charset="0"/>
              <a:buChar char="•"/>
            </a:pPr>
            <a:r>
              <a:rPr lang="en-US" dirty="0"/>
              <a:t>Respect the opinions and attitudes of others</a:t>
            </a:r>
          </a:p>
          <a:p>
            <a:pPr marL="695595" lvl="1" indent="-174708"/>
            <a:r>
              <a:rPr lang="en-US" kern="1200" dirty="0">
                <a:solidFill>
                  <a:schemeClr val="tx1"/>
                </a:solidFill>
                <a:effectLst/>
                <a:latin typeface="+mn-lt"/>
                <a:ea typeface="+mn-ea"/>
                <a:cs typeface="+mn-cs"/>
              </a:rPr>
              <a:t>Student</a:t>
            </a:r>
            <a:r>
              <a:rPr lang="en-US" kern="1200" baseline="0" dirty="0">
                <a:solidFill>
                  <a:schemeClr val="tx1"/>
                </a:solidFill>
                <a:effectLst/>
                <a:latin typeface="+mn-lt"/>
                <a:ea typeface="+mn-ea"/>
                <a:cs typeface="+mn-cs"/>
              </a:rPr>
              <a:t> Course Evaluation</a:t>
            </a:r>
          </a:p>
          <a:p>
            <a:pPr marL="1106481" lvl="2" indent="-174708">
              <a:buFont typeface="Arial" panose="020B0604020202020204" pitchFamily="34" charset="0"/>
              <a:buChar char="•"/>
            </a:pPr>
            <a:r>
              <a:rPr lang="en-US" kern="1200" baseline="0" dirty="0">
                <a:solidFill>
                  <a:schemeClr val="tx1"/>
                </a:solidFill>
                <a:effectLst/>
                <a:latin typeface="+mn-lt"/>
                <a:ea typeface="+mn-ea"/>
                <a:cs typeface="+mn-cs"/>
              </a:rPr>
              <a:t>Direct students to the Student Course Evaluation at the end of the SG</a:t>
            </a:r>
          </a:p>
          <a:p>
            <a:pPr marL="1106481" lvl="2" indent="-174708">
              <a:buFont typeface="Arial" panose="020B0604020202020204" pitchFamily="34" charset="0"/>
              <a:buChar char="•"/>
            </a:pPr>
            <a:r>
              <a:rPr lang="en-US" kern="1200" baseline="0" dirty="0">
                <a:solidFill>
                  <a:schemeClr val="tx1"/>
                </a:solidFill>
                <a:effectLst/>
                <a:latin typeface="+mn-lt"/>
                <a:ea typeface="+mn-ea"/>
                <a:cs typeface="+mn-cs"/>
              </a:rPr>
              <a:t>Tell students to work on this throughout the course</a:t>
            </a:r>
          </a:p>
          <a:p>
            <a:pPr marL="1106481" lvl="2" indent="-174708">
              <a:buFont typeface="Arial" panose="020B0604020202020204" pitchFamily="34" charset="0"/>
              <a:buChar char="•"/>
            </a:pPr>
            <a:r>
              <a:rPr lang="en-US" kern="1200" baseline="0" dirty="0">
                <a:solidFill>
                  <a:schemeClr val="tx1"/>
                </a:solidFill>
                <a:effectLst/>
                <a:latin typeface="+mn-lt"/>
                <a:ea typeface="+mn-ea"/>
                <a:cs typeface="+mn-cs"/>
              </a:rPr>
              <a:t>This helps students write ideas down as they have them</a:t>
            </a:r>
          </a:p>
          <a:p>
            <a:pPr marL="1106481" lvl="2" indent="-174708">
              <a:buFont typeface="Arial" panose="020B0604020202020204" pitchFamily="34" charset="0"/>
              <a:buChar char="•"/>
            </a:pPr>
            <a:r>
              <a:rPr lang="en-US" kern="1200" baseline="0" dirty="0">
                <a:solidFill>
                  <a:schemeClr val="tx1"/>
                </a:solidFill>
                <a:effectLst/>
                <a:latin typeface="+mn-lt"/>
                <a:ea typeface="+mn-ea"/>
                <a:cs typeface="+mn-cs"/>
              </a:rPr>
              <a:t>Filling it out as they go, also helps gather more substantial feedback as they are not rushed to complete the entire evaluation at the conclusion of the course when they are anxious to leave</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a:t>
            </a:fld>
            <a:endParaRPr lang="en-US"/>
          </a:p>
        </p:txBody>
      </p:sp>
    </p:spTree>
    <p:extLst>
      <p:ext uri="{BB962C8B-B14F-4D97-AF65-F5344CB8AC3E}">
        <p14:creationId xmlns:p14="http://schemas.microsoft.com/office/powerpoint/2010/main" val="409678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N/A</a:t>
            </a:r>
          </a:p>
          <a:p>
            <a:endParaRPr lang="en-US" b="1" baseline="0" dirty="0"/>
          </a:p>
          <a:p>
            <a:r>
              <a:rPr lang="en-US" b="1" baseline="0" dirty="0"/>
              <a:t>Instruction</a:t>
            </a:r>
          </a:p>
          <a:p>
            <a:pPr lvl="0"/>
            <a:r>
              <a:rPr lang="en-US" sz="1200" b="1" kern="1200" dirty="0">
                <a:solidFill>
                  <a:schemeClr val="tx1"/>
                </a:solidFill>
                <a:effectLst/>
                <a:latin typeface="+mn-lt"/>
                <a:ea typeface="+mn-ea"/>
                <a:cs typeface="+mn-cs"/>
              </a:rPr>
              <a:t>Click on the link below to play the video- check the volume ahead of time</a:t>
            </a:r>
          </a:p>
          <a:p>
            <a:r>
              <a:rPr lang="en-US" sz="1200" b="1" kern="1200" dirty="0">
                <a:solidFill>
                  <a:schemeClr val="tx1"/>
                </a:solidFill>
                <a:effectLst/>
                <a:latin typeface="+mn-lt"/>
                <a:ea typeface="+mn-ea"/>
                <a:cs typeface="+mn-cs"/>
              </a:rPr>
              <a:t>  </a:t>
            </a:r>
          </a:p>
          <a:p>
            <a:pPr lvl="0"/>
            <a:r>
              <a:rPr lang="en-US" dirty="0">
                <a:hlinkClick r:id="rId3"/>
              </a:rPr>
              <a:t>https://web.microsoftstream.com/video/60697858-3637-4a11-842c-77653e599429</a:t>
            </a:r>
            <a:endParaRPr lang="en-US" dirty="0"/>
          </a:p>
          <a:p>
            <a:pPr lvl="0"/>
            <a:r>
              <a:rPr lang="en-US" sz="1200" b="1"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F8FCD5C-19B0-4F7A-B49D-975DBE93C182}" type="slidenum">
              <a:rPr lang="en-US" smtClean="0"/>
              <a:t>20</a:t>
            </a:fld>
            <a:endParaRPr lang="en-US"/>
          </a:p>
        </p:txBody>
      </p:sp>
    </p:spTree>
    <p:extLst>
      <p:ext uri="{BB962C8B-B14F-4D97-AF65-F5344CB8AC3E}">
        <p14:creationId xmlns:p14="http://schemas.microsoft.com/office/powerpoint/2010/main" val="2827199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a:t>
            </a:r>
          </a:p>
          <a:p>
            <a:endParaRPr lang="en-US" b="1" baseline="0" dirty="0"/>
          </a:p>
          <a:p>
            <a:r>
              <a:rPr lang="en-US" b="1" baseline="0" dirty="0"/>
              <a:t>Instruction</a:t>
            </a:r>
          </a:p>
          <a:p>
            <a:pPr marL="174708" indent="-174708">
              <a:buFont typeface="Arial" panose="020B0604020202020204" pitchFamily="34" charset="0"/>
              <a:buChar char="•"/>
            </a:pPr>
            <a:r>
              <a:rPr lang="en-US" b="0" dirty="0"/>
              <a:t>Many in the mining industry commonly use High-Density Polyethylene Pipe</a:t>
            </a:r>
          </a:p>
          <a:p>
            <a:pPr marL="174708" indent="-174708">
              <a:buFont typeface="Arial" panose="020B0604020202020204" pitchFamily="34" charset="0"/>
              <a:buChar char="•"/>
            </a:pPr>
            <a:r>
              <a:rPr lang="en-US" b="0" dirty="0"/>
              <a:t>It is a valuable asset due to its:</a:t>
            </a:r>
          </a:p>
          <a:p>
            <a:pPr marL="640594" lvl="1" indent="-174708"/>
            <a:r>
              <a:rPr lang="en-US" dirty="0"/>
              <a:t>Durability and flexibility</a:t>
            </a:r>
          </a:p>
          <a:p>
            <a:pPr marL="640594" lvl="1" indent="-174708"/>
            <a:r>
              <a:rPr lang="en-US" dirty="0"/>
              <a:t>Thick walls and resilience to most any material </a:t>
            </a:r>
          </a:p>
          <a:p>
            <a:pPr marL="174708" indent="-174708">
              <a:buFont typeface="Arial" panose="020B0604020202020204" pitchFamily="34" charset="0"/>
              <a:buChar char="•"/>
            </a:pPr>
            <a:r>
              <a:rPr lang="en-US" b="0" dirty="0"/>
              <a:t>These same characteristics can make it hazardous due to its:</a:t>
            </a:r>
          </a:p>
          <a:p>
            <a:pPr marL="640594" lvl="1" indent="-174708"/>
            <a:r>
              <a:rPr lang="en-US" dirty="0"/>
              <a:t>Ability to store and release energy quickly</a:t>
            </a:r>
          </a:p>
          <a:p>
            <a:pPr marL="640594" lvl="1" indent="-174708"/>
            <a:r>
              <a:rPr lang="en-US" dirty="0"/>
              <a:t>Doubled with the heavy weight</a:t>
            </a:r>
          </a:p>
          <a:p>
            <a:pPr marL="640594" lvl="1" indent="-174708"/>
            <a:r>
              <a:rPr lang="en-US" dirty="0"/>
              <a:t>Serious injuries or fatalities could occur due to mishandling of the HDPE Pipe </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21</a:t>
            </a:fld>
            <a:endParaRPr lang="en-US"/>
          </a:p>
        </p:txBody>
      </p:sp>
    </p:spTree>
    <p:extLst>
      <p:ext uri="{BB962C8B-B14F-4D97-AF65-F5344CB8AC3E}">
        <p14:creationId xmlns:p14="http://schemas.microsoft.com/office/powerpoint/2010/main" val="60500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a:t>
            </a:r>
          </a:p>
          <a:p>
            <a:endParaRPr lang="en-US" b="1" baseline="0" dirty="0"/>
          </a:p>
          <a:p>
            <a:r>
              <a:rPr lang="en-US" b="1" baseline="0" dirty="0"/>
              <a:t>Instruction</a:t>
            </a:r>
          </a:p>
          <a:p>
            <a:pPr marL="174708" indent="-174708">
              <a:buFont typeface="Arial" panose="020B0604020202020204" pitchFamily="34" charset="0"/>
              <a:buChar char="•"/>
            </a:pPr>
            <a:r>
              <a:rPr lang="en-US" b="0" baseline="0" dirty="0"/>
              <a:t>Policy was developed to prevent incidents with HDPE Pipe</a:t>
            </a:r>
          </a:p>
          <a:p>
            <a:pPr marL="640594" lvl="1" indent="-174708" defTabSz="931774"/>
            <a:r>
              <a:rPr lang="en-US" dirty="0"/>
              <a:t>Focus on this quote from SG page 5: “The safety and health of all Freeport-McMoRan Inc. (“FCX”) employees is of the highest priority and a core value of the company. Our objective is zero workplace injuries and occupational illnesses. Production and costs are critical to the well-being of the company, but these considerations must never take precedence over safety, employee health or protection of the environment.”</a:t>
            </a:r>
          </a:p>
          <a:p>
            <a:pPr marL="174708" indent="-174708" defTabSz="931774">
              <a:buFont typeface="Arial" panose="020B0604020202020204" pitchFamily="34" charset="0"/>
              <a:buChar char="•"/>
            </a:pPr>
            <a:r>
              <a:rPr lang="en-US" b="0" dirty="0"/>
              <a:t>PSST developed to address incidents occurred in relation to HDPE Pipe</a:t>
            </a:r>
          </a:p>
          <a:p>
            <a:pPr marL="640594" lvl="1" indent="-174708" defTabSz="931774"/>
            <a:r>
              <a:rPr lang="en-US" dirty="0"/>
              <a:t>Developed a policy of best practices to work safely with HDPE Pipe</a:t>
            </a:r>
          </a:p>
          <a:p>
            <a:pPr marL="640594" lvl="1" indent="-174708" defTabSz="931774"/>
            <a:r>
              <a:rPr lang="en-US" dirty="0"/>
              <a:t>All sites who handle HDPE Pipe must follow policy (FCX-HS12)</a:t>
            </a:r>
          </a:p>
          <a:p>
            <a:pPr marL="174708" indent="-174708" defTabSz="931774">
              <a:buFont typeface="Arial" panose="020B0604020202020204" pitchFamily="34" charset="0"/>
              <a:buChar char="•"/>
            </a:pPr>
            <a:endParaRPr lang="en-US" b="0" dirty="0"/>
          </a:p>
          <a:p>
            <a:pPr marL="174708"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22</a:t>
            </a:fld>
            <a:endParaRPr lang="en-US"/>
          </a:p>
        </p:txBody>
      </p:sp>
    </p:spTree>
    <p:extLst>
      <p:ext uri="{BB962C8B-B14F-4D97-AF65-F5344CB8AC3E}">
        <p14:creationId xmlns:p14="http://schemas.microsoft.com/office/powerpoint/2010/main" val="1894260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a:t>
            </a:r>
          </a:p>
          <a:p>
            <a:endParaRPr lang="en-US" b="1" baseline="0" dirty="0"/>
          </a:p>
          <a:p>
            <a:r>
              <a:rPr lang="en-US" b="1" baseline="0" dirty="0"/>
              <a:t>Instruction</a:t>
            </a:r>
          </a:p>
          <a:p>
            <a:pPr marL="174708" indent="-174708">
              <a:buFont typeface="Arial" panose="020B0604020202020204" pitchFamily="34" charset="0"/>
              <a:buChar char="•"/>
            </a:pPr>
            <a:r>
              <a:rPr lang="en-US" b="0" dirty="0"/>
              <a:t>All employees and contractors who</a:t>
            </a:r>
            <a:r>
              <a:rPr lang="en-US" b="0" baseline="0" dirty="0"/>
              <a:t> handle or participate in the handling of HDPE Pipe must attend the training course</a:t>
            </a:r>
          </a:p>
          <a:p>
            <a:pPr marL="174708" indent="-174708">
              <a:buFont typeface="Arial" panose="020B0604020202020204" pitchFamily="34" charset="0"/>
              <a:buChar char="•"/>
            </a:pPr>
            <a:r>
              <a:rPr lang="en-US" b="0" baseline="0" dirty="0"/>
              <a:t>Drip line or corrugated pipe does not present the same hazard as HDPE Pipe</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23</a:t>
            </a:fld>
            <a:endParaRPr lang="en-US"/>
          </a:p>
        </p:txBody>
      </p:sp>
    </p:spTree>
    <p:extLst>
      <p:ext uri="{BB962C8B-B14F-4D97-AF65-F5344CB8AC3E}">
        <p14:creationId xmlns:p14="http://schemas.microsoft.com/office/powerpoint/2010/main" val="2844284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7</a:t>
            </a:r>
          </a:p>
          <a:p>
            <a:endParaRPr lang="en-US" dirty="0"/>
          </a:p>
          <a:p>
            <a:r>
              <a:rPr lang="en-US" dirty="0"/>
              <a:t>Time</a:t>
            </a:r>
          </a:p>
          <a:p>
            <a:r>
              <a:rPr lang="en-US" b="0" dirty="0"/>
              <a:t>Approximately 10 minutes</a:t>
            </a:r>
          </a:p>
          <a:p>
            <a:r>
              <a:rPr lang="en-US" dirty="0"/>
              <a:t> </a:t>
            </a:r>
          </a:p>
          <a:p>
            <a:r>
              <a:rPr lang="en-US" dirty="0"/>
              <a:t>Materials</a:t>
            </a:r>
          </a:p>
          <a:p>
            <a:pPr marL="174708" indent="-174708">
              <a:buFont typeface="Arial" panose="020B0604020202020204" pitchFamily="34" charset="0"/>
              <a:buChar char="•"/>
            </a:pPr>
            <a:r>
              <a:rPr lang="en-US" b="0" dirty="0"/>
              <a:t>Student Guide</a:t>
            </a:r>
          </a:p>
          <a:p>
            <a:pPr marL="174708" indent="-174708">
              <a:buFont typeface="Arial" panose="020B0604020202020204" pitchFamily="34" charset="0"/>
              <a:buChar char="•"/>
            </a:pPr>
            <a:r>
              <a:rPr lang="en-US" b="0" dirty="0"/>
              <a:t>Pens/Pencils</a:t>
            </a:r>
          </a:p>
          <a:p>
            <a:r>
              <a:rPr lang="en-US" cap="all" dirty="0"/>
              <a:t> </a:t>
            </a:r>
            <a:endParaRPr lang="en-US" dirty="0"/>
          </a:p>
          <a:p>
            <a:r>
              <a:rPr lang="en-US"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activity gives students the opportunity to learn</a:t>
            </a:r>
            <a:r>
              <a:rPr lang="en-US" b="0" baseline="0" dirty="0"/>
              <a:t> about one of t</a:t>
            </a:r>
            <a:r>
              <a:rPr lang="en-US" sz="1200" b="0" kern="1200" dirty="0">
                <a:solidFill>
                  <a:schemeClr val="tx1"/>
                </a:solidFill>
                <a:effectLst/>
                <a:latin typeface="+mn-lt"/>
                <a:ea typeface="+mn-ea"/>
                <a:cs typeface="+mn-cs"/>
              </a:rPr>
              <a:t>he incidents that prompted improved coordinated guidelines, training, and policy.</a:t>
            </a:r>
          </a:p>
          <a:p>
            <a:endParaRPr lang="en-US" b="0" dirty="0"/>
          </a:p>
          <a:p>
            <a:r>
              <a:rPr lang="en-US" dirty="0"/>
              <a:t> </a:t>
            </a:r>
          </a:p>
          <a:p>
            <a:r>
              <a:rPr lang="en-US" dirty="0"/>
              <a:t>Instruction</a:t>
            </a:r>
          </a:p>
          <a:p>
            <a:pPr marL="232943" indent="-232943">
              <a:buFont typeface="+mj-lt"/>
              <a:buAutoNum type="arabicPeriod"/>
            </a:pPr>
            <a:r>
              <a:rPr lang="en-US" b="0" dirty="0"/>
              <a:t>Divide the class into three groups. </a:t>
            </a:r>
          </a:p>
          <a:p>
            <a:pPr marL="232943" indent="-232943">
              <a:buFont typeface="+mj-lt"/>
              <a:buAutoNum type="arabicPeriod"/>
            </a:pPr>
            <a:r>
              <a:rPr lang="en-US" b="0" dirty="0"/>
              <a:t>Have each group read/discuss and be ready to summarize one of the next three “Learn From Others.” </a:t>
            </a:r>
          </a:p>
          <a:p>
            <a:pPr marL="232943" indent="-232943">
              <a:buFont typeface="+mj-lt"/>
              <a:buAutoNum type="arabicPeriod"/>
            </a:pPr>
            <a:r>
              <a:rPr lang="en-US" b="0" dirty="0"/>
              <a:t>Have students take notes on page 7 of SG.</a:t>
            </a:r>
          </a:p>
          <a:p>
            <a:pPr marL="232943" indent="-232943">
              <a:buFont typeface="+mj-lt"/>
              <a:buAutoNum type="arabicPeriod"/>
            </a:pPr>
            <a:r>
              <a:rPr lang="en-US" b="0" dirty="0"/>
              <a:t>Group 1- page 8 (included here on page 25) </a:t>
            </a:r>
          </a:p>
          <a:p>
            <a:pPr marL="232943" indent="-232943">
              <a:buFont typeface="+mj-lt"/>
              <a:buAutoNum type="arabicPeriod"/>
            </a:pPr>
            <a:r>
              <a:rPr lang="en-US" b="0" dirty="0"/>
              <a:t>Group 2- page 9 (included here on page 26)</a:t>
            </a:r>
          </a:p>
          <a:p>
            <a:pPr marL="232943" indent="-232943">
              <a:buFont typeface="+mj-lt"/>
              <a:buAutoNum type="arabicPeriod"/>
            </a:pPr>
            <a:r>
              <a:rPr lang="en-US" b="0" dirty="0"/>
              <a:t>Group 3- page 10 (included here on page 27)</a:t>
            </a:r>
          </a:p>
          <a:p>
            <a:pPr marL="232943" indent="-232943">
              <a:buFont typeface="+mj-lt"/>
              <a:buAutoNum type="arabicPeriod"/>
            </a:pPr>
            <a:r>
              <a:rPr lang="en-US" b="0" dirty="0"/>
              <a:t>Animation- During their summaries, when you click, the picture will enlarge for easier visibility.</a:t>
            </a:r>
          </a:p>
          <a:p>
            <a:r>
              <a:rPr lang="en-US" dirty="0"/>
              <a:t> </a:t>
            </a:r>
          </a:p>
          <a:p>
            <a:r>
              <a:rPr lang="en-US" b="0" dirty="0"/>
              <a:t>[</a:t>
            </a:r>
            <a:r>
              <a:rPr lang="en-US" dirty="0"/>
              <a:t>Note: </a:t>
            </a:r>
            <a:r>
              <a:rPr lang="en-US" b="0" dirty="0"/>
              <a:t>Include directions that recognize varying class sizes by doing one of the following</a:t>
            </a:r>
          </a:p>
          <a:p>
            <a:pPr marL="174708" indent="-174708">
              <a:buFont typeface="Arial" panose="020B0604020202020204" pitchFamily="34" charset="0"/>
              <a:buChar char="•"/>
            </a:pPr>
            <a:r>
              <a:rPr lang="en-US" b="0" dirty="0"/>
              <a:t>Provide an activity where class size does not matter</a:t>
            </a:r>
          </a:p>
          <a:p>
            <a:pPr marL="174708" indent="-174708">
              <a:buFont typeface="Arial" panose="020B0604020202020204" pitchFamily="34" charset="0"/>
              <a:buChar char="•"/>
            </a:pPr>
            <a:r>
              <a:rPr lang="en-US" b="0" dirty="0"/>
              <a:t>Incorporate suggestions to alter the given activity for larger and smaller than defined class sizes</a:t>
            </a:r>
          </a:p>
          <a:p>
            <a:pPr marL="174708" indent="-174708">
              <a:buFont typeface="Arial" panose="020B0604020202020204" pitchFamily="34" charset="0"/>
              <a:buChar char="•"/>
            </a:pPr>
            <a:r>
              <a:rPr lang="en-US" b="0" dirty="0"/>
              <a:t>Provide alternate activity for larger and smaller than defined class sizes]</a:t>
            </a:r>
          </a:p>
        </p:txBody>
      </p:sp>
      <p:sp>
        <p:nvSpPr>
          <p:cNvPr id="4" name="Slide Number Placeholder 3"/>
          <p:cNvSpPr>
            <a:spLocks noGrp="1"/>
          </p:cNvSpPr>
          <p:nvPr>
            <p:ph type="sldNum" sz="quarter" idx="10"/>
          </p:nvPr>
        </p:nvSpPr>
        <p:spPr/>
        <p:txBody>
          <a:bodyPr/>
          <a:lstStyle/>
          <a:p>
            <a:fld id="{3F8FCD5C-19B0-4F7A-B49D-975DBE93C182}" type="slidenum">
              <a:rPr lang="en-US" smtClean="0"/>
              <a:t>24</a:t>
            </a:fld>
            <a:endParaRPr lang="en-US"/>
          </a:p>
        </p:txBody>
      </p:sp>
    </p:spTree>
    <p:extLst>
      <p:ext uri="{BB962C8B-B14F-4D97-AF65-F5344CB8AC3E}">
        <p14:creationId xmlns:p14="http://schemas.microsoft.com/office/powerpoint/2010/main" val="486795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8</a:t>
            </a:r>
          </a:p>
          <a:p>
            <a:endParaRPr lang="en-US" b="1" baseline="0" dirty="0"/>
          </a:p>
          <a:p>
            <a:r>
              <a:rPr lang="en-US" b="1" baseline="0" dirty="0"/>
              <a:t>Instruction</a:t>
            </a:r>
          </a:p>
          <a:p>
            <a:pPr marL="178027" indent="-178027">
              <a:buFont typeface="Arial" panose="020B0604020202020204" pitchFamily="34" charset="0"/>
              <a:buChar char="•"/>
            </a:pPr>
            <a:r>
              <a:rPr lang="en-US" b="0" dirty="0"/>
              <a:t>Have a student read on page 8 of the SG</a:t>
            </a:r>
          </a:p>
          <a:p>
            <a:pPr marL="178027" indent="-178027">
              <a:buFont typeface="Arial" panose="020B0604020202020204" pitchFamily="34" charset="0"/>
              <a:buChar char="•"/>
            </a:pPr>
            <a:r>
              <a:rPr lang="en-US" b="0" dirty="0"/>
              <a:t>Discuss</a:t>
            </a:r>
          </a:p>
          <a:p>
            <a:pPr marL="178027" indent="-178027">
              <a:buFont typeface="Arial" panose="020B0604020202020204" pitchFamily="34" charset="0"/>
              <a:buChar char="•"/>
            </a:pPr>
            <a:r>
              <a:rPr lang="en-US" b="0" dirty="0"/>
              <a:t>Click to show an enlarged portion of the picture to show details of the positioning</a:t>
            </a:r>
          </a:p>
        </p:txBody>
      </p:sp>
      <p:sp>
        <p:nvSpPr>
          <p:cNvPr id="4" name="Slide Number Placeholder 3"/>
          <p:cNvSpPr>
            <a:spLocks noGrp="1"/>
          </p:cNvSpPr>
          <p:nvPr>
            <p:ph type="sldNum" sz="quarter" idx="10"/>
          </p:nvPr>
        </p:nvSpPr>
        <p:spPr/>
        <p:txBody>
          <a:bodyPr/>
          <a:lstStyle/>
          <a:p>
            <a:fld id="{3F8FCD5C-19B0-4F7A-B49D-975DBE93C182}" type="slidenum">
              <a:rPr lang="en-US" smtClean="0"/>
              <a:t>25</a:t>
            </a:fld>
            <a:endParaRPr lang="en-US"/>
          </a:p>
        </p:txBody>
      </p:sp>
    </p:spTree>
    <p:extLst>
      <p:ext uri="{BB962C8B-B14F-4D97-AF65-F5344CB8AC3E}">
        <p14:creationId xmlns:p14="http://schemas.microsoft.com/office/powerpoint/2010/main" val="800250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a:t>
            </a:r>
          </a:p>
          <a:p>
            <a:endParaRPr lang="en-US" b="1" baseline="0" dirty="0"/>
          </a:p>
          <a:p>
            <a:r>
              <a:rPr lang="en-US" b="1" baseline="0" dirty="0"/>
              <a:t>Instruction</a:t>
            </a:r>
          </a:p>
          <a:p>
            <a:pPr marL="178027" indent="-178027">
              <a:buFont typeface="Arial" panose="020B0604020202020204" pitchFamily="34" charset="0"/>
              <a:buChar char="•"/>
            </a:pPr>
            <a:r>
              <a:rPr lang="en-US" b="0" dirty="0"/>
              <a:t>Have a student read the first on page 9 of the SG</a:t>
            </a:r>
          </a:p>
          <a:p>
            <a:pPr marL="178027" indent="-178027">
              <a:buFont typeface="Arial" panose="020B0604020202020204" pitchFamily="34" charset="0"/>
              <a:buChar char="•"/>
            </a:pPr>
            <a:r>
              <a:rPr lang="en-US" b="0" dirty="0"/>
              <a:t>Discuss</a:t>
            </a:r>
          </a:p>
          <a:p>
            <a:pPr marL="178027" indent="-178027">
              <a:buFont typeface="Arial" panose="020B0604020202020204" pitchFamily="34" charset="0"/>
              <a:buChar char="•"/>
            </a:pPr>
            <a:r>
              <a:rPr lang="en-US" b="0" dirty="0"/>
              <a:t>Click to show 2 more pictures to illustrate the scene</a:t>
            </a:r>
          </a:p>
          <a:p>
            <a:pPr marL="174708"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26</a:t>
            </a:fld>
            <a:endParaRPr lang="en-US"/>
          </a:p>
        </p:txBody>
      </p:sp>
    </p:spTree>
    <p:extLst>
      <p:ext uri="{BB962C8B-B14F-4D97-AF65-F5344CB8AC3E}">
        <p14:creationId xmlns:p14="http://schemas.microsoft.com/office/powerpoint/2010/main" val="1027090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9</a:t>
            </a:r>
          </a:p>
          <a:p>
            <a:endParaRPr lang="en-US" b="1" baseline="0" dirty="0"/>
          </a:p>
          <a:p>
            <a:r>
              <a:rPr lang="en-US" b="1" baseline="0" dirty="0"/>
              <a:t>Instruction</a:t>
            </a:r>
          </a:p>
          <a:p>
            <a:pPr marL="178027" indent="-178027">
              <a:buFont typeface="Arial" panose="020B0604020202020204" pitchFamily="34" charset="0"/>
              <a:buChar char="•"/>
            </a:pPr>
            <a:r>
              <a:rPr lang="en-US" b="0" dirty="0"/>
              <a:t>Have a student read the second one found on page 10 of the SG</a:t>
            </a:r>
          </a:p>
          <a:p>
            <a:pPr marL="178027" indent="-178027">
              <a:buFont typeface="Arial" panose="020B0604020202020204" pitchFamily="34" charset="0"/>
              <a:buChar char="•"/>
            </a:pPr>
            <a:r>
              <a:rPr lang="en-US" b="0" dirty="0"/>
              <a:t>Discuss</a:t>
            </a:r>
          </a:p>
          <a:p>
            <a:pPr marL="178027" indent="-178027">
              <a:buFont typeface="Arial" panose="020B0604020202020204" pitchFamily="34" charset="0"/>
              <a:buChar char="•"/>
            </a:pPr>
            <a:r>
              <a:rPr lang="en-US" b="0" dirty="0"/>
              <a:t>Click the picture to enlarge for easier visibility</a:t>
            </a:r>
          </a:p>
        </p:txBody>
      </p:sp>
      <p:sp>
        <p:nvSpPr>
          <p:cNvPr id="4" name="Slide Number Placeholder 3"/>
          <p:cNvSpPr>
            <a:spLocks noGrp="1"/>
          </p:cNvSpPr>
          <p:nvPr>
            <p:ph type="sldNum" sz="quarter" idx="10"/>
          </p:nvPr>
        </p:nvSpPr>
        <p:spPr/>
        <p:txBody>
          <a:bodyPr/>
          <a:lstStyle/>
          <a:p>
            <a:fld id="{3F8FCD5C-19B0-4F7A-B49D-975DBE93C182}" type="slidenum">
              <a:rPr lang="en-US" smtClean="0"/>
              <a:t>27</a:t>
            </a:fld>
            <a:endParaRPr lang="en-US"/>
          </a:p>
        </p:txBody>
      </p:sp>
    </p:spTree>
    <p:extLst>
      <p:ext uri="{BB962C8B-B14F-4D97-AF65-F5344CB8AC3E}">
        <p14:creationId xmlns:p14="http://schemas.microsoft.com/office/powerpoint/2010/main" val="293568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a:t>
            </a:r>
          </a:p>
          <a:p>
            <a:endParaRPr lang="en-US" b="1" baseline="0" dirty="0"/>
          </a:p>
          <a:p>
            <a:r>
              <a:rPr lang="en-US" b="1" baseline="0" dirty="0"/>
              <a:t>Instruction</a:t>
            </a:r>
          </a:p>
          <a:p>
            <a:pPr marL="174708" indent="-174708">
              <a:buFont typeface="Arial" panose="020B0604020202020204" pitchFamily="34" charset="0"/>
              <a:buChar char="•"/>
            </a:pPr>
            <a:r>
              <a:rPr lang="en-US" b="0" dirty="0"/>
              <a:t>Give students time to write answers to the quiz questions in the SG</a:t>
            </a:r>
          </a:p>
          <a:p>
            <a:pPr marL="174708" indent="-174708">
              <a:buFont typeface="Arial" panose="020B0604020202020204" pitchFamily="34" charset="0"/>
              <a:buChar char="•"/>
            </a:pPr>
            <a:r>
              <a:rPr lang="en-US" b="0" dirty="0"/>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28</a:t>
            </a:fld>
            <a:endParaRPr lang="en-US"/>
          </a:p>
        </p:txBody>
      </p:sp>
    </p:spTree>
    <p:extLst>
      <p:ext uri="{BB962C8B-B14F-4D97-AF65-F5344CB8AC3E}">
        <p14:creationId xmlns:p14="http://schemas.microsoft.com/office/powerpoint/2010/main" val="359877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SG page 5</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29</a:t>
            </a:fld>
            <a:endParaRPr lang="en-US"/>
          </a:p>
        </p:txBody>
      </p:sp>
    </p:spTree>
    <p:extLst>
      <p:ext uri="{BB962C8B-B14F-4D97-AF65-F5344CB8AC3E}">
        <p14:creationId xmlns:p14="http://schemas.microsoft.com/office/powerpoint/2010/main" val="301193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N/A</a:t>
            </a:r>
          </a:p>
          <a:p>
            <a:endParaRPr lang="en-US" b="1" baseline="0" dirty="0"/>
          </a:p>
          <a:p>
            <a:r>
              <a:rPr lang="en-US" dirty="0"/>
              <a:t>Time</a:t>
            </a:r>
          </a:p>
          <a:p>
            <a:r>
              <a:rPr lang="en-US" b="0" dirty="0"/>
              <a:t>Approximately 10 minutes</a:t>
            </a:r>
          </a:p>
          <a:p>
            <a:r>
              <a:rPr lang="en-US" dirty="0"/>
              <a:t> </a:t>
            </a:r>
          </a:p>
          <a:p>
            <a:r>
              <a:rPr lang="en-US" dirty="0"/>
              <a:t>Materials</a:t>
            </a:r>
          </a:p>
          <a:p>
            <a:r>
              <a:rPr lang="en-US" b="0" dirty="0"/>
              <a:t>Choose an icebreaker from the FG and gather appropriate materials</a:t>
            </a:r>
          </a:p>
          <a:p>
            <a:r>
              <a:rPr lang="en-US" cap="all" dirty="0"/>
              <a:t> </a:t>
            </a:r>
            <a:endParaRPr lang="en-US" dirty="0"/>
          </a:p>
          <a:p>
            <a:r>
              <a:rPr lang="en-US" dirty="0"/>
              <a:t>Purpose</a:t>
            </a:r>
          </a:p>
          <a:p>
            <a:pPr marL="174708" indent="-174708">
              <a:buFont typeface="Arial" panose="020B0604020202020204" pitchFamily="34" charset="0"/>
              <a:buChar char="•"/>
            </a:pPr>
            <a:r>
              <a:rPr lang="en-US" b="0" dirty="0"/>
              <a:t>Successful icebreakers encourage students to contribute ideas and experiences thus increasing motivation and engagement in the class</a:t>
            </a:r>
          </a:p>
          <a:p>
            <a:pPr marL="174708" indent="-174708">
              <a:buFont typeface="Arial" panose="020B0604020202020204" pitchFamily="34" charset="0"/>
              <a:buChar char="•"/>
            </a:pPr>
            <a:r>
              <a:rPr lang="en-US" b="0" dirty="0"/>
              <a:t>The FG has many icebreakers to use now, after breaks, or any other time</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a:t>
            </a:fld>
            <a:endParaRPr lang="en-US"/>
          </a:p>
        </p:txBody>
      </p:sp>
    </p:spTree>
    <p:extLst>
      <p:ext uri="{BB962C8B-B14F-4D97-AF65-F5344CB8AC3E}">
        <p14:creationId xmlns:p14="http://schemas.microsoft.com/office/powerpoint/2010/main" val="3172795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b, d, SG page 5</a:t>
            </a:r>
          </a:p>
        </p:txBody>
      </p:sp>
      <p:sp>
        <p:nvSpPr>
          <p:cNvPr id="4" name="Slide Number Placeholder 3"/>
          <p:cNvSpPr>
            <a:spLocks noGrp="1"/>
          </p:cNvSpPr>
          <p:nvPr>
            <p:ph type="sldNum" sz="quarter" idx="10"/>
          </p:nvPr>
        </p:nvSpPr>
        <p:spPr/>
        <p:txBody>
          <a:bodyPr/>
          <a:lstStyle/>
          <a:p>
            <a:fld id="{3F8FCD5C-19B0-4F7A-B49D-975DBE93C182}" type="slidenum">
              <a:rPr lang="en-US" smtClean="0"/>
              <a:t>30</a:t>
            </a:fld>
            <a:endParaRPr lang="en-US"/>
          </a:p>
        </p:txBody>
      </p:sp>
    </p:spTree>
    <p:extLst>
      <p:ext uri="{BB962C8B-B14F-4D97-AF65-F5344CB8AC3E}">
        <p14:creationId xmlns:p14="http://schemas.microsoft.com/office/powerpoint/2010/main" val="1043666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12</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b, SG page 6</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31</a:t>
            </a:fld>
            <a:endParaRPr lang="en-US"/>
          </a:p>
        </p:txBody>
      </p:sp>
    </p:spTree>
    <p:extLst>
      <p:ext uri="{BB962C8B-B14F-4D97-AF65-F5344CB8AC3E}">
        <p14:creationId xmlns:p14="http://schemas.microsoft.com/office/powerpoint/2010/main" val="833357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r>
              <a:rPr lang="en-US" b="1" dirty="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32</a:t>
            </a:fld>
            <a:endParaRPr lang="en-US"/>
          </a:p>
        </p:txBody>
      </p:sp>
    </p:spTree>
    <p:extLst>
      <p:ext uri="{BB962C8B-B14F-4D97-AF65-F5344CB8AC3E}">
        <p14:creationId xmlns:p14="http://schemas.microsoft.com/office/powerpoint/2010/main" val="1402570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page 15</a:t>
            </a:r>
          </a:p>
          <a:p>
            <a:pPr lvl="0"/>
            <a:endParaRPr lang="en-US" dirty="0"/>
          </a:p>
          <a:p>
            <a:pPr lvl="0"/>
            <a:r>
              <a:rPr lang="en-US" dirty="0"/>
              <a:t>Instruction </a:t>
            </a:r>
          </a:p>
          <a:p>
            <a:pPr marL="174708" indent="-174708">
              <a:buFont typeface="Arial" panose="020B0604020202020204" pitchFamily="34" charset="0"/>
              <a:buChar char="•"/>
            </a:pPr>
            <a:r>
              <a:rPr lang="en-US" b="0" dirty="0"/>
              <a:t>Review learning objectives for the module</a:t>
            </a:r>
          </a:p>
          <a:p>
            <a:pPr marL="174708" indent="-174708">
              <a:buFont typeface="Arial" panose="020B0604020202020204" pitchFamily="34" charset="0"/>
              <a:buChar char="•"/>
            </a:pPr>
            <a:r>
              <a:rPr lang="en-US" b="0" dirty="0"/>
              <a:t>Upon completion of this module, students will be able to</a:t>
            </a:r>
          </a:p>
          <a:p>
            <a:pPr marL="640594" lvl="1" indent="-174708"/>
            <a:r>
              <a:rPr lang="en-US" dirty="0"/>
              <a:t>Describe the purpose and process for hazard recognition before performing tasks related to working with HDPE Pipe</a:t>
            </a:r>
          </a:p>
          <a:p>
            <a:pPr marL="640594" lvl="1" indent="-174708"/>
            <a:r>
              <a:rPr lang="en-US" dirty="0"/>
              <a:t>Identify the personnel who will be associated with the task, as well as their roles and responsibilities, to ensure the task is being performed safely and all involved abide by policy</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33</a:t>
            </a:fld>
            <a:endParaRPr lang="en-US"/>
          </a:p>
        </p:txBody>
      </p:sp>
    </p:spTree>
    <p:extLst>
      <p:ext uri="{BB962C8B-B14F-4D97-AF65-F5344CB8AC3E}">
        <p14:creationId xmlns:p14="http://schemas.microsoft.com/office/powerpoint/2010/main" val="3888516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17-18</a:t>
            </a:r>
          </a:p>
          <a:p>
            <a:endParaRPr lang="en-US" b="1" baseline="0" dirty="0"/>
          </a:p>
          <a:p>
            <a:r>
              <a:rPr lang="en-US" b="1" baseline="0" dirty="0"/>
              <a:t>Instruction</a:t>
            </a:r>
          </a:p>
          <a:p>
            <a:pPr marL="0" indent="0">
              <a:buFont typeface="Arial" panose="020B0604020202020204" pitchFamily="34" charset="0"/>
              <a:buNone/>
            </a:pPr>
            <a:r>
              <a:rPr lang="en-US" b="1" baseline="0" dirty="0"/>
              <a:t>Ask the following questions to begin discussion:</a:t>
            </a:r>
          </a:p>
          <a:p>
            <a:pPr marL="174708" indent="-174708">
              <a:buFont typeface="Arial" panose="020B0604020202020204" pitchFamily="34" charset="0"/>
              <a:buChar char="•"/>
            </a:pPr>
            <a:r>
              <a:rPr lang="en-US" b="0" baseline="0" dirty="0"/>
              <a:t>What happens when a crew does not complete an adequate hazard assessment at their work site?</a:t>
            </a:r>
          </a:p>
          <a:p>
            <a:pPr marL="174708" indent="-174708">
              <a:buFont typeface="Arial" panose="020B0604020202020204" pitchFamily="34" charset="0"/>
              <a:buChar char="•"/>
            </a:pPr>
            <a:r>
              <a:rPr lang="en-US" b="0" baseline="0" dirty="0"/>
              <a:t>What happens when they do not think through the job steps and look for potential hazards? </a:t>
            </a:r>
          </a:p>
          <a:p>
            <a:pPr marL="174708" indent="-174708">
              <a:buFont typeface="Arial" panose="020B0604020202020204" pitchFamily="34" charset="0"/>
              <a:buChar char="•"/>
            </a:pPr>
            <a:r>
              <a:rPr lang="en-US" b="0" baseline="0" dirty="0"/>
              <a:t>What happens when they do not have proper controls in place, or if they skip steps? </a:t>
            </a:r>
          </a:p>
          <a:p>
            <a:pPr marL="640594" lvl="1" indent="-174708"/>
            <a:r>
              <a:rPr lang="en-US" b="0" baseline="0" dirty="0"/>
              <a:t>Hazards in the workplace are the things that could hurt you, or lead to incidents with serious and potentially fatal consequences </a:t>
            </a:r>
          </a:p>
          <a:p>
            <a:pPr marL="640594" lvl="1" indent="-174708"/>
            <a:r>
              <a:rPr lang="en-US" b="0" baseline="0" dirty="0"/>
              <a:t>Overlooking hazards in the workplace can have catastrophic, yet completely preventable, outcomes</a:t>
            </a:r>
          </a:p>
          <a:p>
            <a:pPr marL="640594" lvl="1" indent="-174708"/>
            <a:endParaRPr lang="en-US" b="0" baseline="0" dirty="0"/>
          </a:p>
          <a:p>
            <a:pPr marL="0" indent="0">
              <a:buFont typeface="Arial" panose="020B0604020202020204" pitchFamily="34" charset="0"/>
              <a:buNone/>
            </a:pPr>
            <a:r>
              <a:rPr lang="en-US" b="0" baseline="0" dirty="0"/>
              <a:t>Discuss the following types of Hazard Assessments:</a:t>
            </a:r>
          </a:p>
          <a:p>
            <a:pPr marL="640594" lvl="1" indent="-174708"/>
            <a:r>
              <a:rPr lang="en-US" b="0" baseline="0" dirty="0"/>
              <a:t>Risk Registers</a:t>
            </a:r>
          </a:p>
          <a:p>
            <a:pPr marL="1051481" lvl="2" indent="-174708" defTabSz="931774">
              <a:buFont typeface="Arial" panose="020B0604020202020204" pitchFamily="34" charset="0"/>
              <a:buChar char="•"/>
            </a:pPr>
            <a:r>
              <a:rPr lang="en-US" dirty="0"/>
              <a:t>Tasks involving HDPE Pipe handling will be listed on divisional risk registers at each site</a:t>
            </a:r>
          </a:p>
          <a:p>
            <a:pPr marL="1051481" lvl="2" indent="-174708" defTabSz="931774">
              <a:buFont typeface="Arial" panose="020B0604020202020204" pitchFamily="34" charset="0"/>
              <a:buChar char="•"/>
            </a:pPr>
            <a:r>
              <a:rPr lang="en-US" dirty="0"/>
              <a:t>Evaluation to reduce or eliminate risk will be completed according to safety policies</a:t>
            </a:r>
          </a:p>
          <a:p>
            <a:pPr marL="1051481" lvl="2" indent="-174708" defTabSz="931774">
              <a:buFont typeface="Arial" panose="020B0604020202020204" pitchFamily="34" charset="0"/>
              <a:buChar char="•"/>
            </a:pPr>
            <a:r>
              <a:rPr lang="en-US" dirty="0"/>
              <a:t>Listed on Risk Registers will be:</a:t>
            </a:r>
          </a:p>
          <a:p>
            <a:pPr marL="1572368" lvl="3" indent="-174708" defTabSz="931774">
              <a:buFont typeface="Arial" panose="020B0604020202020204" pitchFamily="34" charset="0"/>
              <a:buChar char="•"/>
            </a:pPr>
            <a:r>
              <a:rPr lang="en-US" dirty="0"/>
              <a:t>Analysis of the risks involved</a:t>
            </a:r>
          </a:p>
          <a:p>
            <a:pPr marL="1572368" lvl="3" indent="-174708" defTabSz="931774">
              <a:buFont typeface="Arial" panose="020B0604020202020204" pitchFamily="34" charset="0"/>
              <a:buChar char="•"/>
            </a:pPr>
            <a:r>
              <a:rPr lang="en-US" dirty="0"/>
              <a:t>Controls that must be in place in order to mitigate risks</a:t>
            </a:r>
          </a:p>
          <a:p>
            <a:pPr marL="2038255" lvl="4" indent="-174708" defTabSz="931774"/>
            <a:r>
              <a:rPr lang="en-US" dirty="0"/>
              <a:t>Bringing the hazard level down to an acceptable level</a:t>
            </a:r>
          </a:p>
          <a:p>
            <a:pPr marL="2038255" lvl="4" indent="-174708" defTabSz="931774"/>
            <a:r>
              <a:rPr lang="en-US" dirty="0"/>
              <a:t>Placed within the policy as a directive from the company</a:t>
            </a:r>
          </a:p>
          <a:p>
            <a:pPr marL="2038255" lvl="4" indent="-174708" defTabSz="931774"/>
            <a:r>
              <a:rPr lang="en-US" dirty="0"/>
              <a:t>If the steps and actions are completed as described, the employees handling the HDPE Pipe have the greatest probability of completing their job safely</a:t>
            </a:r>
          </a:p>
          <a:p>
            <a:pPr marL="640594" lvl="1" indent="-174708" defTabSz="931774"/>
            <a:r>
              <a:rPr lang="en-US" b="0" dirty="0"/>
              <a:t>Workplace Examinations</a:t>
            </a:r>
          </a:p>
          <a:p>
            <a:pPr marL="1051481" lvl="2" indent="-174708" defTabSz="931774">
              <a:buFont typeface="Arial" panose="020B0604020202020204" pitchFamily="34" charset="0"/>
              <a:buChar char="•"/>
            </a:pPr>
            <a:r>
              <a:rPr lang="en-US" dirty="0"/>
              <a:t>Before any work commences</a:t>
            </a:r>
          </a:p>
          <a:p>
            <a:pPr marL="1572368" lvl="3" indent="-174708" defTabSz="931774">
              <a:buFont typeface="Arial" panose="020B0604020202020204" pitchFamily="34" charset="0"/>
              <a:buChar char="•"/>
            </a:pPr>
            <a:r>
              <a:rPr lang="en-US" dirty="0"/>
              <a:t>Critical to look around and assess all areas connected to the job, from staging to installation</a:t>
            </a:r>
          </a:p>
          <a:p>
            <a:pPr marL="1572368" lvl="3" indent="-174708" defTabSz="931774">
              <a:buFont typeface="Arial" panose="020B0604020202020204" pitchFamily="34" charset="0"/>
              <a:buChar char="•"/>
            </a:pPr>
            <a:r>
              <a:rPr lang="en-US" dirty="0"/>
              <a:t>Guide workers as they take a critical review of the physical space in which they will work</a:t>
            </a:r>
          </a:p>
          <a:p>
            <a:pPr marL="1572368" lvl="3" indent="-174708" defTabSz="931774">
              <a:buFont typeface="Arial" panose="020B0604020202020204" pitchFamily="34" charset="0"/>
              <a:buChar char="•"/>
            </a:pPr>
            <a:r>
              <a:rPr lang="en-US" dirty="0"/>
              <a:t>Form has room for documentation of any hazardous situation within the physical space, such as:</a:t>
            </a:r>
          </a:p>
          <a:p>
            <a:pPr marL="2038255" lvl="4" indent="-174708" defTabSz="931774"/>
            <a:r>
              <a:rPr lang="en-US" dirty="0"/>
              <a:t>Areas that need cleanup</a:t>
            </a:r>
          </a:p>
          <a:p>
            <a:pPr marL="2038255" lvl="4" indent="-174708" defTabSz="931774"/>
            <a:r>
              <a:rPr lang="en-US" dirty="0"/>
              <a:t>Situations that could create a hazardous situation, such as:</a:t>
            </a:r>
          </a:p>
          <a:p>
            <a:pPr marL="2504142" lvl="5" indent="-174708" defTabSz="931774">
              <a:buFont typeface="Arial" panose="020B0604020202020204" pitchFamily="34" charset="0"/>
              <a:buChar char="•"/>
            </a:pPr>
            <a:r>
              <a:rPr lang="en-US" dirty="0"/>
              <a:t>Equipment</a:t>
            </a:r>
          </a:p>
          <a:p>
            <a:pPr marL="2504142" lvl="5" indent="-174708" defTabSz="931774">
              <a:buFont typeface="Arial" panose="020B0604020202020204" pitchFamily="34" charset="0"/>
              <a:buChar char="•"/>
            </a:pPr>
            <a:r>
              <a:rPr lang="en-US" dirty="0"/>
              <a:t>Guarding</a:t>
            </a:r>
          </a:p>
          <a:p>
            <a:pPr marL="2504142" lvl="5" indent="-174708" defTabSz="931774">
              <a:buFont typeface="Arial" panose="020B0604020202020204" pitchFamily="34" charset="0"/>
              <a:buChar char="•"/>
            </a:pPr>
            <a:r>
              <a:rPr lang="en-US" dirty="0"/>
              <a:t>Walkways that need to be fixed</a:t>
            </a:r>
          </a:p>
          <a:p>
            <a:pPr marL="2495455" lvl="5" indent="-174708" defTabSz="931774">
              <a:buFont typeface="Arial" panose="020B0604020202020204" pitchFamily="34" charset="0"/>
              <a:buChar char="•"/>
            </a:pPr>
            <a:r>
              <a:rPr lang="en-US" dirty="0"/>
              <a:t>Within the context of jobs including HDPE Pipe handling, looking at</a:t>
            </a:r>
            <a:r>
              <a:rPr lang="en-US" baseline="0" dirty="0"/>
              <a:t> p</a:t>
            </a:r>
            <a:r>
              <a:rPr lang="en-US" dirty="0"/>
              <a:t>hysical locations and assessing the ground and roadways</a:t>
            </a:r>
          </a:p>
          <a:p>
            <a:pPr marL="640594" lvl="1" indent="-174708" defTabSz="931774"/>
            <a:r>
              <a:rPr lang="en-US" b="0" dirty="0"/>
              <a:t>Job Safety Analysis </a:t>
            </a:r>
          </a:p>
          <a:p>
            <a:pPr marL="1051481" lvl="2" indent="-174708" defTabSz="931774">
              <a:buFont typeface="Arial" panose="020B0604020202020204" pitchFamily="34" charset="0"/>
              <a:buChar char="•"/>
            </a:pPr>
            <a:r>
              <a:rPr lang="en-US" dirty="0"/>
              <a:t>Performing a job considered high risk and non-routine</a:t>
            </a:r>
          </a:p>
          <a:p>
            <a:pPr marL="1572368" lvl="3" indent="-174708" defTabSz="931774">
              <a:buFont typeface="Arial" panose="020B0604020202020204" pitchFamily="34" charset="0"/>
              <a:buChar char="•"/>
            </a:pPr>
            <a:r>
              <a:rPr lang="en-US" dirty="0"/>
              <a:t>Plan well</a:t>
            </a:r>
          </a:p>
          <a:p>
            <a:pPr marL="1572368" lvl="3" indent="-174708" defTabSz="931774">
              <a:buFont typeface="Arial" panose="020B0604020202020204" pitchFamily="34" charset="0"/>
              <a:buChar char="•"/>
            </a:pPr>
            <a:r>
              <a:rPr lang="en-US" dirty="0"/>
              <a:t>Anticipate any risks they may face. </a:t>
            </a:r>
          </a:p>
          <a:p>
            <a:pPr marL="1051481" lvl="2" indent="-174708" defTabSz="931774">
              <a:buFont typeface="Arial" panose="020B0604020202020204" pitchFamily="34" charset="0"/>
              <a:buChar char="•"/>
            </a:pPr>
            <a:r>
              <a:rPr lang="en-US" dirty="0"/>
              <a:t>Tool to assist the workers as they:</a:t>
            </a:r>
          </a:p>
          <a:p>
            <a:pPr marL="1572368" lvl="3" indent="-174708" defTabSz="931774">
              <a:buFont typeface="Arial" panose="020B0604020202020204" pitchFamily="34" charset="0"/>
              <a:buChar char="•"/>
            </a:pPr>
            <a:r>
              <a:rPr lang="en-US" dirty="0"/>
              <a:t>Think through their job</a:t>
            </a:r>
          </a:p>
          <a:p>
            <a:pPr marL="1572368" lvl="3" indent="-174708" defTabSz="931774">
              <a:buFont typeface="Arial" panose="020B0604020202020204" pitchFamily="34" charset="0"/>
              <a:buChar char="•"/>
            </a:pPr>
            <a:r>
              <a:rPr lang="en-US" dirty="0"/>
              <a:t>Discuss the steps</a:t>
            </a:r>
          </a:p>
          <a:p>
            <a:pPr marL="1572368" lvl="3" indent="-174708" defTabSz="931774">
              <a:buFont typeface="Arial" panose="020B0604020202020204" pitchFamily="34" charset="0"/>
              <a:buChar char="•"/>
            </a:pPr>
            <a:r>
              <a:rPr lang="en-US" dirty="0"/>
              <a:t>Look for the potential hazards they could encounter with each step</a:t>
            </a:r>
          </a:p>
          <a:p>
            <a:pPr marL="1051481" lvl="2" indent="-174708" defTabSz="931774">
              <a:buFont typeface="Arial" panose="020B0604020202020204" pitchFamily="34" charset="0"/>
              <a:buChar char="•"/>
            </a:pPr>
            <a:r>
              <a:rPr lang="en-US" dirty="0"/>
              <a:t>When a potential risk is identified, they must:</a:t>
            </a:r>
          </a:p>
          <a:p>
            <a:pPr marL="1572368" lvl="3" indent="-174708" defTabSz="931774">
              <a:buFont typeface="Arial" panose="020B0604020202020204" pitchFamily="34" charset="0"/>
              <a:buChar char="•"/>
            </a:pPr>
            <a:r>
              <a:rPr lang="en-US" dirty="0"/>
              <a:t>Decide on the most effective critical control to keep the risk from creating an unsafe working environment</a:t>
            </a:r>
          </a:p>
          <a:p>
            <a:pPr marL="1051481" lvl="2" indent="-174708" defTabSz="931774">
              <a:buFont typeface="Arial" panose="020B0604020202020204" pitchFamily="34" charset="0"/>
              <a:buChar char="•"/>
            </a:pPr>
            <a:r>
              <a:rPr lang="en-US" dirty="0"/>
              <a:t>The JSA form gives an opportunity to record these steps, as well as the controls chosen to mitigate the risks</a:t>
            </a:r>
          </a:p>
          <a:p>
            <a:pPr marL="1051481" lvl="2" indent="-174708" defTabSz="931774">
              <a:buFont typeface="Arial" panose="020B0604020202020204" pitchFamily="34" charset="0"/>
              <a:buChar char="•"/>
            </a:pPr>
            <a:r>
              <a:rPr lang="en-US" dirty="0"/>
              <a:t>After the work has been completed, there is a section for the workers to write:</a:t>
            </a:r>
          </a:p>
          <a:p>
            <a:pPr marL="1572368" lvl="3" indent="-174708" defTabSz="931774">
              <a:buFont typeface="Arial" panose="020B0604020202020204" pitchFamily="34" charset="0"/>
              <a:buChar char="•"/>
            </a:pPr>
            <a:r>
              <a:rPr lang="en-US" dirty="0"/>
              <a:t>Notes and document any ideas</a:t>
            </a:r>
          </a:p>
          <a:p>
            <a:pPr marL="1572368" lvl="3" indent="-174708" defTabSz="931774">
              <a:buFont typeface="Arial" panose="020B0604020202020204" pitchFamily="34" charset="0"/>
              <a:buChar char="•"/>
            </a:pPr>
            <a:r>
              <a:rPr lang="en-US" dirty="0"/>
              <a:t>Consequences</a:t>
            </a:r>
          </a:p>
          <a:p>
            <a:pPr marL="1572368" lvl="3" indent="-174708" defTabSz="931774">
              <a:buFont typeface="Arial" panose="020B0604020202020204" pitchFamily="34" charset="0"/>
              <a:buChar char="•"/>
            </a:pPr>
            <a:r>
              <a:rPr lang="en-US" dirty="0"/>
              <a:t>Thoughts</a:t>
            </a:r>
          </a:p>
          <a:p>
            <a:pPr marL="1572368" lvl="3" indent="-174708" defTabSz="931774">
              <a:buFont typeface="Arial" panose="020B0604020202020204" pitchFamily="34" charset="0"/>
              <a:buChar char="•"/>
            </a:pPr>
            <a:r>
              <a:rPr lang="en-US" dirty="0"/>
              <a:t>Descriptions</a:t>
            </a:r>
          </a:p>
          <a:p>
            <a:pPr marL="1572368" lvl="3" indent="-174708" defTabSz="931774">
              <a:buFont typeface="Arial" panose="020B0604020202020204" pitchFamily="34" charset="0"/>
              <a:buChar char="•"/>
            </a:pPr>
            <a:r>
              <a:rPr lang="en-US" dirty="0"/>
              <a:t>Anything that will help the next team of workers to have the necessary information</a:t>
            </a:r>
          </a:p>
          <a:p>
            <a:pPr marL="1051481" lvl="2" indent="-174708">
              <a:buFont typeface="Arial" panose="020B0604020202020204" pitchFamily="34" charset="0"/>
              <a:buChar char="•"/>
            </a:pPr>
            <a:endParaRPr lang="en-US" b="0" baseline="0" dirty="0"/>
          </a:p>
          <a:p>
            <a:pPr marL="1051481" lvl="2" indent="-174708">
              <a:buFont typeface="Arial" panose="020B0604020202020204" pitchFamily="34" charset="0"/>
              <a:buChar char="•"/>
            </a:pP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34</a:t>
            </a:fld>
            <a:endParaRPr lang="en-US"/>
          </a:p>
        </p:txBody>
      </p:sp>
    </p:spTree>
    <p:extLst>
      <p:ext uri="{BB962C8B-B14F-4D97-AF65-F5344CB8AC3E}">
        <p14:creationId xmlns:p14="http://schemas.microsoft.com/office/powerpoint/2010/main" val="334485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18</a:t>
            </a:r>
          </a:p>
          <a:p>
            <a:endParaRPr lang="en-US" b="1" baseline="0" dirty="0"/>
          </a:p>
          <a:p>
            <a:r>
              <a:rPr lang="en-US" b="1" baseline="0" dirty="0"/>
              <a:t>Instruction</a:t>
            </a:r>
          </a:p>
          <a:p>
            <a:pPr marL="0" indent="0">
              <a:buFont typeface="Arial" panose="020B0604020202020204" pitchFamily="34" charset="0"/>
              <a:buNone/>
            </a:pPr>
            <a:r>
              <a:rPr lang="en-US" b="0" baseline="0" dirty="0"/>
              <a:t>Ask “What do you remember about the Hierarchy of Controls?”</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0" baseline="0" dirty="0"/>
              <a:t>Review each level below:</a:t>
            </a:r>
          </a:p>
          <a:p>
            <a:pPr marL="171450" indent="-171450">
              <a:buFont typeface="Arial" panose="020B0604020202020204" pitchFamily="34" charset="0"/>
              <a:buChar char="•"/>
            </a:pPr>
            <a:r>
              <a:rPr lang="en-US" b="0" baseline="0" dirty="0"/>
              <a:t>Elimination: most effective, as it completely eliminates the hazard</a:t>
            </a:r>
          </a:p>
          <a:p>
            <a:pPr marL="171450" indent="-171450">
              <a:buFont typeface="Arial" panose="020B0604020202020204" pitchFamily="34" charset="0"/>
              <a:buChar char="•"/>
            </a:pPr>
            <a:r>
              <a:rPr lang="en-US" b="0" baseline="0" dirty="0"/>
              <a:t>Substitution: is there something that can be used in place of the item/process so as to keep the employees safer?</a:t>
            </a:r>
          </a:p>
          <a:p>
            <a:pPr marL="171450" indent="-171450">
              <a:buFont typeface="Arial" panose="020B0604020202020204" pitchFamily="34" charset="0"/>
              <a:buChar char="•"/>
            </a:pPr>
            <a:r>
              <a:rPr lang="en-US" b="0" baseline="0" dirty="0"/>
              <a:t>Engineering: Is there anything we can design/build that will keep us away from the hazard?</a:t>
            </a:r>
          </a:p>
          <a:p>
            <a:pPr marL="171450" indent="-171450">
              <a:buFont typeface="Arial" panose="020B0604020202020204" pitchFamily="34" charset="0"/>
              <a:buChar char="•"/>
            </a:pPr>
            <a:r>
              <a:rPr lang="en-US" b="0" baseline="0" dirty="0"/>
              <a:t>Administrative: Rules, policies, signage (depends on employees to read and follow, so not as effective)</a:t>
            </a:r>
          </a:p>
          <a:p>
            <a:pPr marL="171450" indent="-171450">
              <a:buFont typeface="Arial" panose="020B0604020202020204" pitchFamily="34" charset="0"/>
              <a:buChar char="•"/>
            </a:pPr>
            <a:r>
              <a:rPr lang="en-US" b="0" baseline="0" dirty="0"/>
              <a:t>PPE: Personal Protective Equipment- what we put on to keep us “safe” from the hazards. This is the least effective, as it is completely dependent on human behavior. Does the person choose the correct equipment to protect them from the specific hazards, and then did they actually put it on , and put it on correctly?</a:t>
            </a: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35</a:t>
            </a:fld>
            <a:endParaRPr lang="en-US"/>
          </a:p>
        </p:txBody>
      </p:sp>
    </p:spTree>
    <p:extLst>
      <p:ext uri="{BB962C8B-B14F-4D97-AF65-F5344CB8AC3E}">
        <p14:creationId xmlns:p14="http://schemas.microsoft.com/office/powerpoint/2010/main" val="1693109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19</a:t>
            </a:r>
          </a:p>
          <a:p>
            <a:endParaRPr lang="en-US" b="1" baseline="0" dirty="0"/>
          </a:p>
          <a:p>
            <a:r>
              <a:rPr lang="en-US" b="1" baseline="0" dirty="0"/>
              <a:t>Instruction</a:t>
            </a:r>
          </a:p>
          <a:p>
            <a:pPr marL="174708" indent="-174708">
              <a:buFont typeface="Arial" panose="020B0604020202020204" pitchFamily="34" charset="0"/>
              <a:buChar char="•"/>
            </a:pPr>
            <a:r>
              <a:rPr lang="en-US" b="0" dirty="0"/>
              <a:t>Click on the following link </a:t>
            </a:r>
            <a:r>
              <a:rPr lang="en-US" b="0" baseline="0" dirty="0"/>
              <a:t>to play video</a:t>
            </a:r>
          </a:p>
          <a:p>
            <a:pPr marL="174708" indent="-174708">
              <a:buFont typeface="Arial" panose="020B0604020202020204" pitchFamily="34" charset="0"/>
              <a:buChar char="•"/>
            </a:pPr>
            <a:r>
              <a:rPr lang="en-US" dirty="0">
                <a:hlinkClick r:id="rId3"/>
              </a:rPr>
              <a:t>https://web.microsoftstream.com/video/26fd9ad0-1776-490d-ad2d-2a7285c9d204</a:t>
            </a:r>
            <a:endParaRPr lang="en-US" b="0" dirty="0"/>
          </a:p>
          <a:p>
            <a:pPr marL="174708" indent="-174708">
              <a:buFont typeface="Arial" panose="020B0604020202020204" pitchFamily="34" charset="0"/>
              <a:buChar char="•"/>
            </a:pPr>
            <a:r>
              <a:rPr lang="en-US" b="0" dirty="0"/>
              <a:t>Have a student read (or you can read) the scenario on page 19 of the student guide </a:t>
            </a:r>
          </a:p>
          <a:p>
            <a:pPr marL="174708" indent="-174708">
              <a:buFont typeface="Arial" panose="020B0604020202020204" pitchFamily="34" charset="0"/>
              <a:buChar char="•"/>
            </a:pPr>
            <a:r>
              <a:rPr lang="en-US" b="0" dirty="0"/>
              <a:t>Discuss the following questions:</a:t>
            </a:r>
          </a:p>
          <a:p>
            <a:pPr marL="631908" lvl="1" indent="-174708">
              <a:buFont typeface="Arial" panose="020B0604020202020204" pitchFamily="34" charset="0"/>
              <a:buChar char="•"/>
            </a:pPr>
            <a:r>
              <a:rPr lang="en-US" b="0" dirty="0"/>
              <a:t>What happened? </a:t>
            </a:r>
          </a:p>
          <a:p>
            <a:pPr marL="631908" lvl="1" indent="-174708">
              <a:buFont typeface="Arial" panose="020B0604020202020204" pitchFamily="34" charset="0"/>
              <a:buChar char="•"/>
            </a:pPr>
            <a:r>
              <a:rPr lang="en-US" b="0" dirty="0"/>
              <a:t>Could this have been prevented?</a:t>
            </a:r>
          </a:p>
          <a:p>
            <a:pPr marL="631908" lvl="1" indent="-174708">
              <a:buFont typeface="Arial" panose="020B0604020202020204" pitchFamily="34" charset="0"/>
              <a:buChar char="•"/>
            </a:pPr>
            <a:r>
              <a:rPr lang="en-US" b="0" dirty="0"/>
              <a:t>How?</a:t>
            </a:r>
          </a:p>
        </p:txBody>
      </p:sp>
      <p:sp>
        <p:nvSpPr>
          <p:cNvPr id="4" name="Slide Number Placeholder 3"/>
          <p:cNvSpPr>
            <a:spLocks noGrp="1"/>
          </p:cNvSpPr>
          <p:nvPr>
            <p:ph type="sldNum" sz="quarter" idx="10"/>
          </p:nvPr>
        </p:nvSpPr>
        <p:spPr/>
        <p:txBody>
          <a:bodyPr/>
          <a:lstStyle/>
          <a:p>
            <a:fld id="{3F8FCD5C-19B0-4F7A-B49D-975DBE93C182}" type="slidenum">
              <a:rPr lang="en-US" smtClean="0"/>
              <a:t>36</a:t>
            </a:fld>
            <a:endParaRPr lang="en-US"/>
          </a:p>
        </p:txBody>
      </p:sp>
    </p:spTree>
    <p:extLst>
      <p:ext uri="{BB962C8B-B14F-4D97-AF65-F5344CB8AC3E}">
        <p14:creationId xmlns:p14="http://schemas.microsoft.com/office/powerpoint/2010/main" val="266092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20</a:t>
            </a:r>
          </a:p>
          <a:p>
            <a:endParaRPr lang="en-US" b="1" baseline="0" dirty="0"/>
          </a:p>
          <a:p>
            <a:r>
              <a:rPr lang="en-US" b="1" baseline="0" dirty="0"/>
              <a:t>Instruction</a:t>
            </a:r>
          </a:p>
          <a:p>
            <a:pPr marL="0" indent="0">
              <a:buFont typeface="Arial" panose="020B0604020202020204" pitchFamily="34" charset="0"/>
              <a:buNone/>
            </a:pPr>
            <a:r>
              <a:rPr lang="en-US" b="0" baseline="0" dirty="0"/>
              <a:t>As per FCX-HS12, planning for work which involves HDPE Pipe handling requires four main considerations:</a:t>
            </a:r>
          </a:p>
          <a:p>
            <a:pPr marL="174708" indent="-174708">
              <a:buFont typeface="Arial" panose="020B0604020202020204" pitchFamily="34" charset="0"/>
              <a:buChar char="•"/>
            </a:pPr>
            <a:r>
              <a:rPr lang="en-US" b="0" baseline="0" dirty="0"/>
              <a:t>Establish safe work procedures and identify and remove hazards before beginning a task</a:t>
            </a:r>
          </a:p>
          <a:p>
            <a:pPr marL="174708" indent="-174708">
              <a:buFont typeface="Arial" panose="020B0604020202020204" pitchFamily="34" charset="0"/>
              <a:buChar char="•"/>
            </a:pPr>
            <a:r>
              <a:rPr lang="en-US" b="0" baseline="0" dirty="0"/>
              <a:t>Follow the equipment manufacturer's procedures for the work being performed to ensure all hazards have been addressed</a:t>
            </a:r>
          </a:p>
          <a:p>
            <a:pPr marL="174708" indent="-174708">
              <a:buFont typeface="Arial" panose="020B0604020202020204" pitchFamily="34" charset="0"/>
              <a:buChar char="•"/>
            </a:pPr>
            <a:r>
              <a:rPr lang="en-US" b="0" baseline="0" dirty="0"/>
              <a:t>Train persons to recognize the hazards associated with performing a task</a:t>
            </a:r>
          </a:p>
          <a:p>
            <a:pPr marL="174708" indent="-174708">
              <a:buFont typeface="Arial" panose="020B0604020202020204" pitchFamily="34" charset="0"/>
              <a:buChar char="•"/>
            </a:pPr>
            <a:r>
              <a:rPr lang="en-US" b="0" baseline="0" dirty="0"/>
              <a:t>Repair all equipment found to be damaged prior to performing the work, or take the equipment out of service and replace it with another piece of equipment appropriate for the task</a:t>
            </a:r>
          </a:p>
          <a:p>
            <a:pPr marL="174708" indent="-174708">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solidFill>
                  <a:srgbClr val="FF0000"/>
                </a:solidFill>
              </a:rPr>
              <a:t>A few key concepts and definitions need to be clearly defined and taken into account regarding the necessary people and appropriate circumstances needed when planning a job that includes HDPE Pipe handling</a:t>
            </a:r>
          </a:p>
        </p:txBody>
      </p:sp>
      <p:sp>
        <p:nvSpPr>
          <p:cNvPr id="4" name="Slide Number Placeholder 3"/>
          <p:cNvSpPr>
            <a:spLocks noGrp="1"/>
          </p:cNvSpPr>
          <p:nvPr>
            <p:ph type="sldNum" sz="quarter" idx="10"/>
          </p:nvPr>
        </p:nvSpPr>
        <p:spPr/>
        <p:txBody>
          <a:bodyPr/>
          <a:lstStyle/>
          <a:p>
            <a:fld id="{3F8FCD5C-19B0-4F7A-B49D-975DBE93C182}" type="slidenum">
              <a:rPr lang="en-US" smtClean="0"/>
              <a:t>37</a:t>
            </a:fld>
            <a:endParaRPr lang="en-US"/>
          </a:p>
        </p:txBody>
      </p:sp>
    </p:spTree>
    <p:extLst>
      <p:ext uri="{BB962C8B-B14F-4D97-AF65-F5344CB8AC3E}">
        <p14:creationId xmlns:p14="http://schemas.microsoft.com/office/powerpoint/2010/main" val="2975408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20-21</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 Qualified Individual is an employee is: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Familiar with the operation and safety hazards of the task through training and experience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Qualified using the applicable skills assessments</a:t>
            </a:r>
          </a:p>
          <a:p>
            <a:pPr marL="171450" indent="-171450">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Project Lead is: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Intimately familiar with the task</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Could be a supervisor, engineer leading the project, or other Qualified Individual</a:t>
            </a:r>
          </a:p>
          <a:p>
            <a:pPr marL="628650" lvl="1" indent="-171450">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Supervisors at each site will be responsible to ensure that practices are being followed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Project Managers will: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Audit work practices of contractors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Ensure compliance with site HDPE Pipe procedures and this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457200" lvl="1" indent="0">
              <a:buFont typeface="Arial" panose="020B0604020202020204" pitchFamily="34" charset="0"/>
              <a:buNone/>
            </a:pPr>
            <a:endParaRPr lang="en-US" b="0" baseline="0" dirty="0">
              <a:solidFill>
                <a:srgbClr val="FF0000"/>
              </a:solidFill>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38</a:t>
            </a:fld>
            <a:endParaRPr lang="en-US"/>
          </a:p>
        </p:txBody>
      </p:sp>
    </p:spTree>
    <p:extLst>
      <p:ext uri="{BB962C8B-B14F-4D97-AF65-F5344CB8AC3E}">
        <p14:creationId xmlns:p14="http://schemas.microsoft.com/office/powerpoint/2010/main" val="1033730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20-21</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An engineer is:</a:t>
            </a:r>
          </a:p>
          <a:p>
            <a:pPr lvl="1"/>
            <a:r>
              <a:rPr lang="en-US" sz="1200" b="0" kern="1200" dirty="0">
                <a:solidFill>
                  <a:schemeClr val="tx1"/>
                </a:solidFill>
                <a:effectLst/>
                <a:latin typeface="+mn-lt"/>
                <a:ea typeface="+mn-ea"/>
                <a:cs typeface="+mn-cs"/>
              </a:rPr>
              <a:t>“A person trained in or follows as a profession a branch of engineering” </a:t>
            </a:r>
          </a:p>
          <a:p>
            <a:pPr lvl="1"/>
            <a:r>
              <a:rPr lang="en-US" sz="1200" b="0" kern="1200" dirty="0">
                <a:solidFill>
                  <a:schemeClr val="tx1"/>
                </a:solidFill>
                <a:effectLst/>
                <a:latin typeface="+mn-lt"/>
                <a:ea typeface="+mn-ea"/>
                <a:cs typeface="+mn-cs"/>
              </a:rPr>
              <a:t>Someone who works with and is knowledgeable of the characteristics and hazards associated with HDPE Pipe</a:t>
            </a:r>
          </a:p>
          <a:p>
            <a:pPr lvl="1"/>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Pipe Pulling</a:t>
            </a:r>
            <a:r>
              <a:rPr lang="en-US" sz="1200" b="0" kern="1200" baseline="0" dirty="0">
                <a:solidFill>
                  <a:schemeClr val="tx1"/>
                </a:solidFill>
                <a:effectLst/>
                <a:latin typeface="+mn-lt"/>
                <a:ea typeface="+mn-ea"/>
                <a:cs typeface="+mn-cs"/>
              </a:rPr>
              <a:t> Escorts: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 Lead Escort and Trail Escort are required for:</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Pulling pipe in addition to the pulling equipment when there is potential for interaction with other traffic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All equipment involved with this task must be equipped with a:</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Flashing blue light</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Blue light easily visible during daylight hours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Trail Escort must maintain a distance of at least 50 feet behind the pipe that is being pulled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Lead Escort and Trail Escort used during a pipe pull must not have any other assignments or responsibilities</a:t>
            </a:r>
          </a:p>
          <a:p>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Safety Watch is a: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Qualified Individual set to monitor a job involving HDPE Pipe</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A</a:t>
            </a:r>
            <a:r>
              <a:rPr lang="en-US" sz="1200" b="1" kern="1200" baseline="0" dirty="0">
                <a:solidFill>
                  <a:schemeClr val="tx1"/>
                </a:solidFill>
                <a:effectLst/>
                <a:latin typeface="+mn-lt"/>
                <a:ea typeface="+mn-ea"/>
                <a:cs typeface="+mn-cs"/>
              </a:rPr>
              <a:t> person who</a:t>
            </a:r>
            <a:r>
              <a:rPr lang="en-US" sz="1200" b="1" kern="1200" dirty="0">
                <a:solidFill>
                  <a:schemeClr val="tx1"/>
                </a:solidFill>
                <a:effectLst/>
                <a:latin typeface="+mn-lt"/>
                <a:ea typeface="+mn-ea"/>
                <a:cs typeface="+mn-cs"/>
              </a:rPr>
              <a:t> must remain on the job at all times and have no other job assignments or responsibilities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If this person must leave the area:</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There must be positive relief by another Qualified Individual</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Requirement determined by the hazards associated with specific tasks, including specific policy requirements for example:</a:t>
            </a:r>
          </a:p>
          <a:p>
            <a:pPr marL="1031875" lvl="2" indent="-171450">
              <a:buFont typeface="Arial" panose="020B0604020202020204" pitchFamily="34" charset="0"/>
              <a:buChar char="•"/>
            </a:pPr>
            <a:r>
              <a:rPr lang="en-US" b="0" dirty="0">
                <a:effectLst/>
              </a:rPr>
              <a:t>When substantial barriers are used</a:t>
            </a:r>
          </a:p>
          <a:p>
            <a:pPr marL="1031875" lvl="2" indent="-171450">
              <a:buFont typeface="Arial" panose="020B0604020202020204" pitchFamily="34" charset="0"/>
              <a:buChar char="•"/>
            </a:pPr>
            <a:r>
              <a:rPr lang="en-US" b="0" dirty="0">
                <a:effectLst/>
              </a:rPr>
              <a:t>Must be well versed in the equipment being used</a:t>
            </a:r>
          </a:p>
          <a:p>
            <a:pPr marL="1031875" lvl="2" indent="-171450">
              <a:buFont typeface="Arial" panose="020B0604020202020204" pitchFamily="34" charset="0"/>
              <a:buChar char="•"/>
            </a:pPr>
            <a:r>
              <a:rPr lang="en-US" b="0" dirty="0">
                <a:effectLst/>
              </a:rPr>
              <a:t>Needs to know when to “stop the job” and reassess the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 Spotter is a person: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Assigned to assist or direct flow of work for someone performing a task, such as unloading or moving pipe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Who</a:t>
            </a:r>
            <a:r>
              <a:rPr lang="en-US" sz="1200" b="0" kern="1200" dirty="0">
                <a:solidFill>
                  <a:schemeClr val="tx1"/>
                </a:solidFill>
                <a:effectLst/>
                <a:latin typeface="+mn-lt"/>
                <a:ea typeface="+mn-ea"/>
                <a:cs typeface="+mn-cs"/>
              </a:rPr>
              <a:t> must be cautious and stay out of the line of fire of the pipe while staying in the line of sight for the equipment operator</a:t>
            </a:r>
          </a:p>
          <a:p>
            <a:pPr lvl="0"/>
            <a:endParaRPr lang="en-US" sz="1200" b="0" kern="1200" dirty="0">
              <a:solidFill>
                <a:schemeClr val="tx1"/>
              </a:solidFill>
              <a:effectLst/>
              <a:latin typeface="+mn-lt"/>
              <a:ea typeface="+mn-ea"/>
              <a:cs typeface="+mn-cs"/>
            </a:endParaRPr>
          </a:p>
          <a:p>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39</a:t>
            </a:fld>
            <a:endParaRPr lang="en-US"/>
          </a:p>
        </p:txBody>
      </p:sp>
    </p:spTree>
    <p:extLst>
      <p:ext uri="{BB962C8B-B14F-4D97-AF65-F5344CB8AC3E}">
        <p14:creationId xmlns:p14="http://schemas.microsoft.com/office/powerpoint/2010/main" val="307998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endParaRPr lang="en-US" sz="1100" dirty="0"/>
          </a:p>
          <a:p>
            <a:pPr marL="174708" indent="-174708">
              <a:buFont typeface="Arial" panose="020B0604020202020204" pitchFamily="34" charset="0"/>
              <a:buChar char="•"/>
            </a:pPr>
            <a:r>
              <a:rPr lang="en-US" b="0" dirty="0"/>
              <a:t>The knowledge pre-assessment helps gauge student knowledge coming into the course</a:t>
            </a:r>
          </a:p>
          <a:p>
            <a:pPr marL="174708" indent="-174708">
              <a:buFont typeface="Arial" panose="020B0604020202020204" pitchFamily="34" charset="0"/>
              <a:buChar char="•"/>
            </a:pPr>
            <a:r>
              <a:rPr lang="en-US" b="0" dirty="0"/>
              <a:t>Give students about 30 minutes to complete</a:t>
            </a:r>
          </a:p>
          <a:p>
            <a:pPr marL="174708" indent="-174708">
              <a:buFont typeface="Arial" panose="020B0604020202020204" pitchFamily="34" charset="0"/>
              <a:buChar char="•"/>
            </a:pPr>
            <a:r>
              <a:rPr lang="en-US" b="0" dirty="0"/>
              <a:t>Grade as a class</a:t>
            </a:r>
          </a:p>
          <a:p>
            <a:pPr marL="174708" indent="-174708" defTabSz="931774">
              <a:buFont typeface="Arial" panose="020B0604020202020204" pitchFamily="34" charset="0"/>
              <a:buChar char="•"/>
              <a:defRPr/>
            </a:pPr>
            <a:r>
              <a:rPr lang="en-US" b="0" dirty="0"/>
              <a:t>Collect assessments</a:t>
            </a:r>
          </a:p>
          <a:p>
            <a:pPr marL="174708" indent="-174708" defTabSz="931774">
              <a:buFont typeface="Arial" panose="020B0604020202020204" pitchFamily="34" charset="0"/>
              <a:buChar char="•"/>
              <a:defRPr/>
            </a:pPr>
            <a:r>
              <a:rPr lang="en-US" b="0" dirty="0"/>
              <a:t>Compare these scores to the knowledge post-assessment at the end of the course to determine each student’s increase in knowledge</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a:t>
            </a:fld>
            <a:endParaRPr lang="en-US"/>
          </a:p>
        </p:txBody>
      </p:sp>
    </p:spTree>
    <p:extLst>
      <p:ext uri="{BB962C8B-B14F-4D97-AF65-F5344CB8AC3E}">
        <p14:creationId xmlns:p14="http://schemas.microsoft.com/office/powerpoint/2010/main" val="76075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22</a:t>
            </a:r>
          </a:p>
          <a:p>
            <a:endParaRPr lang="en-US" b="1" baseline="0" dirty="0"/>
          </a:p>
          <a:p>
            <a:r>
              <a:rPr lang="en-US" b="1" baseline="0" dirty="0"/>
              <a:t>Instruction</a:t>
            </a:r>
          </a:p>
          <a:p>
            <a:r>
              <a:rPr lang="en-US" sz="1200" b="0" kern="1200" dirty="0">
                <a:solidFill>
                  <a:schemeClr val="tx1"/>
                </a:solidFill>
                <a:effectLst/>
                <a:latin typeface="+mn-lt"/>
                <a:ea typeface="+mn-ea"/>
                <a:cs typeface="+mn-cs"/>
              </a:rPr>
              <a:t>Listed below are several safety reminders while performing work with HDPE Pipe: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Block material against motion to assure energy cannot be released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Do not place yourself in a position that will expose you to hazards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Monitor personnel routinely to determine safe work procedures are followed </a:t>
            </a:r>
          </a:p>
        </p:txBody>
      </p:sp>
      <p:sp>
        <p:nvSpPr>
          <p:cNvPr id="4" name="Slide Number Placeholder 3"/>
          <p:cNvSpPr>
            <a:spLocks noGrp="1"/>
          </p:cNvSpPr>
          <p:nvPr>
            <p:ph type="sldNum" sz="quarter" idx="10"/>
          </p:nvPr>
        </p:nvSpPr>
        <p:spPr/>
        <p:txBody>
          <a:bodyPr/>
          <a:lstStyle/>
          <a:p>
            <a:fld id="{3F8FCD5C-19B0-4F7A-B49D-975DBE93C182}" type="slidenum">
              <a:rPr lang="en-US" smtClean="0"/>
              <a:t>40</a:t>
            </a:fld>
            <a:endParaRPr lang="en-US"/>
          </a:p>
        </p:txBody>
      </p:sp>
    </p:spTree>
    <p:extLst>
      <p:ext uri="{BB962C8B-B14F-4D97-AF65-F5344CB8AC3E}">
        <p14:creationId xmlns:p14="http://schemas.microsoft.com/office/powerpoint/2010/main" val="342919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22</a:t>
            </a:r>
          </a:p>
          <a:p>
            <a:endParaRPr lang="en-US" b="1" baseline="0" dirty="0"/>
          </a:p>
          <a:p>
            <a:r>
              <a:rPr lang="en-US" b="1" baseline="0" dirty="0"/>
              <a:t>Instruction</a:t>
            </a:r>
          </a:p>
          <a:p>
            <a:pPr marL="174708" indent="-174708">
              <a:buFont typeface="Arial" panose="020B0604020202020204" pitchFamily="34" charset="0"/>
              <a:buChar char="•"/>
            </a:pPr>
            <a:r>
              <a:rPr lang="en-US" b="0" baseline="0" dirty="0"/>
              <a:t>Understand and consider the following circumstances and requirements when planning any job that includes HDPE Pipe handling:</a:t>
            </a:r>
          </a:p>
          <a:p>
            <a:pPr marL="631908" lvl="1" indent="-174708">
              <a:buFont typeface="Arial" panose="020B0604020202020204" pitchFamily="34" charset="0"/>
              <a:buChar char="•"/>
            </a:pPr>
            <a:r>
              <a:rPr lang="en-US" b="0" baseline="0" dirty="0"/>
              <a:t>Management of Change (MOC)</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Corporate initiative </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Required by all Freeport-McMoRan properties since company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ISO 14001 certified</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Must be submitted and completed before attempting jobs that create any addition or change to the company properties</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Gives Health and Safety Department and Environmental Department opportunity to evaluate</a:t>
            </a:r>
            <a:r>
              <a:rPr lang="en-US" sz="1200" kern="1200" baseline="0" dirty="0">
                <a:solidFill>
                  <a:schemeClr val="tx1"/>
                </a:solidFill>
                <a:effectLst/>
                <a:latin typeface="+mn-lt"/>
                <a:ea typeface="+mn-ea"/>
                <a:cs typeface="+mn-cs"/>
              </a:rPr>
              <a:t> changes</a:t>
            </a:r>
            <a:r>
              <a:rPr lang="en-US" sz="1200" kern="1200" dirty="0">
                <a:solidFill>
                  <a:schemeClr val="tx1"/>
                </a:solidFill>
                <a:effectLst/>
                <a:latin typeface="+mn-lt"/>
                <a:ea typeface="+mn-ea"/>
                <a:cs typeface="+mn-cs"/>
              </a:rPr>
              <a:t> for potential impacts on the following: </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Safety</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Environmental</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Production</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Quality</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 and Safety Department and Environmental Department need time to determine and must be done before work</a:t>
            </a:r>
            <a:r>
              <a:rPr lang="en-US" sz="1200" kern="1200" baseline="0" dirty="0">
                <a:solidFill>
                  <a:schemeClr val="tx1"/>
                </a:solidFill>
                <a:effectLst/>
                <a:latin typeface="+mn-lt"/>
                <a:ea typeface="+mn-ea"/>
                <a:cs typeface="+mn-cs"/>
              </a:rPr>
              <a:t> begins </a:t>
            </a:r>
            <a:r>
              <a:rPr lang="en-US" sz="1200" kern="1200" dirty="0">
                <a:solidFill>
                  <a:schemeClr val="tx1"/>
                </a:solidFill>
                <a:effectLst/>
                <a:latin typeface="+mn-lt"/>
                <a:ea typeface="+mn-ea"/>
                <a:cs typeface="+mn-cs"/>
              </a:rPr>
              <a:t>if:</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Specific samples need to</a:t>
            </a:r>
            <a:r>
              <a:rPr lang="en-US" sz="1200" kern="1200" baseline="0" dirty="0">
                <a:solidFill>
                  <a:schemeClr val="tx1"/>
                </a:solidFill>
                <a:effectLst/>
                <a:latin typeface="+mn-lt"/>
                <a:ea typeface="+mn-ea"/>
                <a:cs typeface="+mn-cs"/>
              </a:rPr>
              <a:t> be</a:t>
            </a:r>
            <a:r>
              <a:rPr lang="en-US" sz="1200" kern="1200" dirty="0">
                <a:solidFill>
                  <a:schemeClr val="tx1"/>
                </a:solidFill>
                <a:effectLst/>
                <a:latin typeface="+mn-lt"/>
                <a:ea typeface="+mn-ea"/>
                <a:cs typeface="+mn-cs"/>
              </a:rPr>
              <a:t> taken</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Other permits need to be obtained</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Land needs to be surveyed</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Endangered plants and animal studies need to be performed</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According to FCX-HS12, each site’s MOC system must be considered when planning a job that requires working with HDPE Pipe.</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Load/Move</a:t>
            </a:r>
          </a:p>
          <a:p>
            <a:pPr marL="1035133" marR="0" lvl="2"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Information for each piece of equipment:</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Must be gathered </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Must be available to the planning team</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Will be used to assist decisions </a:t>
            </a:r>
          </a:p>
          <a:p>
            <a:pPr marL="1546308" marR="0" lvl="3"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Will include site-specific equipment</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41</a:t>
            </a:fld>
            <a:endParaRPr lang="en-US"/>
          </a:p>
        </p:txBody>
      </p:sp>
    </p:spTree>
    <p:extLst>
      <p:ext uri="{BB962C8B-B14F-4D97-AF65-F5344CB8AC3E}">
        <p14:creationId xmlns:p14="http://schemas.microsoft.com/office/powerpoint/2010/main" val="2429287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22-23</a:t>
            </a:r>
          </a:p>
          <a:p>
            <a:endParaRPr lang="en-US" b="1" baseline="0" dirty="0"/>
          </a:p>
          <a:p>
            <a:r>
              <a:rPr lang="en-US" b="1" baseline="0" dirty="0"/>
              <a:t>Instruction</a:t>
            </a:r>
          </a:p>
          <a:p>
            <a:pPr marL="174708" indent="-174708">
              <a:buFont typeface="Arial" panose="020B0604020202020204" pitchFamily="34" charset="0"/>
              <a:buChar char="•"/>
            </a:pPr>
            <a:r>
              <a:rPr lang="en-US" b="0" baseline="0" dirty="0"/>
              <a:t>Engineering Review</a:t>
            </a:r>
          </a:p>
          <a:p>
            <a:pPr marL="631908" lvl="1" indent="-174708">
              <a:buFont typeface="Arial" panose="020B0604020202020204" pitchFamily="34" charset="0"/>
              <a:buChar char="•"/>
            </a:pPr>
            <a:r>
              <a:rPr lang="en-US" b="0" baseline="0" dirty="0"/>
              <a:t>For specific tasks where the policy covers the general safe practices, but not details of the engineering </a:t>
            </a:r>
          </a:p>
          <a:p>
            <a:pPr marL="631908" lvl="1" indent="-174708">
              <a:buFont typeface="Arial" panose="020B0604020202020204" pitchFamily="34" charset="0"/>
              <a:buChar char="•"/>
            </a:pPr>
            <a:r>
              <a:rPr lang="en-US" b="0" baseline="0" dirty="0"/>
              <a:t>The Engineering Review may be used for the following situations:</a:t>
            </a:r>
          </a:p>
          <a:p>
            <a:pPr marL="1031875" lvl="2" indent="-171450">
              <a:buFont typeface="Arial" panose="020B0604020202020204" pitchFamily="34" charset="0"/>
              <a:buChar char="•"/>
            </a:pPr>
            <a:r>
              <a:rPr lang="en-US" b="0" baseline="0" dirty="0"/>
              <a:t>Pulling pipe of any diameter that is longer than 400 feet</a:t>
            </a:r>
          </a:p>
          <a:p>
            <a:pPr marL="1035133" lvl="2" indent="-174708">
              <a:buFont typeface="Arial" panose="020B0604020202020204" pitchFamily="34" charset="0"/>
              <a:buChar char="•"/>
            </a:pPr>
            <a:r>
              <a:rPr lang="en-US" b="0" baseline="0" dirty="0"/>
              <a:t>Pulling pipe up or down grades greater than 25%</a:t>
            </a:r>
          </a:p>
          <a:p>
            <a:pPr marL="1035133" lvl="2" indent="-174708">
              <a:buFont typeface="Arial" panose="020B0604020202020204" pitchFamily="34" charset="0"/>
              <a:buChar char="•"/>
            </a:pPr>
            <a:r>
              <a:rPr lang="en-US" b="0" baseline="0" dirty="0"/>
              <a:t>Pushing pipe</a:t>
            </a:r>
          </a:p>
          <a:p>
            <a:pPr marL="1035133" lvl="2" indent="-174708">
              <a:buFont typeface="Arial" panose="020B0604020202020204" pitchFamily="34" charset="0"/>
              <a:buChar char="•"/>
            </a:pPr>
            <a:r>
              <a:rPr lang="en-US" b="0" baseline="0" dirty="0"/>
              <a:t>Tasks involving dual-walled or dual-contained pipe</a:t>
            </a:r>
          </a:p>
          <a:p>
            <a:pPr marL="1035133" lvl="2" indent="-174708">
              <a:buFont typeface="Arial" panose="020B0604020202020204" pitchFamily="34" charset="0"/>
              <a:buChar char="•"/>
            </a:pPr>
            <a:r>
              <a:rPr lang="en-US" b="0" baseline="0" dirty="0"/>
              <a:t>Fusing pipe that is not consistent or without manufacturer specifications or ASTM standards</a:t>
            </a:r>
          </a:p>
          <a:p>
            <a:pPr marL="1035133" lvl="2" indent="-174708">
              <a:buFont typeface="Arial" panose="020B0604020202020204" pitchFamily="34" charset="0"/>
              <a:buChar char="•"/>
            </a:pPr>
            <a:r>
              <a:rPr lang="en-US" b="0" baseline="0" dirty="0"/>
              <a:t>Pulling or fusing pipe 42 inches in diameter and greater</a:t>
            </a:r>
          </a:p>
          <a:p>
            <a:pPr marL="631908" lvl="1" indent="-174708">
              <a:buFont typeface="Arial" panose="020B0604020202020204" pitchFamily="34" charset="0"/>
              <a:buChar char="•"/>
            </a:pPr>
            <a:r>
              <a:rPr lang="en-US" b="0" baseline="0" dirty="0"/>
              <a:t>While the engineering review is being completed, all manufacturer and company-defined safety standards must be utilized</a:t>
            </a:r>
          </a:p>
          <a:p>
            <a:pPr marL="631908" lvl="1" indent="-174708">
              <a:buFont typeface="Arial" panose="020B0604020202020204" pitchFamily="34" charset="0"/>
              <a:buChar char="•"/>
            </a:pPr>
            <a:r>
              <a:rPr lang="en-US" b="0" baseline="0" dirty="0"/>
              <a:t>The details of the engineering review must be attached to the request, or be readily available if an attachment is not practical</a:t>
            </a:r>
          </a:p>
          <a:p>
            <a:pPr marL="457200" lvl="1" indent="0">
              <a:buFont typeface="Arial" panose="020B0604020202020204" pitchFamily="34" charset="0"/>
              <a:buNone/>
            </a:pPr>
            <a:endParaRPr lang="en-US" b="0" baseline="0" dirty="0"/>
          </a:p>
          <a:p>
            <a:pPr marL="174708" lvl="0" indent="-174708">
              <a:buFont typeface="Arial" panose="020B0604020202020204" pitchFamily="34" charset="0"/>
              <a:buChar char="•"/>
            </a:pPr>
            <a:r>
              <a:rPr lang="en-US" b="0" baseline="0" dirty="0"/>
              <a:t>Pushing Pipe</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Pulling will be used over pushing wherever possible </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Pushing is very dangerous, it is extremely difficult to control the stored energy created by this activity</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An Engineering Review is required for pushing pipe</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If there is no alternative to pushing pipe, this job can only be performed by a Qualified Individual once the job has received the appropriate planning and approvals</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More specific information regarding pushing pipe will be covered in Module 4</a:t>
            </a:r>
          </a:p>
          <a:p>
            <a:pPr marL="631908" lvl="1" indent="-174708">
              <a:buFont typeface="Arial" panose="020B0604020202020204" pitchFamily="34" charset="0"/>
              <a:buChar char="•"/>
            </a:pPr>
            <a:endParaRPr lang="en-US" sz="1200" b="0" kern="1200" dirty="0">
              <a:solidFill>
                <a:schemeClr val="tx1"/>
              </a:solidFill>
              <a:effectLst/>
              <a:latin typeface="+mn-lt"/>
              <a:ea typeface="+mn-ea"/>
              <a:cs typeface="+mn-cs"/>
            </a:endParaRPr>
          </a:p>
          <a:p>
            <a:pPr marL="174708" lvl="0" indent="-174708">
              <a:buFont typeface="Arial" panose="020B0604020202020204" pitchFamily="34" charset="0"/>
              <a:buChar char="•"/>
            </a:pPr>
            <a:r>
              <a:rPr lang="en-US" b="0" kern="1200" baseline="0" dirty="0">
                <a:solidFill>
                  <a:schemeClr val="tx1"/>
                </a:solidFill>
                <a:effectLst/>
                <a:latin typeface="+mn-lt"/>
                <a:ea typeface="+mn-ea"/>
                <a:cs typeface="+mn-cs"/>
              </a:rPr>
              <a:t>Positioning Pipe </a:t>
            </a:r>
          </a:p>
          <a:p>
            <a:pPr marL="631908" lvl="1" indent="-174708">
              <a:buFont typeface="Arial" panose="020B0604020202020204" pitchFamily="34" charset="0"/>
              <a:buChar char="•"/>
            </a:pPr>
            <a:r>
              <a:rPr lang="en-US" b="1" kern="1200" baseline="0" dirty="0">
                <a:solidFill>
                  <a:schemeClr val="tx1"/>
                </a:solidFill>
                <a:effectLst/>
                <a:latin typeface="+mn-lt"/>
                <a:ea typeface="+mn-ea"/>
                <a:cs typeface="+mn-cs"/>
              </a:rPr>
              <a:t>Click on the picture to show a video about Positioning Pipe</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Final Positioning can be as simple as nudging the pipe into place</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Final positioning can still be dangerous because the pipe may build up a small amount of stored energy or move unexpectedly</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Those completing this task must still be aware of the hazards and stay out of the line of fire</a:t>
            </a:r>
          </a:p>
          <a:p>
            <a:pPr marL="631908" lvl="1" indent="-174708">
              <a:buFont typeface="Arial" panose="020B0604020202020204" pitchFamily="34" charset="0"/>
              <a:buChar char="•"/>
            </a:pPr>
            <a:r>
              <a:rPr lang="en-US" sz="1200" kern="1200" dirty="0">
                <a:solidFill>
                  <a:schemeClr val="tx1"/>
                </a:solidFill>
                <a:effectLst/>
                <a:latin typeface="+mn-lt"/>
                <a:ea typeface="+mn-ea"/>
                <a:cs typeface="+mn-cs"/>
              </a:rPr>
              <a:t>Potential stored energy may still create risk to the employee, so careful planning should take place before commencing Final Positioning</a:t>
            </a: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42</a:t>
            </a:fld>
            <a:endParaRPr lang="en-US"/>
          </a:p>
        </p:txBody>
      </p:sp>
    </p:spTree>
    <p:extLst>
      <p:ext uri="{BB962C8B-B14F-4D97-AF65-F5344CB8AC3E}">
        <p14:creationId xmlns:p14="http://schemas.microsoft.com/office/powerpoint/2010/main" val="4202531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24</a:t>
            </a:r>
          </a:p>
          <a:p>
            <a:endParaRPr lang="en-US" b="1" baseline="0" dirty="0"/>
          </a:p>
          <a:p>
            <a:r>
              <a:rPr lang="en-US" b="1" baseline="0" dirty="0"/>
              <a:t>Instruction</a:t>
            </a:r>
          </a:p>
          <a:p>
            <a:pPr marL="174708" indent="-174708">
              <a:buFont typeface="Arial" panose="020B0604020202020204" pitchFamily="34" charset="0"/>
              <a:buChar char="•"/>
            </a:pPr>
            <a:r>
              <a:rPr lang="en-US" b="0" baseline="0" dirty="0"/>
              <a:t>Substantial Barriers</a:t>
            </a:r>
          </a:p>
          <a:p>
            <a:pPr marL="631908" lvl="1" indent="-174708">
              <a:buFont typeface="Arial" panose="020B0604020202020204" pitchFamily="34" charset="0"/>
              <a:buChar char="•"/>
            </a:pPr>
            <a:r>
              <a:rPr lang="en-US" b="0" dirty="0"/>
              <a:t>Object used for controlling the energy in the pipe to protect personnel must be within the 50-foot safe zone</a:t>
            </a:r>
          </a:p>
          <a:p>
            <a:pPr marL="631908" lvl="1" indent="-174708">
              <a:buFont typeface="Arial" panose="020B0604020202020204" pitchFamily="34" charset="0"/>
              <a:buChar char="•"/>
            </a:pPr>
            <a:r>
              <a:rPr lang="en-US" b="0" dirty="0"/>
              <a:t>Examples of barriers:</a:t>
            </a:r>
          </a:p>
          <a:p>
            <a:pPr marL="1035133" lvl="2" indent="-174708">
              <a:buFont typeface="Arial" panose="020B0604020202020204" pitchFamily="34" charset="0"/>
              <a:buChar char="•"/>
            </a:pPr>
            <a:r>
              <a:rPr lang="en-US" b="0" dirty="0"/>
              <a:t>Dirt berms</a:t>
            </a:r>
          </a:p>
          <a:p>
            <a:pPr marL="1035133" lvl="2" indent="-174708">
              <a:buFont typeface="Arial" panose="020B0604020202020204" pitchFamily="34" charset="0"/>
              <a:buChar char="•"/>
            </a:pPr>
            <a:r>
              <a:rPr lang="en-US" b="0" dirty="0"/>
              <a:t>Concrete barriers</a:t>
            </a:r>
          </a:p>
          <a:p>
            <a:pPr marL="1035133" lvl="2" indent="-174708">
              <a:buFont typeface="Arial" panose="020B0604020202020204" pitchFamily="34" charset="0"/>
              <a:buChar char="•"/>
            </a:pPr>
            <a:r>
              <a:rPr lang="en-US" b="0" dirty="0"/>
              <a:t>Properly placed equipment</a:t>
            </a:r>
          </a:p>
          <a:p>
            <a:pPr marL="631908" lvl="1" indent="-174708">
              <a:buFont typeface="Arial" panose="020B0604020202020204" pitchFamily="34" charset="0"/>
              <a:buChar char="•"/>
            </a:pPr>
            <a:r>
              <a:rPr lang="en-US" b="0" dirty="0"/>
              <a:t>Requirements for the use of a Substantial Barrier are determined by:	</a:t>
            </a:r>
          </a:p>
          <a:p>
            <a:pPr marL="1035133" lvl="2" indent="-174708">
              <a:buFont typeface="Arial" panose="020B0604020202020204" pitchFamily="34" charset="0"/>
              <a:buChar char="•"/>
            </a:pPr>
            <a:r>
              <a:rPr lang="en-US" b="0" dirty="0"/>
              <a:t>Hazards associated with specific tasks</a:t>
            </a:r>
          </a:p>
          <a:p>
            <a:pPr marL="1035133" lvl="2" indent="-174708">
              <a:buFont typeface="Arial" panose="020B0604020202020204" pitchFamily="34" charset="0"/>
              <a:buChar char="•"/>
            </a:pPr>
            <a:r>
              <a:rPr lang="en-US" b="0" dirty="0"/>
              <a:t>Specific policy requirements</a:t>
            </a:r>
          </a:p>
          <a:p>
            <a:pPr marL="1035133" lvl="2" indent="-174708">
              <a:buFont typeface="Arial" panose="020B0604020202020204" pitchFamily="34" charset="0"/>
              <a:buChar char="•"/>
            </a:pPr>
            <a:endParaRPr lang="en-US" b="0" dirty="0"/>
          </a:p>
          <a:p>
            <a:pPr marL="174708" lvl="0" indent="-174708">
              <a:buFont typeface="Arial" panose="020B0604020202020204" pitchFamily="34" charset="0"/>
              <a:buChar char="•"/>
            </a:pPr>
            <a:r>
              <a:rPr lang="en-US" b="0" dirty="0"/>
              <a:t>Pipe Guide</a:t>
            </a:r>
          </a:p>
          <a:p>
            <a:pPr marL="631908" lvl="1" indent="-174708">
              <a:buFont typeface="Arial" panose="020B0604020202020204" pitchFamily="34" charset="0"/>
              <a:buChar char="•"/>
            </a:pPr>
            <a:r>
              <a:rPr lang="en-US" b="0" dirty="0"/>
              <a:t>Equipment or material used to maintain control of the energy of the pipe while being moved</a:t>
            </a:r>
          </a:p>
          <a:p>
            <a:pPr marL="631908" lvl="1" indent="-174708">
              <a:buFont typeface="Arial" panose="020B0604020202020204" pitchFamily="34" charset="0"/>
              <a:buChar char="•"/>
            </a:pPr>
            <a:r>
              <a:rPr lang="en-US" b="0" dirty="0"/>
              <a:t>Must not present a hazard to the operator or equipment.</a:t>
            </a:r>
          </a:p>
          <a:p>
            <a:pPr marL="631908" lvl="1" indent="-174708">
              <a:buFont typeface="Arial" panose="020B0604020202020204" pitchFamily="34" charset="0"/>
              <a:buChar char="•"/>
            </a:pPr>
            <a:r>
              <a:rPr lang="en-US" b="0" dirty="0"/>
              <a:t>Equipment used must be appropriate for the size and potential energy of the pipe</a:t>
            </a:r>
          </a:p>
          <a:p>
            <a:pPr marL="631908" lvl="1" indent="-174708">
              <a:buFont typeface="Arial" panose="020B0604020202020204" pitchFamily="34" charset="0"/>
              <a:buChar char="•"/>
            </a:pPr>
            <a:r>
              <a:rPr lang="en-US" b="0" dirty="0"/>
              <a:t>Equipment used can be within the 50-foot safe zone</a:t>
            </a:r>
          </a:p>
          <a:p>
            <a:pPr marL="631908" lvl="1" indent="-174708">
              <a:buFont typeface="Arial" panose="020B0604020202020204" pitchFamily="34" charset="0"/>
              <a:buChar char="•"/>
            </a:pPr>
            <a:r>
              <a:rPr lang="en-US" b="0" dirty="0"/>
              <a:t>Requirements for the use are determined by the hazards associated with specific tasks, including specific policy requirements</a:t>
            </a:r>
          </a:p>
          <a:p>
            <a:pPr marL="631908" lvl="1" indent="-174708">
              <a:buFont typeface="Arial" panose="020B0604020202020204" pitchFamily="34" charset="0"/>
              <a:buChar char="•"/>
            </a:pPr>
            <a:endParaRPr lang="en-US" b="0" dirty="0"/>
          </a:p>
          <a:p>
            <a:pPr marL="174708" lvl="0" indent="-174708">
              <a:buFont typeface="Arial" panose="020B0604020202020204" pitchFamily="34" charset="0"/>
              <a:buChar char="•"/>
            </a:pPr>
            <a:r>
              <a:rPr lang="en-US" b="0" dirty="0"/>
              <a:t>Dual-Walled Pipe (Dual-contained</a:t>
            </a:r>
            <a:r>
              <a:rPr lang="en-US" b="0" baseline="0" dirty="0"/>
              <a:t> pipe)</a:t>
            </a:r>
            <a:endParaRPr lang="en-US" b="0" dirty="0"/>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May require different rigging or equipment or both specific to the pipe and task</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Engineering Review is required</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Applies specifically to pipe manufactured as dual-walled or dual-contained pipe</a:t>
            </a:r>
          </a:p>
          <a:p>
            <a:pPr marL="631908"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Does not apply to sleeved pipeline assembled on site</a:t>
            </a:r>
          </a:p>
          <a:p>
            <a:pPr marL="631908" lvl="1" indent="-174708">
              <a:buFont typeface="Arial" panose="020B0604020202020204" pitchFamily="34" charset="0"/>
              <a:buChar char="•"/>
            </a:pPr>
            <a:endParaRPr lang="en-US" b="0" dirty="0"/>
          </a:p>
          <a:p>
            <a:pPr marL="174708" lvl="0"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43</a:t>
            </a:fld>
            <a:endParaRPr lang="en-US"/>
          </a:p>
        </p:txBody>
      </p:sp>
    </p:spTree>
    <p:extLst>
      <p:ext uri="{BB962C8B-B14F-4D97-AF65-F5344CB8AC3E}">
        <p14:creationId xmlns:p14="http://schemas.microsoft.com/office/powerpoint/2010/main" val="2935934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24-25</a:t>
            </a:r>
          </a:p>
          <a:p>
            <a:endParaRPr lang="en-US" b="1" baseline="0" dirty="0"/>
          </a:p>
          <a:p>
            <a:r>
              <a:rPr lang="en-US" b="1" baseline="0" dirty="0"/>
              <a:t>Instruction</a:t>
            </a:r>
          </a:p>
          <a:p>
            <a:pPr marL="174708" indent="-174708">
              <a:buFont typeface="Arial" panose="020B0604020202020204" pitchFamily="34" charset="0"/>
              <a:buChar char="•"/>
            </a:pPr>
            <a:r>
              <a:rPr lang="en-US" b="0" baseline="0" dirty="0"/>
              <a:t>Preventative Maintenance</a:t>
            </a:r>
          </a:p>
          <a:p>
            <a:pPr marL="631908" lvl="1" indent="-174708">
              <a:buFont typeface="Arial" panose="020B0604020202020204" pitchFamily="34" charset="0"/>
              <a:buChar char="•"/>
            </a:pPr>
            <a:r>
              <a:rPr lang="en-US" b="0" dirty="0"/>
              <a:t>Establish process for inspection of pipes using each site’s existing PM process</a:t>
            </a:r>
          </a:p>
          <a:p>
            <a:pPr marL="631908" lvl="1" indent="-174708">
              <a:buFont typeface="Arial" panose="020B0604020202020204" pitchFamily="34" charset="0"/>
              <a:buChar char="•"/>
            </a:pPr>
            <a:r>
              <a:rPr lang="en-US" b="0" dirty="0"/>
              <a:t>Perform inspections for the following issues</a:t>
            </a:r>
            <a:r>
              <a:rPr lang="en-US" b="0" baseline="0" dirty="0"/>
              <a:t>:</a:t>
            </a:r>
          </a:p>
          <a:p>
            <a:pPr marL="1035133" lvl="2" indent="-174708">
              <a:buFont typeface="Arial" panose="020B0604020202020204" pitchFamily="34" charset="0"/>
              <a:buChar char="•"/>
            </a:pPr>
            <a:r>
              <a:rPr lang="en-US" b="0" dirty="0"/>
              <a:t>Sagging</a:t>
            </a:r>
          </a:p>
          <a:p>
            <a:pPr marL="1035133" lvl="2" indent="-174708">
              <a:buFont typeface="Arial" panose="020B0604020202020204" pitchFamily="34" charset="0"/>
              <a:buChar char="•"/>
            </a:pPr>
            <a:r>
              <a:rPr lang="en-US" b="0" dirty="0"/>
              <a:t>Ground erosion</a:t>
            </a:r>
          </a:p>
          <a:p>
            <a:pPr marL="1035133" lvl="2" indent="-174708">
              <a:buFont typeface="Arial" panose="020B0604020202020204" pitchFamily="34" charset="0"/>
              <a:buChar char="•"/>
            </a:pPr>
            <a:r>
              <a:rPr lang="en-US" b="0" dirty="0"/>
              <a:t>Condition of equipment for</a:t>
            </a:r>
            <a:r>
              <a:rPr lang="en-US" b="0" baseline="0" dirty="0"/>
              <a:t> example</a:t>
            </a:r>
            <a:r>
              <a:rPr lang="en-US" b="0" dirty="0"/>
              <a:t> pulling heads, slings, shackles, and swivels</a:t>
            </a:r>
          </a:p>
          <a:p>
            <a:pPr marL="1035133" lvl="2" indent="-174708">
              <a:buFont typeface="Arial" panose="020B0604020202020204" pitchFamily="34" charset="0"/>
              <a:buChar char="•"/>
            </a:pPr>
            <a:r>
              <a:rPr lang="en-US" b="0" dirty="0"/>
              <a:t>Components will be described in greater detail and available to handle during the hands-on portion of Module 4</a:t>
            </a:r>
          </a:p>
          <a:p>
            <a:pPr marL="1035133" lvl="2" indent="-174708">
              <a:buFont typeface="Arial" panose="020B0604020202020204" pitchFamily="34" charset="0"/>
              <a:buChar char="•"/>
            </a:pPr>
            <a:endParaRPr lang="en-US" b="0" dirty="0"/>
          </a:p>
          <a:p>
            <a:pPr marL="174708" lvl="0" indent="-174708">
              <a:buFont typeface="Arial" panose="020B0604020202020204" pitchFamily="34" charset="0"/>
              <a:buChar char="•"/>
            </a:pPr>
            <a:r>
              <a:rPr lang="en-US" b="0" dirty="0"/>
              <a:t>Variance Request</a:t>
            </a:r>
          </a:p>
          <a:p>
            <a:pPr marL="631908" lvl="1" indent="-174708">
              <a:buFont typeface="Arial" panose="020B0604020202020204" pitchFamily="34" charset="0"/>
              <a:buChar char="•"/>
            </a:pPr>
            <a:r>
              <a:rPr lang="en-US" b="0" dirty="0"/>
              <a:t>Process outlined within FCX-HS01 “Policy Administration Requirement” allows for justifiable variances from the policies</a:t>
            </a:r>
          </a:p>
          <a:p>
            <a:pPr marL="631908" lvl="1" indent="-174708">
              <a:buFont typeface="Arial" panose="020B0604020202020204" pitchFamily="34" charset="0"/>
              <a:buChar char="•"/>
            </a:pPr>
            <a:r>
              <a:rPr lang="en-US" b="0" dirty="0"/>
              <a:t>When a Health and Safety Policy cannot be met, a Variance Request must be completed,</a:t>
            </a:r>
            <a:r>
              <a:rPr lang="en-US" b="0" baseline="0" dirty="0"/>
              <a:t> </a:t>
            </a:r>
            <a:r>
              <a:rPr lang="en-US" b="0" dirty="0"/>
              <a:t>reviewed and approved </a:t>
            </a:r>
          </a:p>
          <a:p>
            <a:pPr marL="631908" lvl="1" indent="-174708">
              <a:buFont typeface="Arial" panose="020B0604020202020204" pitchFamily="34" charset="0"/>
              <a:buChar char="•"/>
            </a:pPr>
            <a:endParaRPr lang="en-US" b="0" dirty="0"/>
          </a:p>
          <a:p>
            <a:pPr marL="631908" lvl="1" indent="-174708">
              <a:buFont typeface="Arial" panose="020B0604020202020204" pitchFamily="34" charset="0"/>
              <a:buChar char="•"/>
            </a:pPr>
            <a:r>
              <a:rPr lang="en-US" b="0" dirty="0"/>
              <a:t>When HDPE Pipe work falls outside of the scope of FCX-HS12 or the “Policy Administration Requirements”, FCX-HS01 states a “Short-Term Variance” is required in “Situations that are temporary in nature where work is in progress and the specific conditions of the work area or other parameters may not allow for full compliance with a policy</a:t>
            </a:r>
          </a:p>
          <a:p>
            <a:pPr marL="1031875" lvl="2" indent="-171450">
              <a:buFont typeface="Arial" panose="020B0604020202020204" pitchFamily="34" charset="0"/>
              <a:buChar char="•"/>
            </a:pPr>
            <a:r>
              <a:rPr lang="en-US" b="0" dirty="0"/>
              <a:t>The following are situations a Short-Term Variance are used:</a:t>
            </a:r>
          </a:p>
          <a:p>
            <a:pPr marL="1543050" lvl="3" indent="-171450">
              <a:buFont typeface="Arial" panose="020B0604020202020204" pitchFamily="34" charset="0"/>
              <a:buChar char="•"/>
            </a:pPr>
            <a:r>
              <a:rPr lang="en-US" b="0" dirty="0"/>
              <a:t>One-time events</a:t>
            </a:r>
          </a:p>
          <a:p>
            <a:pPr marL="1543050" lvl="3" indent="-171450">
              <a:buFont typeface="Arial" panose="020B0604020202020204" pitchFamily="34" charset="0"/>
              <a:buChar char="•"/>
            </a:pPr>
            <a:r>
              <a:rPr lang="en-US" b="0" dirty="0"/>
              <a:t>Emergency situations</a:t>
            </a:r>
          </a:p>
          <a:p>
            <a:pPr marL="1543050" lvl="3" indent="-171450">
              <a:buFont typeface="Arial" panose="020B0604020202020204" pitchFamily="34" charset="0"/>
              <a:buChar char="•"/>
            </a:pPr>
            <a:r>
              <a:rPr lang="en-US" b="0" dirty="0"/>
              <a:t>Work in regions where equipment to comply is not immediately available</a:t>
            </a:r>
          </a:p>
          <a:p>
            <a:pPr marL="1543050" lvl="3" indent="-171450">
              <a:buFont typeface="Arial" panose="020B0604020202020204" pitchFamily="34" charset="0"/>
              <a:buChar char="•"/>
            </a:pPr>
            <a:r>
              <a:rPr lang="en-US" b="0" dirty="0"/>
              <a:t>Site conditions which do not allow for compliance</a:t>
            </a:r>
          </a:p>
          <a:p>
            <a:pPr marL="1543050" lvl="3" indent="-171450">
              <a:buFont typeface="Arial" panose="020B0604020202020204" pitchFamily="34" charset="0"/>
              <a:buChar char="•"/>
            </a:pPr>
            <a:r>
              <a:rPr lang="en-US" b="0" dirty="0"/>
              <a:t>Where alterations to the facility would be required</a:t>
            </a:r>
          </a:p>
          <a:p>
            <a:pPr marL="631908" lvl="1" indent="-174708">
              <a:buFont typeface="Arial" panose="020B0604020202020204" pitchFamily="34" charset="0"/>
              <a:buChar char="•"/>
            </a:pPr>
            <a:r>
              <a:rPr lang="en-US" b="0" dirty="0"/>
              <a:t>Short-term variances should be:</a:t>
            </a:r>
          </a:p>
          <a:p>
            <a:pPr marL="1035133" lvl="2" indent="-174708">
              <a:buFont typeface="Arial" panose="020B0604020202020204" pitchFamily="34" charset="0"/>
              <a:buChar char="•"/>
            </a:pPr>
            <a:r>
              <a:rPr lang="en-US" b="0" dirty="0"/>
              <a:t>Restricted to non-routine work activities where unanticipated conditions make compliance infeasible or more hazardous</a:t>
            </a:r>
          </a:p>
          <a:p>
            <a:pPr marL="1035133" lvl="2" indent="-174708">
              <a:buFont typeface="Arial" panose="020B0604020202020204" pitchFamily="34" charset="0"/>
              <a:buChar char="•"/>
            </a:pPr>
            <a:r>
              <a:rPr lang="en-US" b="0" dirty="0"/>
              <a:t>Evaluated as part of continuous improvement of safe work practices</a:t>
            </a:r>
          </a:p>
          <a:p>
            <a:pPr marL="631908" lvl="1" indent="-174708">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44</a:t>
            </a:fld>
            <a:endParaRPr lang="en-US"/>
          </a:p>
        </p:txBody>
      </p:sp>
    </p:spTree>
    <p:extLst>
      <p:ext uri="{BB962C8B-B14F-4D97-AF65-F5344CB8AC3E}">
        <p14:creationId xmlns:p14="http://schemas.microsoft.com/office/powerpoint/2010/main" val="369374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26</a:t>
            </a:r>
          </a:p>
          <a:p>
            <a:endParaRPr lang="en-US" dirty="0"/>
          </a:p>
          <a:p>
            <a:r>
              <a:rPr lang="en-US" dirty="0"/>
              <a:t>Time</a:t>
            </a:r>
          </a:p>
          <a:p>
            <a:r>
              <a:rPr lang="en-US" b="0" dirty="0"/>
              <a:t>Approximately</a:t>
            </a:r>
            <a:r>
              <a:rPr lang="en-US" b="0" baseline="0" dirty="0"/>
              <a:t> 10 </a:t>
            </a:r>
            <a:r>
              <a:rPr lang="en-US" b="0" dirty="0"/>
              <a:t>minutes</a:t>
            </a:r>
          </a:p>
          <a:p>
            <a:r>
              <a:rPr lang="en-US" dirty="0"/>
              <a:t> </a:t>
            </a:r>
          </a:p>
          <a:p>
            <a:r>
              <a:rPr lang="en-US" dirty="0"/>
              <a:t>Materials</a:t>
            </a:r>
          </a:p>
          <a:p>
            <a:pPr marL="174708" indent="-174708">
              <a:buFont typeface="Arial" panose="020B0604020202020204" pitchFamily="34" charset="0"/>
              <a:buChar char="•"/>
            </a:pPr>
            <a:r>
              <a:rPr lang="en-US" b="0" dirty="0"/>
              <a:t>Student Guide</a:t>
            </a:r>
          </a:p>
          <a:p>
            <a:pPr marL="174708" indent="-174708">
              <a:buFont typeface="Arial" panose="020B0604020202020204" pitchFamily="34" charset="0"/>
              <a:buChar char="•"/>
            </a:pPr>
            <a:r>
              <a:rPr lang="en-US" b="0" dirty="0"/>
              <a:t>Pen/Pencil</a:t>
            </a:r>
          </a:p>
          <a:p>
            <a:r>
              <a:rPr lang="en-US" cap="all" dirty="0"/>
              <a:t> </a:t>
            </a:r>
            <a:endParaRPr lang="en-US" dirty="0"/>
          </a:p>
          <a:p>
            <a:r>
              <a:rPr lang="en-US" dirty="0"/>
              <a:t>Purpose</a:t>
            </a:r>
          </a:p>
          <a:p>
            <a:r>
              <a:rPr lang="en-US" b="0" dirty="0"/>
              <a:t>This activity gives students the opportunity to review and summarize from the policy several key definitions.</a:t>
            </a:r>
            <a:r>
              <a:rPr lang="en-US" dirty="0"/>
              <a:t> </a:t>
            </a:r>
          </a:p>
          <a:p>
            <a:endParaRPr lang="en-US" dirty="0"/>
          </a:p>
          <a:p>
            <a:r>
              <a:rPr lang="en-US" dirty="0"/>
              <a:t>Instruction</a:t>
            </a:r>
          </a:p>
          <a:p>
            <a:pPr marL="232943" indent="-232943">
              <a:buFont typeface="+mj-lt"/>
              <a:buAutoNum type="arabicPeriod"/>
            </a:pPr>
            <a:r>
              <a:rPr lang="en-US" b="0" dirty="0"/>
              <a:t>Divide class in half (thirds if you have enough).</a:t>
            </a:r>
          </a:p>
          <a:p>
            <a:pPr marL="232943" indent="-232943">
              <a:buFont typeface="+mj-lt"/>
              <a:buAutoNum type="arabicPeriod"/>
            </a:pPr>
            <a:r>
              <a:rPr lang="en-US" b="0" dirty="0"/>
              <a:t>First group will read pages 20-21 and be ready to discuss the team players, along with a 10 second description of each.</a:t>
            </a:r>
          </a:p>
          <a:p>
            <a:pPr marL="232943" indent="-232943">
              <a:buFont typeface="+mj-lt"/>
              <a:buAutoNum type="arabicPeriod"/>
            </a:pPr>
            <a:r>
              <a:rPr lang="en-US" b="0" dirty="0"/>
              <a:t>Second group will read pages 22-25 and be ready to discuss the circumstances and requirements that must be part of the planning process (10 second summary).</a:t>
            </a:r>
          </a:p>
          <a:p>
            <a:pPr marL="232943" indent="-232943">
              <a:buFont typeface="+mj-lt"/>
              <a:buAutoNum type="arabicPeriod"/>
            </a:pPr>
            <a:r>
              <a:rPr lang="en-US" b="0" dirty="0"/>
              <a:t>If your class is large enough to divide into thirds, you can have the last group review and be ready to explain pages 17-18. If not, go over this quickly as a review with everyone.</a:t>
            </a:r>
          </a:p>
          <a:p>
            <a:pPr marL="232943" indent="-232943">
              <a:buFont typeface="+mj-lt"/>
              <a:buAutoNum type="arabicPeriod"/>
            </a:pPr>
            <a:r>
              <a:rPr lang="en-US" b="0" dirty="0"/>
              <a:t>The groups are welcome to divide and conquer their information or work together as needed.</a:t>
            </a:r>
          </a:p>
          <a:p>
            <a:r>
              <a:rPr lang="en-US" dirty="0"/>
              <a:t> </a:t>
            </a:r>
          </a:p>
          <a:p>
            <a:r>
              <a:rPr lang="en-US" b="0" dirty="0"/>
              <a:t>[</a:t>
            </a:r>
            <a:r>
              <a:rPr lang="en-US" dirty="0"/>
              <a:t>Note</a:t>
            </a:r>
            <a:r>
              <a:rPr lang="en-US" b="0" dirty="0"/>
              <a:t>: Include directions that recognize varying class sizes by doing one of the following</a:t>
            </a:r>
          </a:p>
          <a:p>
            <a:pPr marL="174708" indent="-174708">
              <a:buFont typeface="Arial" panose="020B0604020202020204" pitchFamily="34" charset="0"/>
              <a:buChar char="•"/>
            </a:pPr>
            <a:r>
              <a:rPr lang="en-US" b="0" dirty="0"/>
              <a:t>Provide an activity where class size does not matter</a:t>
            </a:r>
          </a:p>
          <a:p>
            <a:pPr marL="174708" indent="-174708">
              <a:buFont typeface="Arial" panose="020B0604020202020204" pitchFamily="34" charset="0"/>
              <a:buChar char="•"/>
            </a:pPr>
            <a:r>
              <a:rPr lang="en-US" b="0" dirty="0"/>
              <a:t>Incorporate suggestions to alter the given activity for larger and smaller than anticipated class sizes</a:t>
            </a:r>
          </a:p>
          <a:p>
            <a:pPr marL="174708" indent="-174708">
              <a:buFont typeface="Arial" panose="020B0604020202020204" pitchFamily="34" charset="0"/>
              <a:buChar char="•"/>
            </a:pPr>
            <a:r>
              <a:rPr lang="en-US" b="0" dirty="0"/>
              <a:t>Provide alternate activity for larger and smaller than anticipated class sizes]</a:t>
            </a:r>
          </a:p>
        </p:txBody>
      </p:sp>
      <p:sp>
        <p:nvSpPr>
          <p:cNvPr id="4" name="Slide Number Placeholder 3"/>
          <p:cNvSpPr>
            <a:spLocks noGrp="1"/>
          </p:cNvSpPr>
          <p:nvPr>
            <p:ph type="sldNum" sz="quarter" idx="10"/>
          </p:nvPr>
        </p:nvSpPr>
        <p:spPr/>
        <p:txBody>
          <a:bodyPr/>
          <a:lstStyle/>
          <a:p>
            <a:fld id="{3F8FCD5C-19B0-4F7A-B49D-975DBE93C182}" type="slidenum">
              <a:rPr lang="en-US" smtClean="0"/>
              <a:t>45</a:t>
            </a:fld>
            <a:endParaRPr lang="en-US"/>
          </a:p>
        </p:txBody>
      </p:sp>
    </p:spTree>
    <p:extLst>
      <p:ext uri="{BB962C8B-B14F-4D97-AF65-F5344CB8AC3E}">
        <p14:creationId xmlns:p14="http://schemas.microsoft.com/office/powerpoint/2010/main" val="783244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pages 27-28</a:t>
            </a:r>
          </a:p>
          <a:p>
            <a:endParaRPr lang="en-US" b="1" baseline="0" dirty="0"/>
          </a:p>
          <a:p>
            <a:r>
              <a:rPr lang="en-US" b="1" baseline="0" dirty="0"/>
              <a:t>Instruction</a:t>
            </a:r>
          </a:p>
          <a:p>
            <a:pPr marL="174708" indent="-174708">
              <a:buFont typeface="Arial" panose="020B0604020202020204" pitchFamily="34" charset="0"/>
              <a:buChar char="•"/>
            </a:pPr>
            <a:r>
              <a:rPr lang="en-US" b="0" dirty="0"/>
              <a:t>Give students time to write answers to the quiz questions in the SG</a:t>
            </a:r>
          </a:p>
          <a:p>
            <a:pPr marL="174708" indent="-174708">
              <a:buFont typeface="Arial" panose="020B0604020202020204" pitchFamily="34" charset="0"/>
              <a:buChar char="•"/>
            </a:pPr>
            <a:r>
              <a:rPr lang="en-US" b="0" dirty="0"/>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46</a:t>
            </a:fld>
            <a:endParaRPr lang="en-US"/>
          </a:p>
        </p:txBody>
      </p:sp>
    </p:spTree>
    <p:extLst>
      <p:ext uri="{BB962C8B-B14F-4D97-AF65-F5344CB8AC3E}">
        <p14:creationId xmlns:p14="http://schemas.microsoft.com/office/powerpoint/2010/main" val="3014437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27</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 b, c, SG pages 17-18</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47</a:t>
            </a:fld>
            <a:endParaRPr lang="en-US"/>
          </a:p>
        </p:txBody>
      </p:sp>
    </p:spTree>
    <p:extLst>
      <p:ext uri="{BB962C8B-B14F-4D97-AF65-F5344CB8AC3E}">
        <p14:creationId xmlns:p14="http://schemas.microsoft.com/office/powerpoint/2010/main" val="4064801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27</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h, e, b, f, d, g, a, d, SG pages 20-21</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48</a:t>
            </a:fld>
            <a:endParaRPr lang="en-US"/>
          </a:p>
        </p:txBody>
      </p:sp>
    </p:spTree>
    <p:extLst>
      <p:ext uri="{BB962C8B-B14F-4D97-AF65-F5344CB8AC3E}">
        <p14:creationId xmlns:p14="http://schemas.microsoft.com/office/powerpoint/2010/main" val="168216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28</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a,</a:t>
            </a:r>
            <a:r>
              <a:rPr lang="en-US" b="0" baseline="0" dirty="0"/>
              <a:t> b, c</a:t>
            </a:r>
            <a:r>
              <a:rPr lang="en-US" b="0" dirty="0"/>
              <a:t>, SG page 20</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49</a:t>
            </a:fld>
            <a:endParaRPr lang="en-US"/>
          </a:p>
        </p:txBody>
      </p:sp>
    </p:spTree>
    <p:extLst>
      <p:ext uri="{BB962C8B-B14F-4D97-AF65-F5344CB8AC3E}">
        <p14:creationId xmlns:p14="http://schemas.microsoft.com/office/powerpoint/2010/main" val="293985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iii</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pPr marL="174708" indent="-174708">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5</a:t>
            </a:fld>
            <a:endParaRPr lang="en-US"/>
          </a:p>
        </p:txBody>
      </p:sp>
    </p:spTree>
    <p:extLst>
      <p:ext uri="{BB962C8B-B14F-4D97-AF65-F5344CB8AC3E}">
        <p14:creationId xmlns:p14="http://schemas.microsoft.com/office/powerpoint/2010/main" val="241555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28</a:t>
            </a:r>
          </a:p>
          <a:p>
            <a:endParaRPr lang="en-US" b="1" baseline="0" dirty="0"/>
          </a:p>
          <a:p>
            <a:r>
              <a:rPr lang="en-US" b="1" baseline="0" dirty="0"/>
              <a:t>Instruction</a:t>
            </a:r>
          </a:p>
          <a:p>
            <a:pPr marL="174708" indent="-174708">
              <a:buFont typeface="Arial" panose="020B0604020202020204" pitchFamily="34" charset="0"/>
              <a:buChar char="•"/>
            </a:pPr>
            <a:r>
              <a:rPr lang="en-US" dirty="0"/>
              <a:t>Discuss answer as a class</a:t>
            </a:r>
          </a:p>
          <a:p>
            <a:pPr marL="174708" indent="-174708">
              <a:buFont typeface="Arial" panose="020B0604020202020204" pitchFamily="34" charset="0"/>
              <a:buChar char="•"/>
            </a:pPr>
            <a:r>
              <a:rPr lang="en-US" dirty="0"/>
              <a:t>Click to circle the answer</a:t>
            </a:r>
          </a:p>
          <a:p>
            <a:endParaRPr lang="en-US" dirty="0"/>
          </a:p>
          <a:p>
            <a:r>
              <a:rPr lang="en-US" dirty="0"/>
              <a:t>Quiz Answer</a:t>
            </a:r>
            <a:endParaRPr lang="en-US" b="0" dirty="0"/>
          </a:p>
          <a:p>
            <a:r>
              <a:rPr lang="en-US" b="0" dirty="0"/>
              <a:t>Pushing, Positioning, Pushing, SG page 23</a:t>
            </a:r>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50</a:t>
            </a:fld>
            <a:endParaRPr lang="en-US"/>
          </a:p>
        </p:txBody>
      </p:sp>
    </p:spTree>
    <p:extLst>
      <p:ext uri="{BB962C8B-B14F-4D97-AF65-F5344CB8AC3E}">
        <p14:creationId xmlns:p14="http://schemas.microsoft.com/office/powerpoint/2010/main" val="4164192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N/A</a:t>
            </a:r>
          </a:p>
          <a:p>
            <a:endParaRPr lang="en-US" b="1" dirty="0"/>
          </a:p>
          <a:p>
            <a:r>
              <a:rPr lang="en-US" b="1" dirty="0"/>
              <a:t>Instruction</a:t>
            </a:r>
          </a:p>
          <a:p>
            <a:r>
              <a:rPr lang="en-US" b="1" dirty="0"/>
              <a:t>Discuss questions on slide</a:t>
            </a:r>
          </a:p>
        </p:txBody>
      </p:sp>
      <p:sp>
        <p:nvSpPr>
          <p:cNvPr id="4" name="Slide Number Placeholder 3"/>
          <p:cNvSpPr>
            <a:spLocks noGrp="1"/>
          </p:cNvSpPr>
          <p:nvPr>
            <p:ph type="sldNum" sz="quarter" idx="10"/>
          </p:nvPr>
        </p:nvSpPr>
        <p:spPr/>
        <p:txBody>
          <a:bodyPr/>
          <a:lstStyle/>
          <a:p>
            <a:fld id="{3F8FCD5C-19B0-4F7A-B49D-975DBE93C182}" type="slidenum">
              <a:rPr lang="en-US" smtClean="0"/>
              <a:t>51</a:t>
            </a:fld>
            <a:endParaRPr lang="en-US"/>
          </a:p>
        </p:txBody>
      </p:sp>
    </p:spTree>
    <p:extLst>
      <p:ext uri="{BB962C8B-B14F-4D97-AF65-F5344CB8AC3E}">
        <p14:creationId xmlns:p14="http://schemas.microsoft.com/office/powerpoint/2010/main" val="1221706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SG page 31</a:t>
            </a:r>
          </a:p>
          <a:p>
            <a:pPr lvl="0"/>
            <a:endParaRPr lang="en-US" dirty="0"/>
          </a:p>
          <a:p>
            <a:pPr lvl="0"/>
            <a:r>
              <a:rPr lang="en-US" dirty="0"/>
              <a:t>Instruction </a:t>
            </a:r>
          </a:p>
          <a:p>
            <a:pPr marL="174708" indent="-174708">
              <a:buFont typeface="Arial" panose="020B0604020202020204" pitchFamily="34" charset="0"/>
              <a:buChar char="•"/>
            </a:pPr>
            <a:r>
              <a:rPr lang="en-US" b="0" dirty="0"/>
              <a:t>Review learning objectives for the module</a:t>
            </a:r>
          </a:p>
          <a:p>
            <a:pPr marL="174708" indent="-174708">
              <a:buFont typeface="Arial" panose="020B0604020202020204" pitchFamily="34" charset="0"/>
              <a:buChar char="•"/>
            </a:pPr>
            <a:r>
              <a:rPr lang="en-US" b="0" dirty="0"/>
              <a:t>Upon completion of this module, students will be able to</a:t>
            </a:r>
          </a:p>
          <a:p>
            <a:pPr marL="640594" lvl="1" indent="-174708"/>
            <a:r>
              <a:rPr lang="en-US" dirty="0"/>
              <a:t>Describe safe practices and requirements of FCX-HS12 regarding receiving, loading, unloading and storage of HDPE Pipe on FCX properties</a:t>
            </a:r>
          </a:p>
          <a:p>
            <a:pPr marL="640594" lvl="1" indent="-174708"/>
            <a:r>
              <a:rPr lang="en-US" dirty="0"/>
              <a:t>Identify when to use the Receiving/Loading/Unloading Checklist, and describe how to fill out this form correctly</a:t>
            </a:r>
          </a:p>
          <a:p>
            <a:pPr marL="640594" lvl="1" indent="-174708"/>
            <a:r>
              <a:rPr lang="en-US" dirty="0"/>
              <a:t>Identify the difference between a properly loaded shipment of HDPE Pipe and one that does not comply with the company’s shipping standards </a:t>
            </a:r>
          </a:p>
          <a:p>
            <a:pPr marL="640594" lvl="1" indent="-174708"/>
            <a:r>
              <a:rPr lang="en-US" dirty="0"/>
              <a:t>Describe the procedure in place to report loads that do not meet company standards</a:t>
            </a:r>
          </a:p>
          <a:p>
            <a:pPr marL="640594" lvl="1" indent="-174708"/>
            <a:r>
              <a:rPr lang="en-US" dirty="0"/>
              <a:t>Describe how to safely store HDPE Pipe according to policy requirements</a:t>
            </a:r>
          </a:p>
          <a:p>
            <a:pPr marL="640594" lvl="1" indent="-174708"/>
            <a:endParaRPr lang="en-US"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52</a:t>
            </a:fld>
            <a:endParaRPr lang="en-US"/>
          </a:p>
        </p:txBody>
      </p:sp>
    </p:spTree>
    <p:extLst>
      <p:ext uri="{BB962C8B-B14F-4D97-AF65-F5344CB8AC3E}">
        <p14:creationId xmlns:p14="http://schemas.microsoft.com/office/powerpoint/2010/main" val="3604741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N/A</a:t>
            </a:r>
          </a:p>
          <a:p>
            <a:endParaRPr lang="en-US" b="1" baseline="0" dirty="0"/>
          </a:p>
          <a:p>
            <a:r>
              <a:rPr lang="en-US" b="1" baseline="0" dirty="0"/>
              <a:t>Instruction</a:t>
            </a:r>
          </a:p>
          <a:p>
            <a:pPr marL="171450" indent="-171450" defTabSz="931774">
              <a:buFont typeface="Arial" panose="020B0604020202020204" pitchFamily="34" charset="0"/>
              <a:buChar char="•"/>
              <a:defRPr/>
            </a:pPr>
            <a:r>
              <a:rPr lang="en-US" b="0" dirty="0"/>
              <a:t>Click on the link below</a:t>
            </a:r>
            <a:r>
              <a:rPr lang="en-US" b="0" baseline="0" dirty="0"/>
              <a:t> to play video</a:t>
            </a:r>
          </a:p>
          <a:p>
            <a:pPr marL="171450" indent="-171450" defTabSz="931774">
              <a:buFont typeface="Arial" panose="020B0604020202020204" pitchFamily="34" charset="0"/>
              <a:buChar char="•"/>
              <a:defRPr/>
            </a:pPr>
            <a:r>
              <a:rPr lang="en-US" sz="1200" b="1" u="sng" kern="1200" dirty="0">
                <a:solidFill>
                  <a:schemeClr val="tx1"/>
                </a:solidFill>
                <a:effectLst/>
                <a:latin typeface="+mn-lt"/>
                <a:ea typeface="+mn-ea"/>
                <a:cs typeface="+mn-cs"/>
                <a:hlinkClick r:id="rId3"/>
              </a:rPr>
              <a:t>https://web.microsoftstream.com/video/4fb1e8b2-5dd1-4707-983c-7ee35273c380</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53</a:t>
            </a:fld>
            <a:endParaRPr lang="en-US"/>
          </a:p>
        </p:txBody>
      </p:sp>
    </p:spTree>
    <p:extLst>
      <p:ext uri="{BB962C8B-B14F-4D97-AF65-F5344CB8AC3E}">
        <p14:creationId xmlns:p14="http://schemas.microsoft.com/office/powerpoint/2010/main" val="3627852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33</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HDPE Pipe is shipped to properties by vendors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Safe practices must always be adhered to when receiving the pipe:</a:t>
            </a:r>
          </a:p>
          <a:p>
            <a:pPr lvl="1"/>
            <a:r>
              <a:rPr lang="en-US" sz="1200" b="0" kern="1200" dirty="0">
                <a:solidFill>
                  <a:schemeClr val="tx1"/>
                </a:solidFill>
                <a:effectLst/>
                <a:latin typeface="+mn-lt"/>
                <a:ea typeface="+mn-ea"/>
                <a:cs typeface="+mn-cs"/>
              </a:rPr>
              <a:t>Arrival of the shipping truck at the unloading site must be coordinated</a:t>
            </a:r>
          </a:p>
          <a:p>
            <a:pPr lvl="1"/>
            <a:r>
              <a:rPr lang="en-US" sz="1200" b="0" kern="1200" dirty="0">
                <a:solidFill>
                  <a:schemeClr val="tx1"/>
                </a:solidFill>
                <a:effectLst/>
                <a:latin typeface="+mn-lt"/>
                <a:ea typeface="+mn-ea"/>
                <a:cs typeface="+mn-cs"/>
              </a:rPr>
              <a:t>Trucks</a:t>
            </a:r>
            <a:r>
              <a:rPr lang="en-US" sz="1200" b="0" kern="1200" baseline="0" dirty="0">
                <a:solidFill>
                  <a:schemeClr val="tx1"/>
                </a:solidFill>
                <a:effectLst/>
                <a:latin typeface="+mn-lt"/>
                <a:ea typeface="+mn-ea"/>
                <a:cs typeface="+mn-cs"/>
              </a:rPr>
              <a:t> w</a:t>
            </a:r>
            <a:r>
              <a:rPr lang="en-US" dirty="0">
                <a:latin typeface="Times New Roman" panose="02020603050405020304" pitchFamily="18" charset="0"/>
                <a:cs typeface="Times New Roman" panose="02020603050405020304" pitchFamily="18" charset="0"/>
              </a:rPr>
              <a:t>ill </a:t>
            </a:r>
            <a:r>
              <a:rPr lang="en-US" b="1" dirty="0">
                <a:latin typeface="Times New Roman" panose="02020603050405020304" pitchFamily="18" charset="0"/>
                <a:cs typeface="Times New Roman" panose="02020603050405020304" pitchFamily="18" charset="0"/>
              </a:rPr>
              <a:t>not </a:t>
            </a:r>
            <a:r>
              <a:rPr lang="en-US" dirty="0">
                <a:latin typeface="Times New Roman" panose="02020603050405020304" pitchFamily="18" charset="0"/>
                <a:cs typeface="Times New Roman" panose="02020603050405020304" pitchFamily="18" charset="0"/>
              </a:rPr>
              <a:t>be unloaded until checklist is complete</a:t>
            </a:r>
          </a:p>
          <a:p>
            <a:pPr lvl="1"/>
            <a:r>
              <a:rPr lang="en-US" dirty="0">
                <a:latin typeface="Times New Roman" panose="02020603050405020304" pitchFamily="18" charset="0"/>
                <a:cs typeface="Times New Roman" panose="02020603050405020304" pitchFamily="18" charset="0"/>
              </a:rPr>
              <a:t>If load</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not compliant with Shipping Requirements the following is required prior to unloading:</a:t>
            </a:r>
          </a:p>
          <a:p>
            <a:pPr lvl="3"/>
            <a:r>
              <a:rPr lang="en-US" sz="2400" dirty="0">
                <a:latin typeface="Times New Roman" panose="02020603050405020304" pitchFamily="18" charset="0"/>
                <a:cs typeface="Times New Roman" panose="02020603050405020304" pitchFamily="18" charset="0"/>
              </a:rPr>
              <a:t>Additional evaluation</a:t>
            </a:r>
          </a:p>
          <a:p>
            <a:pPr lvl="3"/>
            <a:r>
              <a:rPr lang="en-US" sz="2400" dirty="0">
                <a:latin typeface="Times New Roman" panose="02020603050405020304" pitchFamily="18" charset="0"/>
                <a:cs typeface="Times New Roman" panose="02020603050405020304" pitchFamily="18" charset="0"/>
              </a:rPr>
              <a:t>Superintendent approval</a:t>
            </a:r>
          </a:p>
          <a:p>
            <a:pPr lvl="1"/>
            <a:r>
              <a:rPr lang="en-US" sz="2400" b="0" kern="1200" dirty="0">
                <a:solidFill>
                  <a:schemeClr val="tx1"/>
                </a:solidFill>
                <a:effectLst/>
                <a:latin typeface="+mn-lt"/>
                <a:ea typeface="+mn-ea"/>
                <a:cs typeface="+mn-cs"/>
              </a:rPr>
              <a:t>Includes a reporting system for communicating improper loads to Global Supply Chain (GSC)</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1200" dirty="0">
                <a:solidFill>
                  <a:schemeClr val="tx1"/>
                </a:solidFill>
                <a:effectLst/>
                <a:latin typeface="+mn-lt"/>
                <a:ea typeface="+mn-ea"/>
                <a:cs typeface="+mn-cs"/>
              </a:rPr>
              <a:t>Requirements found on the FCX-DOHS SharePoint Site</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1200" dirty="0">
                <a:solidFill>
                  <a:schemeClr val="tx1"/>
                </a:solidFill>
                <a:effectLst/>
                <a:latin typeface="+mn-lt"/>
                <a:ea typeface="+mn-ea"/>
                <a:cs typeface="+mn-cs"/>
              </a:rPr>
              <a:t>For further questions, contact your Supervisor or Project Lead</a:t>
            </a: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0" kern="1200" dirty="0">
              <a:solidFill>
                <a:schemeClr val="tx1"/>
              </a:solidFill>
              <a:effectLst/>
              <a:latin typeface="+mn-lt"/>
              <a:ea typeface="+mn-ea"/>
              <a:cs typeface="+mn-cs"/>
            </a:endParaRP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1200" dirty="0">
                <a:solidFill>
                  <a:schemeClr val="tx1"/>
                </a:solidFill>
                <a:effectLst/>
                <a:latin typeface="+mn-lt"/>
                <a:ea typeface="+mn-ea"/>
                <a:cs typeface="+mn-cs"/>
              </a:rPr>
              <a:t>Safe practices must always be adhered to when storing the pipe:</a:t>
            </a:r>
          </a:p>
          <a:p>
            <a:pPr lvl="1"/>
            <a:r>
              <a:rPr lang="en-US" dirty="0">
                <a:latin typeface="Times New Roman" panose="02020603050405020304" pitchFamily="18" charset="0"/>
                <a:cs typeface="Times New Roman" panose="02020603050405020304" pitchFamily="18" charset="0"/>
              </a:rPr>
              <a:t>Without engineered controls:</a:t>
            </a:r>
          </a:p>
          <a:p>
            <a:pPr marL="860425" lvl="2"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Stored </a:t>
            </a:r>
            <a:r>
              <a:rPr lang="en-US" b="1" dirty="0">
                <a:latin typeface="Times New Roman" panose="02020603050405020304" pitchFamily="18" charset="0"/>
                <a:cs typeface="Times New Roman" panose="02020603050405020304" pitchFamily="18" charset="0"/>
              </a:rPr>
              <a:t>no more</a:t>
            </a:r>
            <a:r>
              <a:rPr lang="en-US" dirty="0">
                <a:latin typeface="Times New Roman" panose="02020603050405020304" pitchFamily="18" charset="0"/>
                <a:cs typeface="Times New Roman" panose="02020603050405020304" pitchFamily="18" charset="0"/>
              </a:rPr>
              <a:t> than two pipes high for 10 inch diameter and larger</a:t>
            </a:r>
          </a:p>
          <a:p>
            <a:pPr marL="860425" lvl="2"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Stored </a:t>
            </a:r>
            <a:r>
              <a:rPr lang="en-US" b="1" dirty="0">
                <a:latin typeface="Times New Roman" panose="02020603050405020304" pitchFamily="18" charset="0"/>
                <a:cs typeface="Times New Roman" panose="02020603050405020304" pitchFamily="18" charset="0"/>
              </a:rPr>
              <a:t>no more</a:t>
            </a:r>
            <a:r>
              <a:rPr lang="en-US" dirty="0">
                <a:latin typeface="Times New Roman" panose="02020603050405020304" pitchFamily="18" charset="0"/>
                <a:cs typeface="Times New Roman" panose="02020603050405020304" pitchFamily="18" charset="0"/>
              </a:rPr>
              <a:t> than 2 feet high for pipe smaller than 10 inch diameter</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HDPE Pipe can be stored higher</a:t>
            </a:r>
            <a:r>
              <a:rPr lang="en-US" baseline="0" dirty="0">
                <a:effectLst/>
                <a:latin typeface="Times New Roman" panose="02020603050405020304" pitchFamily="18" charset="0"/>
                <a:cs typeface="Times New Roman" panose="02020603050405020304" pitchFamily="18" charset="0"/>
              </a:rPr>
              <a:t> w</a:t>
            </a:r>
            <a:r>
              <a:rPr lang="en-US" dirty="0">
                <a:latin typeface="Times New Roman" panose="02020603050405020304" pitchFamily="18" charset="0"/>
                <a:cs typeface="Times New Roman" panose="02020603050405020304" pitchFamily="18" charset="0"/>
              </a:rPr>
              <a:t>ith engineered controls to prevent the stack from collapsing</a:t>
            </a:r>
            <a:endParaRPr lang="en-US" sz="2400" b="0" kern="1200" dirty="0">
              <a:solidFill>
                <a:schemeClr val="tx1"/>
              </a:solidFill>
              <a:effectLst/>
              <a:latin typeface="+mn-lt"/>
              <a:ea typeface="+mn-ea"/>
              <a:cs typeface="+mn-cs"/>
            </a:endParaRP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dirty="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54</a:t>
            </a:fld>
            <a:endParaRPr lang="en-US"/>
          </a:p>
        </p:txBody>
      </p:sp>
    </p:spTree>
    <p:extLst>
      <p:ext uri="{BB962C8B-B14F-4D97-AF65-F5344CB8AC3E}">
        <p14:creationId xmlns:p14="http://schemas.microsoft.com/office/powerpoint/2010/main" val="2610333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33</a:t>
            </a:r>
          </a:p>
          <a:p>
            <a:endParaRPr lang="en-US" b="1" baseline="0" dirty="0"/>
          </a:p>
          <a:p>
            <a:r>
              <a:rPr lang="en-US" b="1" baseline="0" dirty="0"/>
              <a:t>Instruction</a:t>
            </a:r>
          </a:p>
          <a:p>
            <a:pPr marL="174708" indent="-174708">
              <a:buFont typeface="Arial" panose="020B0604020202020204" pitchFamily="34" charset="0"/>
              <a:buChar char="•"/>
            </a:pPr>
            <a:r>
              <a:rPr lang="en-US" b="0" baseline="0" dirty="0"/>
              <a:t>Variance Request is required for pipe being shipped off-site</a:t>
            </a:r>
          </a:p>
          <a:p>
            <a:pPr marL="174708" indent="-174708">
              <a:buFont typeface="Arial" panose="020B0604020202020204" pitchFamily="34" charset="0"/>
              <a:buChar char="•"/>
            </a:pPr>
            <a:r>
              <a:rPr lang="en-US" b="0" baseline="0" dirty="0"/>
              <a:t>HDPE Pipe must be shipped according to the company shipping requirements according to FCX-HS12</a:t>
            </a:r>
          </a:p>
          <a:p>
            <a:pPr marL="631908" lvl="1" indent="-174708">
              <a:buFont typeface="Arial" panose="020B0604020202020204" pitchFamily="34" charset="0"/>
              <a:buChar char="•"/>
            </a:pPr>
            <a:r>
              <a:rPr lang="en-US" b="0" baseline="0" dirty="0"/>
              <a:t>Located in the HDPE Pipe Shipping Requirements document</a:t>
            </a:r>
          </a:p>
          <a:p>
            <a:pPr marL="631908" lvl="1" indent="-174708">
              <a:buFont typeface="Arial" panose="020B0604020202020204" pitchFamily="34" charset="0"/>
              <a:buChar char="•"/>
            </a:pPr>
            <a:r>
              <a:rPr lang="en-US" b="0" baseline="0" dirty="0"/>
              <a:t>Found on the FCX-DOHS SharePoint Site </a:t>
            </a:r>
          </a:p>
        </p:txBody>
      </p:sp>
      <p:sp>
        <p:nvSpPr>
          <p:cNvPr id="4" name="Slide Number Placeholder 3"/>
          <p:cNvSpPr>
            <a:spLocks noGrp="1"/>
          </p:cNvSpPr>
          <p:nvPr>
            <p:ph type="sldNum" sz="quarter" idx="10"/>
          </p:nvPr>
        </p:nvSpPr>
        <p:spPr/>
        <p:txBody>
          <a:bodyPr/>
          <a:lstStyle/>
          <a:p>
            <a:fld id="{3F8FCD5C-19B0-4F7A-B49D-975DBE93C182}" type="slidenum">
              <a:rPr lang="en-US" smtClean="0"/>
              <a:t>55</a:t>
            </a:fld>
            <a:endParaRPr lang="en-US"/>
          </a:p>
        </p:txBody>
      </p:sp>
    </p:spTree>
    <p:extLst>
      <p:ext uri="{BB962C8B-B14F-4D97-AF65-F5344CB8AC3E}">
        <p14:creationId xmlns:p14="http://schemas.microsoft.com/office/powerpoint/2010/main" val="18167071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s 34-35</a:t>
            </a:r>
          </a:p>
          <a:p>
            <a:endParaRPr lang="en-US" b="1" baseline="0" dirty="0"/>
          </a:p>
          <a:p>
            <a:r>
              <a:rPr lang="en-US" b="1" baseline="0" dirty="0"/>
              <a:t>Instruction</a:t>
            </a:r>
          </a:p>
          <a:p>
            <a:pPr marL="174708" indent="-174708">
              <a:buFont typeface="Arial" panose="020B0604020202020204" pitchFamily="34" charset="0"/>
              <a:buChar char="•"/>
            </a:pPr>
            <a:r>
              <a:rPr lang="en-US" b="1" baseline="0" dirty="0"/>
              <a:t>Divide the class in half-one half will discuss the Be On the Lookout while the other will discuss the Learn From Others</a:t>
            </a:r>
          </a:p>
          <a:p>
            <a:pPr marL="631908" lvl="1" indent="-174708">
              <a:buFont typeface="Arial" panose="020B0604020202020204" pitchFamily="34" charset="0"/>
              <a:buChar char="•"/>
            </a:pPr>
            <a:r>
              <a:rPr lang="en-US" b="0" baseline="0" dirty="0"/>
              <a:t>Students should pair up and read their assigned section</a:t>
            </a:r>
          </a:p>
          <a:p>
            <a:pPr marL="631908" lvl="1" indent="-174708">
              <a:buFont typeface="Arial" panose="020B0604020202020204" pitchFamily="34" charset="0"/>
              <a:buChar char="•"/>
            </a:pPr>
            <a:r>
              <a:rPr lang="en-US" b="0" baseline="0" dirty="0"/>
              <a:t>Students should take notes about the situation in preparation for the discussion</a:t>
            </a:r>
          </a:p>
          <a:p>
            <a:pPr marL="631908" lvl="1" indent="-174708">
              <a:buFont typeface="Arial" panose="020B0604020202020204" pitchFamily="34" charset="0"/>
              <a:buChar char="•"/>
            </a:pPr>
            <a:r>
              <a:rPr lang="en-US" b="0" baseline="0" dirty="0"/>
              <a:t>After partner discussion,  have each group summarize the details</a:t>
            </a:r>
          </a:p>
          <a:p>
            <a:pPr marL="631908" lvl="1" indent="-174708">
              <a:buFont typeface="Arial" panose="020B0604020202020204" pitchFamily="34" charset="0"/>
              <a:buChar char="•"/>
            </a:pPr>
            <a:r>
              <a:rPr lang="en-US" b="0" baseline="0" dirty="0"/>
              <a:t>As a whole class, discuss the similarities and differences between the two </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56</a:t>
            </a:fld>
            <a:endParaRPr lang="en-US"/>
          </a:p>
        </p:txBody>
      </p:sp>
    </p:spTree>
    <p:extLst>
      <p:ext uri="{BB962C8B-B14F-4D97-AF65-F5344CB8AC3E}">
        <p14:creationId xmlns:p14="http://schemas.microsoft.com/office/powerpoint/2010/main" val="453385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35</a:t>
            </a:r>
          </a:p>
          <a:p>
            <a:endParaRPr lang="en-US" b="1" baseline="0" dirty="0"/>
          </a:p>
          <a:p>
            <a:r>
              <a:rPr lang="en-US" b="1" baseline="0" dirty="0"/>
              <a:t>Instruction</a:t>
            </a:r>
          </a:p>
          <a:p>
            <a:pPr marL="174708" indent="-174708">
              <a:buFont typeface="Arial" panose="020B0604020202020204" pitchFamily="34" charset="0"/>
              <a:buChar char="•"/>
            </a:pPr>
            <a:r>
              <a:rPr lang="en-US" b="1" baseline="0" dirty="0"/>
              <a:t>Divide the class in half-one half will discuss the Be On the Lookout while the other will discuss the Learn From Others</a:t>
            </a:r>
          </a:p>
          <a:p>
            <a:pPr marL="631908" lvl="1" indent="-174708">
              <a:buFont typeface="Arial" panose="020B0604020202020204" pitchFamily="34" charset="0"/>
              <a:buChar char="•"/>
            </a:pPr>
            <a:r>
              <a:rPr lang="en-US" b="0" baseline="0" dirty="0"/>
              <a:t>Students should pair up and read their assigned section</a:t>
            </a:r>
          </a:p>
          <a:p>
            <a:pPr marL="631908" lvl="1" indent="-174708">
              <a:buFont typeface="Arial" panose="020B0604020202020204" pitchFamily="34" charset="0"/>
              <a:buChar char="•"/>
            </a:pPr>
            <a:r>
              <a:rPr lang="en-US" b="0" baseline="0" dirty="0"/>
              <a:t>Students should take notes about the situation in preparation for the discussion</a:t>
            </a:r>
          </a:p>
          <a:p>
            <a:pPr marL="631908" lvl="1" indent="-174708">
              <a:buFont typeface="Arial" panose="020B0604020202020204" pitchFamily="34" charset="0"/>
              <a:buChar char="•"/>
            </a:pPr>
            <a:r>
              <a:rPr lang="en-US" b="0" baseline="0" dirty="0"/>
              <a:t>After partner discussion,  have each group summarize the details</a:t>
            </a:r>
          </a:p>
          <a:p>
            <a:pPr marL="631908" lvl="1" indent="-174708">
              <a:buFont typeface="Arial" panose="020B0604020202020204" pitchFamily="34" charset="0"/>
              <a:buChar char="•"/>
            </a:pPr>
            <a:r>
              <a:rPr lang="en-US" b="0" baseline="0" dirty="0"/>
              <a:t>As a whole class, discuss the similarities and differences between the two </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57</a:t>
            </a:fld>
            <a:endParaRPr lang="en-US"/>
          </a:p>
        </p:txBody>
      </p:sp>
    </p:spTree>
    <p:extLst>
      <p:ext uri="{BB962C8B-B14F-4D97-AF65-F5344CB8AC3E}">
        <p14:creationId xmlns:p14="http://schemas.microsoft.com/office/powerpoint/2010/main" val="40493000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36</a:t>
            </a:r>
          </a:p>
          <a:p>
            <a:endParaRPr lang="en-US" b="1" baseline="0" dirty="0"/>
          </a:p>
          <a:p>
            <a:r>
              <a:rPr lang="en-US" b="1" baseline="0" dirty="0"/>
              <a:t>Instruction</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On-Site Transfers require the following prior to beginning</a:t>
            </a:r>
            <a:r>
              <a:rPr lang="en-US" sz="1200" b="0" kern="1200" baseline="0" dirty="0">
                <a:solidFill>
                  <a:schemeClr val="tx1"/>
                </a:solidFill>
                <a:effectLst/>
                <a:latin typeface="+mn-lt"/>
                <a:ea typeface="+mn-ea"/>
                <a:cs typeface="+mn-cs"/>
              </a:rPr>
              <a:t> a task:</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HDPE Pipe Receiving/Loading/Unloading Checklist needs to be completed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Adhere to established procedure</a:t>
            </a:r>
            <a:r>
              <a:rPr lang="en-US" sz="1200" b="0" kern="1200" baseline="0" dirty="0">
                <a:solidFill>
                  <a:schemeClr val="tx1"/>
                </a:solidFill>
                <a:effectLst/>
                <a:latin typeface="+mn-lt"/>
                <a:ea typeface="+mn-ea"/>
                <a:cs typeface="+mn-cs"/>
              </a:rPr>
              <a:t> for ensuring the checklist is completed</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Site trailers used for on-site transfers of HDPE Pipe must be: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Equipped with engineered stints, or</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Other engineered means of securing the load</a:t>
            </a:r>
          </a:p>
        </p:txBody>
      </p:sp>
      <p:sp>
        <p:nvSpPr>
          <p:cNvPr id="4" name="Slide Number Placeholder 3"/>
          <p:cNvSpPr>
            <a:spLocks noGrp="1"/>
          </p:cNvSpPr>
          <p:nvPr>
            <p:ph type="sldNum" sz="quarter" idx="10"/>
          </p:nvPr>
        </p:nvSpPr>
        <p:spPr/>
        <p:txBody>
          <a:bodyPr/>
          <a:lstStyle/>
          <a:p>
            <a:fld id="{3F8FCD5C-19B0-4F7A-B49D-975DBE93C182}" type="slidenum">
              <a:rPr lang="en-US" smtClean="0"/>
              <a:t>58</a:t>
            </a:fld>
            <a:endParaRPr lang="en-US"/>
          </a:p>
        </p:txBody>
      </p:sp>
    </p:spTree>
    <p:extLst>
      <p:ext uri="{BB962C8B-B14F-4D97-AF65-F5344CB8AC3E}">
        <p14:creationId xmlns:p14="http://schemas.microsoft.com/office/powerpoint/2010/main" val="238308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36</a:t>
            </a:r>
          </a:p>
          <a:p>
            <a:endParaRPr lang="en-US" b="1" baseline="0" dirty="0"/>
          </a:p>
          <a:p>
            <a:r>
              <a:rPr lang="en-US" b="1" baseline="0" dirty="0"/>
              <a:t>Instruction</a:t>
            </a:r>
          </a:p>
          <a:p>
            <a:pPr marL="171450" indent="-171450">
              <a:buFont typeface="Arial" panose="020B0604020202020204" pitchFamily="34" charset="0"/>
              <a:buChar char="•"/>
            </a:pPr>
            <a:r>
              <a:rPr lang="en-US" b="0" baseline="0" dirty="0"/>
              <a:t>Equipment</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There are several requirements to consider when planning to move HDPE Pipe from one location to another on the site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The requirements are listed below:</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The site must ensure equipment has been evaluated for adequate lifting capacity, and the equipment operator is aware of the limitations of the equipment</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Equipment operators must have documented training for the equipment used in the loading/unloading process</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Documented rigging task training is required for employees loading/unloading pipe using a mobile crane</a:t>
            </a:r>
          </a:p>
          <a:p>
            <a:pPr marL="860425" lvl="2" indent="0">
              <a:buFont typeface="Arial" panose="020B0604020202020204" pitchFamily="34" charset="0"/>
              <a:buNone/>
            </a:pP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b="0" baseline="0" dirty="0"/>
              <a:t>Safe Zone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 50-foot Safe Zone around the truck must be:</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Established</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Marked with a Safety Watch in place to keep ground personnel out of the loading/unloading zone any time the load is not secure</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Truck driver must remain with the Safety Watch any time the load is not secure</a:t>
            </a:r>
          </a:p>
          <a:p>
            <a:r>
              <a:rPr lang="en-US" sz="1200" b="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Safety Watch must:</a:t>
            </a:r>
          </a:p>
          <a:p>
            <a:pPr marL="1031875" lvl="2" indent="-171450">
              <a:buFont typeface="Arial" panose="020B0604020202020204" pitchFamily="34" charset="0"/>
              <a:buChar char="•"/>
            </a:pPr>
            <a:r>
              <a:rPr lang="en-US" sz="1200" b="1" kern="1200" dirty="0">
                <a:solidFill>
                  <a:schemeClr val="tx1"/>
                </a:solidFill>
                <a:effectLst/>
                <a:latin typeface="+mn-lt"/>
                <a:ea typeface="+mn-ea"/>
                <a:cs typeface="+mn-cs"/>
              </a:rPr>
              <a:t>Be a qualified individual who is experienced and knowledgeable in the job being completed</a:t>
            </a:r>
          </a:p>
          <a:p>
            <a:pPr marL="1031875" lvl="2" indent="-171450">
              <a:buFont typeface="Arial" panose="020B0604020202020204" pitchFamily="34" charset="0"/>
              <a:buChar char="•"/>
            </a:pPr>
            <a:r>
              <a:rPr lang="en-US" sz="1200" b="1" kern="1200" dirty="0">
                <a:solidFill>
                  <a:schemeClr val="tx1"/>
                </a:solidFill>
                <a:effectLst/>
                <a:latin typeface="+mn-lt"/>
                <a:ea typeface="+mn-ea"/>
                <a:cs typeface="+mn-cs"/>
              </a:rPr>
              <a:t>Remain on the job at all times and have no other job assignments</a:t>
            </a:r>
          </a:p>
          <a:p>
            <a:r>
              <a:rPr lang="en-US" sz="1200" b="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 Substantial Barrier must be in place for personnel to enter the Safe Zone when:</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Load is not secured</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Load is being strapped or unstrapped</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Example:</a:t>
            </a:r>
            <a:r>
              <a:rPr lang="en-US" sz="1200" b="0" kern="1200" baseline="0" dirty="0">
                <a:solidFill>
                  <a:schemeClr val="tx1"/>
                </a:solidFill>
                <a:effectLst/>
                <a:latin typeface="+mn-lt"/>
                <a:ea typeface="+mn-ea"/>
                <a:cs typeface="+mn-cs"/>
              </a:rPr>
              <a:t> a </a:t>
            </a:r>
            <a:r>
              <a:rPr lang="en-US" sz="1200" b="0" kern="1200" dirty="0">
                <a:solidFill>
                  <a:schemeClr val="tx1"/>
                </a:solidFill>
                <a:effectLst/>
                <a:latin typeface="+mn-lt"/>
                <a:ea typeface="+mn-ea"/>
                <a:cs typeface="+mn-cs"/>
              </a:rPr>
              <a:t>loader with forks to block the load when unstrapping</a:t>
            </a:r>
          </a:p>
          <a:p>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59</a:t>
            </a:fld>
            <a:endParaRPr lang="en-US"/>
          </a:p>
        </p:txBody>
      </p:sp>
    </p:spTree>
    <p:extLst>
      <p:ext uri="{BB962C8B-B14F-4D97-AF65-F5344CB8AC3E}">
        <p14:creationId xmlns:p14="http://schemas.microsoft.com/office/powerpoint/2010/main" val="59680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iii</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pPr marL="174708" indent="-174708">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6</a:t>
            </a:fld>
            <a:endParaRPr lang="en-US"/>
          </a:p>
        </p:txBody>
      </p:sp>
    </p:spTree>
    <p:extLst>
      <p:ext uri="{BB962C8B-B14F-4D97-AF65-F5344CB8AC3E}">
        <p14:creationId xmlns:p14="http://schemas.microsoft.com/office/powerpoint/2010/main" val="3140917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37</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Hazard Boundary</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Area which task hazards exist must be reviewed and defined</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Must include the need for any boundary markings</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Anyone who is inside this area will review and sign the completed HDPE Pipe Handling Permit</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Required to ensure all personnel are aware of the hazards</a:t>
            </a:r>
          </a:p>
          <a:p>
            <a:pPr marL="1031875"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Additional review(s) may be needed if there is more than one task taking place on the same pipeline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Pipe</a:t>
            </a:r>
            <a:r>
              <a:rPr lang="en-US" sz="1200" b="0" kern="1200" baseline="0" dirty="0">
                <a:solidFill>
                  <a:schemeClr val="tx1"/>
                </a:solidFill>
                <a:effectLst/>
                <a:latin typeface="+mn-lt"/>
                <a:ea typeface="+mn-ea"/>
                <a:cs typeface="+mn-cs"/>
              </a:rPr>
              <a:t> Coils</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Specific procedures will be developed for any diameter and length</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HDPE Pipe Handling Permit will be issued prior to starting work</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This procedure</a:t>
            </a:r>
            <a:r>
              <a:rPr lang="en-US" sz="1200" b="0" kern="1200" baseline="0" dirty="0">
                <a:solidFill>
                  <a:schemeClr val="tx1"/>
                </a:solidFill>
                <a:effectLst/>
                <a:latin typeface="+mn-lt"/>
                <a:ea typeface="+mn-ea"/>
                <a:cs typeface="+mn-cs"/>
              </a:rPr>
              <a:t> m</a:t>
            </a:r>
            <a:r>
              <a:rPr lang="en-US" sz="1200" b="0" kern="1200" dirty="0">
                <a:solidFill>
                  <a:schemeClr val="tx1"/>
                </a:solidFill>
                <a:effectLst/>
                <a:latin typeface="+mn-lt"/>
                <a:ea typeface="+mn-ea"/>
                <a:cs typeface="+mn-cs"/>
              </a:rPr>
              <a:t>ust include:</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Where the pipe will be staged after it is unrolled</a:t>
            </a:r>
          </a:p>
          <a:p>
            <a:pPr marL="1031875" lvl="2" indent="-171450">
              <a:buFont typeface="Arial" panose="020B0604020202020204" pitchFamily="34" charset="0"/>
              <a:buChar char="•"/>
            </a:pPr>
            <a:r>
              <a:rPr lang="en-US" sz="1200" b="0" kern="1200" dirty="0">
                <a:solidFill>
                  <a:schemeClr val="tx1"/>
                </a:solidFill>
                <a:effectLst/>
                <a:latin typeface="+mn-lt"/>
                <a:ea typeface="+mn-ea"/>
                <a:cs typeface="+mn-cs"/>
              </a:rPr>
              <a:t>Controls used to maintain a secure area</a:t>
            </a:r>
          </a:p>
          <a:p>
            <a:pPr marL="628650" lvl="1" indent="-171450">
              <a:buFont typeface="Arial" panose="020B0604020202020204" pitchFamily="34" charset="0"/>
              <a:buChar char="•"/>
            </a:pPr>
            <a:r>
              <a:rPr lang="en-US" b="0" baseline="0" dirty="0"/>
              <a:t>The process of unrolling HDPE Pipe coils up to the staging area is not:</a:t>
            </a:r>
          </a:p>
          <a:p>
            <a:pPr marL="1031875" lvl="2" indent="-171450">
              <a:buFont typeface="Arial" panose="020B0604020202020204" pitchFamily="34" charset="0"/>
              <a:buChar char="•"/>
            </a:pPr>
            <a:r>
              <a:rPr lang="en-US" b="0" baseline="0" dirty="0"/>
              <a:t>Considered pulling pipe</a:t>
            </a:r>
          </a:p>
          <a:p>
            <a:pPr marL="1031875" lvl="2" indent="-171450">
              <a:buFont typeface="Arial" panose="020B0604020202020204" pitchFamily="34" charset="0"/>
              <a:buChar char="•"/>
            </a:pPr>
            <a:r>
              <a:rPr lang="en-US" b="0" baseline="0" dirty="0"/>
              <a:t>Restricted to the 400 foot maximum length</a:t>
            </a:r>
          </a:p>
          <a:p>
            <a:pPr marL="628650" lvl="1" indent="-171450">
              <a:buFont typeface="Arial" panose="020B0604020202020204" pitchFamily="34" charset="0"/>
              <a:buChar char="•"/>
            </a:pPr>
            <a:r>
              <a:rPr lang="en-US" b="0" baseline="0" dirty="0"/>
              <a:t>After the unrolled pipe has been staged, the pipe is subject to the pipe pulling requirements</a:t>
            </a:r>
          </a:p>
          <a:p>
            <a:pPr marL="628650" lvl="1" indent="-171450">
              <a:buFont typeface="Arial" panose="020B0604020202020204" pitchFamily="34" charset="0"/>
              <a:buChar char="•"/>
            </a:pPr>
            <a:r>
              <a:rPr lang="en-US" b="0" baseline="0" dirty="0"/>
              <a:t>An engineered device for controlling the stored energy in the coil (such as a Line Tamer) must be used when unrolling coils</a:t>
            </a:r>
          </a:p>
          <a:p>
            <a:pPr marL="628650" lvl="1" indent="-171450">
              <a:buFont typeface="Arial" panose="020B0604020202020204" pitchFamily="34" charset="0"/>
              <a:buChar char="•"/>
            </a:pPr>
            <a:r>
              <a:rPr lang="en-US" b="0" baseline="0" dirty="0"/>
              <a:t>No restrictions on the length of pipe in a coil to be unrolled</a:t>
            </a:r>
          </a:p>
          <a:p>
            <a:pPr marL="171450" indent="-171450">
              <a:buFont typeface="Arial" panose="020B0604020202020204" pitchFamily="34" charset="0"/>
              <a:buChar char="•"/>
            </a:pPr>
            <a:endParaRPr lang="en-US" b="0"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60</a:t>
            </a:fld>
            <a:endParaRPr lang="en-US"/>
          </a:p>
        </p:txBody>
      </p:sp>
    </p:spTree>
    <p:extLst>
      <p:ext uri="{BB962C8B-B14F-4D97-AF65-F5344CB8AC3E}">
        <p14:creationId xmlns:p14="http://schemas.microsoft.com/office/powerpoint/2010/main" val="19146497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pages</a:t>
            </a:r>
            <a:r>
              <a:rPr lang="en-US" b="1" baseline="0" dirty="0"/>
              <a:t> 38-39</a:t>
            </a:r>
          </a:p>
          <a:p>
            <a:endParaRPr lang="en-US" b="1" baseline="0" dirty="0"/>
          </a:p>
          <a:p>
            <a:r>
              <a:rPr lang="en-US" b="1" baseline="0" dirty="0"/>
              <a:t>Instruction</a:t>
            </a:r>
          </a:p>
          <a:p>
            <a:pPr marL="174708" indent="-174708">
              <a:buFont typeface="Arial" panose="020B0604020202020204" pitchFamily="34" charset="0"/>
              <a:buChar char="•"/>
            </a:pPr>
            <a:r>
              <a:rPr lang="en-US" b="0" dirty="0"/>
              <a:t>Have the students</a:t>
            </a:r>
            <a:r>
              <a:rPr lang="en-US" b="0" baseline="0" dirty="0"/>
              <a:t> read/skim through this Learn from Others individually</a:t>
            </a:r>
            <a:endParaRPr lang="en-US" b="1" dirty="0"/>
          </a:p>
          <a:p>
            <a:pPr marL="174708" indent="-174708">
              <a:buFont typeface="Arial" panose="020B0604020202020204" pitchFamily="34" charset="0"/>
              <a:buChar char="•"/>
            </a:pPr>
            <a:r>
              <a:rPr lang="en-US" b="0" dirty="0"/>
              <a:t>As a class:</a:t>
            </a:r>
          </a:p>
          <a:p>
            <a:pPr marL="631908" lvl="1" indent="-174708">
              <a:buFont typeface="Arial" panose="020B0604020202020204" pitchFamily="34" charset="0"/>
              <a:buChar char="•"/>
            </a:pPr>
            <a:r>
              <a:rPr lang="en-US" b="0" u="none" dirty="0"/>
              <a:t>Summarize the scenario</a:t>
            </a:r>
          </a:p>
          <a:p>
            <a:pPr marL="631908" lvl="1" indent="-174708">
              <a:buFont typeface="Arial" panose="020B0604020202020204" pitchFamily="34" charset="0"/>
              <a:buChar char="•"/>
            </a:pPr>
            <a:r>
              <a:rPr lang="en-US" b="0" u="none" dirty="0"/>
              <a:t>Actions taken</a:t>
            </a:r>
          </a:p>
          <a:p>
            <a:pPr marL="631908" lvl="1" indent="-174708">
              <a:buFont typeface="Arial" panose="020B0604020202020204" pitchFamily="34" charset="0"/>
              <a:buChar char="•"/>
            </a:pPr>
            <a:r>
              <a:rPr lang="en-US" b="0" u="none" dirty="0"/>
              <a:t>Key findings</a:t>
            </a:r>
            <a:endParaRPr lang="en-US" u="none" dirty="0"/>
          </a:p>
        </p:txBody>
      </p:sp>
      <p:sp>
        <p:nvSpPr>
          <p:cNvPr id="4" name="Slide Number Placeholder 3"/>
          <p:cNvSpPr>
            <a:spLocks noGrp="1"/>
          </p:cNvSpPr>
          <p:nvPr>
            <p:ph type="sldNum" sz="quarter" idx="10"/>
          </p:nvPr>
        </p:nvSpPr>
        <p:spPr/>
        <p:txBody>
          <a:bodyPr/>
          <a:lstStyle/>
          <a:p>
            <a:fld id="{3F8FCD5C-19B0-4F7A-B49D-975DBE93C182}" type="slidenum">
              <a:rPr lang="en-US" smtClean="0"/>
              <a:t>61</a:t>
            </a:fld>
            <a:endParaRPr lang="en-US"/>
          </a:p>
        </p:txBody>
      </p:sp>
    </p:spTree>
    <p:extLst>
      <p:ext uri="{BB962C8B-B14F-4D97-AF65-F5344CB8AC3E}">
        <p14:creationId xmlns:p14="http://schemas.microsoft.com/office/powerpoint/2010/main" val="14345838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40</a:t>
            </a:r>
          </a:p>
          <a:p>
            <a:endParaRPr lang="en-US" b="1" baseline="0" dirty="0"/>
          </a:p>
          <a:p>
            <a:r>
              <a:rPr lang="en-US" b="1" baseline="0" dirty="0"/>
              <a:t>Instruction</a:t>
            </a:r>
          </a:p>
          <a:p>
            <a:pPr marL="174708" indent="-174708">
              <a:buFont typeface="Arial" panose="020B0604020202020204" pitchFamily="34" charset="0"/>
              <a:buChar char="•"/>
            </a:pPr>
            <a:r>
              <a:rPr lang="en-US" b="0" baseline="0" dirty="0"/>
              <a:t>HDPE Pipe Handling Permit</a:t>
            </a:r>
          </a:p>
          <a:p>
            <a:pPr marL="631908" lvl="1" indent="-174708">
              <a:buFont typeface="Arial" panose="020B0604020202020204" pitchFamily="34" charset="0"/>
              <a:buChar char="•"/>
            </a:pPr>
            <a:r>
              <a:rPr lang="en-US" b="0" baseline="0" dirty="0"/>
              <a:t>Main form needed for most situations concerning HDPE Pipe handling</a:t>
            </a:r>
          </a:p>
          <a:p>
            <a:pPr marL="631908" lvl="1" indent="-174708">
              <a:buFont typeface="Arial" panose="020B0604020202020204" pitchFamily="34" charset="0"/>
              <a:buChar char="•"/>
            </a:pPr>
            <a:r>
              <a:rPr lang="en-US" b="0" baseline="0" dirty="0"/>
              <a:t>Filling out this form completely is Step #1 when planning out the job</a:t>
            </a:r>
          </a:p>
          <a:p>
            <a:pPr marL="174708" indent="-174708">
              <a:buFont typeface="Arial" panose="020B0604020202020204" pitchFamily="34" charset="0"/>
              <a:buChar char="•"/>
            </a:pPr>
            <a:endParaRPr lang="en-US" b="0" baseline="0" dirty="0"/>
          </a:p>
          <a:p>
            <a:pPr marL="174708" indent="-174708">
              <a:buFont typeface="Arial" panose="020B0604020202020204" pitchFamily="34" charset="0"/>
              <a:buChar char="•"/>
            </a:pPr>
            <a:r>
              <a:rPr lang="en-US" b="0" baseline="0" dirty="0"/>
              <a:t>HDPE Pipe Handling Engineering Review</a:t>
            </a:r>
          </a:p>
          <a:p>
            <a:pPr marL="631908" lvl="1" indent="-174708">
              <a:buFont typeface="Arial" panose="020B0604020202020204" pitchFamily="34" charset="0"/>
              <a:buChar char="•"/>
            </a:pPr>
            <a:r>
              <a:rPr lang="en-US" b="0" baseline="0" dirty="0"/>
              <a:t>Complete and submit this form along with the Permit in order to develop a plan to accomplish a task not specifically covered in the Policy</a:t>
            </a:r>
          </a:p>
          <a:p>
            <a:pPr marL="174708" indent="-174708">
              <a:buFont typeface="Arial" panose="020B0604020202020204" pitchFamily="34" charset="0"/>
              <a:buChar char="•"/>
            </a:pPr>
            <a:endParaRPr lang="en-US" b="0" baseline="0" dirty="0"/>
          </a:p>
          <a:p>
            <a:pPr marL="174708" indent="-174708">
              <a:buFont typeface="Arial" panose="020B0604020202020204" pitchFamily="34" charset="0"/>
              <a:buChar char="•"/>
            </a:pPr>
            <a:r>
              <a:rPr lang="en-US" b="0" baseline="0" dirty="0"/>
              <a:t>Receiving/Loading/Unloading checklist</a:t>
            </a:r>
          </a:p>
          <a:p>
            <a:pPr marL="631908" lvl="1" indent="-174708">
              <a:buFont typeface="Arial" panose="020B0604020202020204" pitchFamily="34" charset="0"/>
              <a:buChar char="•"/>
            </a:pPr>
            <a:r>
              <a:rPr lang="en-US" b="0" baseline="0" dirty="0"/>
              <a:t>Must be completed prior to the loading/unloading activity and when receiving HDPE</a:t>
            </a:r>
          </a:p>
          <a:p>
            <a:pPr marL="174708" indent="-174708">
              <a:buFont typeface="Arial" panose="020B0604020202020204" pitchFamily="34" charset="0"/>
              <a:buChar char="•"/>
            </a:pPr>
            <a:endParaRPr lang="en-US" b="0" baseline="0" dirty="0"/>
          </a:p>
          <a:p>
            <a:pPr marL="174708" indent="-174708">
              <a:buFont typeface="Arial" panose="020B0604020202020204" pitchFamily="34" charset="0"/>
              <a:buChar char="•"/>
            </a:pPr>
            <a:r>
              <a:rPr lang="en-US" b="0" baseline="0" dirty="0"/>
              <a:t>These documents and all HDPE Pipe Handling permits, policy, and technical supplements can be found on the DOHS SharePoint under H&amp;S Policies, HDPE Pipe Handling</a:t>
            </a:r>
          </a:p>
        </p:txBody>
      </p:sp>
      <p:sp>
        <p:nvSpPr>
          <p:cNvPr id="4" name="Slide Number Placeholder 3"/>
          <p:cNvSpPr>
            <a:spLocks noGrp="1"/>
          </p:cNvSpPr>
          <p:nvPr>
            <p:ph type="sldNum" sz="quarter" idx="10"/>
          </p:nvPr>
        </p:nvSpPr>
        <p:spPr/>
        <p:txBody>
          <a:bodyPr/>
          <a:lstStyle/>
          <a:p>
            <a:fld id="{3F8FCD5C-19B0-4F7A-B49D-975DBE93C182}" type="slidenum">
              <a:rPr lang="en-US" smtClean="0"/>
              <a:t>62</a:t>
            </a:fld>
            <a:endParaRPr lang="en-US"/>
          </a:p>
        </p:txBody>
      </p:sp>
    </p:spTree>
    <p:extLst>
      <p:ext uri="{BB962C8B-B14F-4D97-AF65-F5344CB8AC3E}">
        <p14:creationId xmlns:p14="http://schemas.microsoft.com/office/powerpoint/2010/main" val="3347739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40</a:t>
            </a:r>
          </a:p>
          <a:p>
            <a:endParaRPr lang="en-US" b="1" baseline="0" dirty="0"/>
          </a:p>
          <a:p>
            <a:r>
              <a:rPr lang="en-US" b="1" baseline="0" dirty="0"/>
              <a:t>Instruction</a:t>
            </a:r>
          </a:p>
          <a:p>
            <a:pPr marL="174708" indent="-174708">
              <a:buFont typeface="Arial" panose="020B0604020202020204" pitchFamily="34" charset="0"/>
              <a:buChar char="•"/>
            </a:pPr>
            <a:r>
              <a:rPr lang="en-US" b="0" baseline="0" dirty="0"/>
              <a:t>Completed for</a:t>
            </a:r>
          </a:p>
          <a:p>
            <a:pPr marL="631908" lvl="1" indent="-174708">
              <a:buFont typeface="Arial" panose="020B0604020202020204" pitchFamily="34" charset="0"/>
              <a:buChar char="•"/>
            </a:pPr>
            <a:r>
              <a:rPr lang="en-US" b="0" baseline="0" dirty="0"/>
              <a:t>Any work with HDPE Pipe that is 2 inches in diameter or larger </a:t>
            </a:r>
            <a:r>
              <a:rPr lang="en-US" b="1" baseline="0" dirty="0"/>
              <a:t>and</a:t>
            </a:r>
            <a:r>
              <a:rPr lang="en-US" b="0" baseline="0" dirty="0"/>
              <a:t> longer than 50 feet where the pipe will be pulled, installed, and/or repaired</a:t>
            </a:r>
          </a:p>
          <a:p>
            <a:pPr marL="631908" lvl="1" indent="-174708">
              <a:buFont typeface="Arial" panose="020B0604020202020204" pitchFamily="34" charset="0"/>
              <a:buChar char="•"/>
            </a:pPr>
            <a:r>
              <a:rPr lang="en-US" b="0" baseline="0" dirty="0"/>
              <a:t>Unrolling HDPE Pipe coils, regardless of diameter and length</a:t>
            </a:r>
          </a:p>
          <a:p>
            <a:pPr marL="174708" indent="-174708">
              <a:buFont typeface="Arial" panose="020B0604020202020204" pitchFamily="34" charset="0"/>
              <a:buChar char="•"/>
            </a:pPr>
            <a:r>
              <a:rPr lang="en-US" b="0" baseline="0" dirty="0"/>
              <a:t>Good for the task duration as long as conditions do </a:t>
            </a:r>
            <a:r>
              <a:rPr lang="en-US" b="1" baseline="0" dirty="0"/>
              <a:t>not</a:t>
            </a:r>
            <a:r>
              <a:rPr lang="en-US" b="0" baseline="0" dirty="0"/>
              <a:t> change</a:t>
            </a:r>
          </a:p>
          <a:p>
            <a:pPr marL="631908" lvl="1" indent="-174708">
              <a:buFont typeface="Arial" panose="020B0604020202020204" pitchFamily="34" charset="0"/>
              <a:buChar char="•"/>
            </a:pPr>
            <a:r>
              <a:rPr lang="en-US" b="0" baseline="0" dirty="0"/>
              <a:t>Examples include weather, equipment, pipe size, terrain, slope, project lead, etc.</a:t>
            </a:r>
          </a:p>
          <a:p>
            <a:pPr marL="174708" indent="-174708">
              <a:buFont typeface="Arial" panose="020B0604020202020204" pitchFamily="34" charset="0"/>
              <a:buChar char="•"/>
            </a:pPr>
            <a:r>
              <a:rPr lang="en-US" b="0" baseline="0" dirty="0"/>
              <a:t>Permit must be reviewed by all employees associated with the task each time prior to work beginning</a:t>
            </a:r>
          </a:p>
          <a:p>
            <a:pPr marL="174708" indent="-174708">
              <a:buFont typeface="Arial" panose="020B0604020202020204" pitchFamily="34" charset="0"/>
              <a:buChar char="•"/>
            </a:pPr>
            <a:r>
              <a:rPr lang="en-US" b="0" baseline="0" dirty="0"/>
              <a:t>Each employee must print, sign, and date the bottom of the permit in the designated area (or the reverse side of the permit) after the permit is reviewed</a:t>
            </a:r>
          </a:p>
        </p:txBody>
      </p:sp>
      <p:sp>
        <p:nvSpPr>
          <p:cNvPr id="4" name="Slide Number Placeholder 3"/>
          <p:cNvSpPr>
            <a:spLocks noGrp="1"/>
          </p:cNvSpPr>
          <p:nvPr>
            <p:ph type="sldNum" sz="quarter" idx="10"/>
          </p:nvPr>
        </p:nvSpPr>
        <p:spPr/>
        <p:txBody>
          <a:bodyPr/>
          <a:lstStyle/>
          <a:p>
            <a:fld id="{3F8FCD5C-19B0-4F7A-B49D-975DBE93C182}" type="slidenum">
              <a:rPr lang="en-US" smtClean="0"/>
              <a:t>63</a:t>
            </a:fld>
            <a:endParaRPr lang="en-US"/>
          </a:p>
        </p:txBody>
      </p:sp>
    </p:spTree>
    <p:extLst>
      <p:ext uri="{BB962C8B-B14F-4D97-AF65-F5344CB8AC3E}">
        <p14:creationId xmlns:p14="http://schemas.microsoft.com/office/powerpoint/2010/main" val="2987444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41</a:t>
            </a:r>
          </a:p>
          <a:p>
            <a:endParaRPr lang="en-US" b="1" baseline="0" dirty="0"/>
          </a:p>
          <a:p>
            <a:r>
              <a:rPr lang="en-US" b="1" baseline="0" dirty="0"/>
              <a:t>Instruction</a:t>
            </a:r>
          </a:p>
          <a:p>
            <a:pPr marL="174708" indent="-174708">
              <a:buFont typeface="Arial" panose="020B0604020202020204" pitchFamily="34" charset="0"/>
              <a:buChar char="•"/>
            </a:pPr>
            <a:r>
              <a:rPr lang="en-US" b="0" baseline="0" dirty="0"/>
              <a:t>This is page one of the HDPE Pipe Handling Permit</a:t>
            </a:r>
          </a:p>
          <a:p>
            <a:pPr marL="174708" indent="-174708">
              <a:buFont typeface="Arial" panose="020B0604020202020204" pitchFamily="34" charset="0"/>
              <a:buChar char="•"/>
            </a:pPr>
            <a:r>
              <a:rPr lang="en-US" b="0" baseline="0" dirty="0"/>
              <a:t>We will discuss the details of the form in the upcoming slides</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64</a:t>
            </a:fld>
            <a:endParaRPr lang="en-US"/>
          </a:p>
        </p:txBody>
      </p:sp>
    </p:spTree>
    <p:extLst>
      <p:ext uri="{BB962C8B-B14F-4D97-AF65-F5344CB8AC3E}">
        <p14:creationId xmlns:p14="http://schemas.microsoft.com/office/powerpoint/2010/main" val="10796119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42</a:t>
            </a:r>
          </a:p>
          <a:p>
            <a:endParaRPr lang="en-US" b="1" baseline="0" dirty="0"/>
          </a:p>
          <a:p>
            <a:r>
              <a:rPr lang="en-US" b="1" baseline="0" dirty="0"/>
              <a:t>Instruction</a:t>
            </a:r>
          </a:p>
          <a:p>
            <a:pPr marL="174708" indent="-174708">
              <a:buFont typeface="Arial" panose="020B0604020202020204" pitchFamily="34" charset="0"/>
              <a:buChar char="•"/>
            </a:pPr>
            <a:r>
              <a:rPr lang="en-US" b="0" baseline="0" dirty="0"/>
              <a:t>This is page two of the HDPE Pipe Handling Permit</a:t>
            </a:r>
          </a:p>
          <a:p>
            <a:pPr marL="174708" indent="-174708">
              <a:buFont typeface="Arial" panose="020B0604020202020204" pitchFamily="34" charset="0"/>
              <a:buChar char="•"/>
            </a:pPr>
            <a:r>
              <a:rPr lang="en-US" b="0" baseline="0" dirty="0"/>
              <a:t>We will discuss the details of the form in the upcoming slides</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65</a:t>
            </a:fld>
            <a:endParaRPr lang="en-US"/>
          </a:p>
        </p:txBody>
      </p:sp>
    </p:spTree>
    <p:extLst>
      <p:ext uri="{BB962C8B-B14F-4D97-AF65-F5344CB8AC3E}">
        <p14:creationId xmlns:p14="http://schemas.microsoft.com/office/powerpoint/2010/main" val="15003185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43</a:t>
            </a:r>
          </a:p>
          <a:p>
            <a:endParaRPr lang="en-US" b="1" baseline="0" dirty="0"/>
          </a:p>
          <a:p>
            <a:r>
              <a:rPr lang="en-US" b="1" baseline="0" dirty="0"/>
              <a:t>Instruction</a:t>
            </a:r>
          </a:p>
          <a:p>
            <a:pPr marL="174708" indent="-174708">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66</a:t>
            </a:fld>
            <a:endParaRPr lang="en-US"/>
          </a:p>
        </p:txBody>
      </p:sp>
    </p:spTree>
    <p:extLst>
      <p:ext uri="{BB962C8B-B14F-4D97-AF65-F5344CB8AC3E}">
        <p14:creationId xmlns:p14="http://schemas.microsoft.com/office/powerpoint/2010/main" val="61596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43</a:t>
            </a:r>
          </a:p>
          <a:p>
            <a:endParaRPr lang="en-US" b="1" baseline="0" dirty="0"/>
          </a:p>
          <a:p>
            <a:r>
              <a:rPr lang="en-US" b="1" baseline="0" dirty="0"/>
              <a:t>Instruction</a:t>
            </a:r>
          </a:p>
          <a:p>
            <a:pPr marL="174708" indent="-174708">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67</a:t>
            </a:fld>
            <a:endParaRPr lang="en-US"/>
          </a:p>
        </p:txBody>
      </p:sp>
    </p:spTree>
    <p:extLst>
      <p:ext uri="{BB962C8B-B14F-4D97-AF65-F5344CB8AC3E}">
        <p14:creationId xmlns:p14="http://schemas.microsoft.com/office/powerpoint/2010/main" val="21409105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44</a:t>
            </a:r>
          </a:p>
          <a:p>
            <a:endParaRPr lang="en-US" b="1" baseline="0" dirty="0"/>
          </a:p>
          <a:p>
            <a:r>
              <a:rPr lang="en-US" b="1" baseline="0" dirty="0"/>
              <a:t>Instruction</a:t>
            </a:r>
            <a:endParaRPr lang="en-US" b="0" baseline="0" dirty="0"/>
          </a:p>
          <a:p>
            <a:pPr marL="174708" indent="-174708">
              <a:buFont typeface="Arial" panose="020B0604020202020204" pitchFamily="34" charset="0"/>
              <a:buChar char="•"/>
            </a:pPr>
            <a:r>
              <a:rPr lang="en-US" b="0" baseline="0" dirty="0"/>
              <a:t>Discuss the information in the red boxes</a:t>
            </a:r>
            <a:endParaRPr lang="en-US" b="0" dirty="0"/>
          </a:p>
        </p:txBody>
      </p:sp>
      <p:sp>
        <p:nvSpPr>
          <p:cNvPr id="4" name="Slide Number Placeholder 3"/>
          <p:cNvSpPr>
            <a:spLocks noGrp="1"/>
          </p:cNvSpPr>
          <p:nvPr>
            <p:ph type="sldNum" sz="quarter" idx="10"/>
          </p:nvPr>
        </p:nvSpPr>
        <p:spPr/>
        <p:txBody>
          <a:bodyPr/>
          <a:lstStyle/>
          <a:p>
            <a:fld id="{3F8FCD5C-19B0-4F7A-B49D-975DBE93C182}" type="slidenum">
              <a:rPr lang="en-US" smtClean="0"/>
              <a:t>68</a:t>
            </a:fld>
            <a:endParaRPr lang="en-US"/>
          </a:p>
        </p:txBody>
      </p:sp>
    </p:spTree>
    <p:extLst>
      <p:ext uri="{BB962C8B-B14F-4D97-AF65-F5344CB8AC3E}">
        <p14:creationId xmlns:p14="http://schemas.microsoft.com/office/powerpoint/2010/main" val="641806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44</a:t>
            </a:r>
          </a:p>
          <a:p>
            <a:endParaRPr lang="en-US" b="1" baseline="0" dirty="0"/>
          </a:p>
          <a:p>
            <a:r>
              <a:rPr lang="en-US" b="1" baseline="0" dirty="0"/>
              <a:t>Instruction</a:t>
            </a:r>
          </a:p>
          <a:p>
            <a:pPr marL="174708" indent="-174708">
              <a:buFont typeface="Arial" panose="020B0604020202020204" pitchFamily="34" charset="0"/>
              <a:buChar char="•"/>
            </a:pPr>
            <a:r>
              <a:rPr lang="en-US" sz="1200" b="0" kern="1200" dirty="0">
                <a:solidFill>
                  <a:schemeClr val="tx1"/>
                </a:solidFill>
                <a:effectLst/>
                <a:latin typeface="+mn-lt"/>
                <a:ea typeface="+mn-ea"/>
                <a:cs typeface="+mn-cs"/>
              </a:rPr>
              <a:t>Pre-Job Analysis portion of the permit</a:t>
            </a:r>
          </a:p>
          <a:p>
            <a:pPr marL="631908" lvl="1" indent="-174708">
              <a:buFont typeface="Arial" panose="020B0604020202020204" pitchFamily="34" charset="0"/>
              <a:buChar char="•"/>
            </a:pPr>
            <a:r>
              <a:rPr lang="en-US" sz="1200" b="0" kern="1200" dirty="0">
                <a:solidFill>
                  <a:schemeClr val="tx1"/>
                </a:solidFill>
                <a:effectLst/>
                <a:latin typeface="+mn-lt"/>
                <a:ea typeface="+mn-ea"/>
                <a:cs typeface="+mn-cs"/>
              </a:rPr>
              <a:t>Section 1 covers questions related to a General Hazard Analysis</a:t>
            </a:r>
          </a:p>
          <a:p>
            <a:pPr marL="1035133" lvl="2" indent="-174708">
              <a:buFont typeface="Arial" panose="020B0604020202020204" pitchFamily="34" charset="0"/>
              <a:buChar char="•"/>
            </a:pPr>
            <a:r>
              <a:rPr lang="en-US" sz="1200" b="0" kern="1200" dirty="0">
                <a:solidFill>
                  <a:schemeClr val="tx1"/>
                </a:solidFill>
                <a:effectLst/>
                <a:latin typeface="+mn-lt"/>
                <a:ea typeface="+mn-ea"/>
                <a:cs typeface="+mn-cs"/>
              </a:rPr>
              <a:t>Each line item must be reviewed and the appropriate box checked</a:t>
            </a:r>
          </a:p>
          <a:p>
            <a:pPr marL="1035133" lvl="2" indent="-174708">
              <a:buFont typeface="Arial" panose="020B0604020202020204" pitchFamily="34" charset="0"/>
              <a:buChar char="•"/>
            </a:pPr>
            <a:r>
              <a:rPr lang="en-US" sz="1200" b="0" kern="1200" dirty="0">
                <a:solidFill>
                  <a:schemeClr val="tx1"/>
                </a:solidFill>
                <a:effectLst/>
                <a:latin typeface="+mn-lt"/>
                <a:ea typeface="+mn-ea"/>
                <a:cs typeface="+mn-cs"/>
              </a:rPr>
              <a:t>Advisable to enter additional information on some of the line items to document specific details</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69</a:t>
            </a:fld>
            <a:endParaRPr lang="en-US"/>
          </a:p>
        </p:txBody>
      </p:sp>
    </p:spTree>
    <p:extLst>
      <p:ext uri="{BB962C8B-B14F-4D97-AF65-F5344CB8AC3E}">
        <p14:creationId xmlns:p14="http://schemas.microsoft.com/office/powerpoint/2010/main" val="364362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iii</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7</a:t>
            </a:fld>
            <a:endParaRPr lang="en-US"/>
          </a:p>
        </p:txBody>
      </p:sp>
    </p:spTree>
    <p:extLst>
      <p:ext uri="{BB962C8B-B14F-4D97-AF65-F5344CB8AC3E}">
        <p14:creationId xmlns:p14="http://schemas.microsoft.com/office/powerpoint/2010/main" val="28780200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45</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70</a:t>
            </a:fld>
            <a:endParaRPr lang="en-US"/>
          </a:p>
        </p:txBody>
      </p:sp>
    </p:spTree>
    <p:extLst>
      <p:ext uri="{BB962C8B-B14F-4D97-AF65-F5344CB8AC3E}">
        <p14:creationId xmlns:p14="http://schemas.microsoft.com/office/powerpoint/2010/main" val="495568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45</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71</a:t>
            </a:fld>
            <a:endParaRPr lang="en-US"/>
          </a:p>
        </p:txBody>
      </p:sp>
    </p:spTree>
    <p:extLst>
      <p:ext uri="{BB962C8B-B14F-4D97-AF65-F5344CB8AC3E}">
        <p14:creationId xmlns:p14="http://schemas.microsoft.com/office/powerpoint/2010/main" val="29130801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46</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Analyzing the pulling of pipe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If the task you are performing does not require pipe pulling, you may mark this section as NA</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72</a:t>
            </a:fld>
            <a:endParaRPr lang="en-US"/>
          </a:p>
        </p:txBody>
      </p:sp>
    </p:spTree>
    <p:extLst>
      <p:ext uri="{BB962C8B-B14F-4D97-AF65-F5344CB8AC3E}">
        <p14:creationId xmlns:p14="http://schemas.microsoft.com/office/powerpoint/2010/main" val="28829813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46</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If the task you are performing does not require pipe fusing, installation or repair, you may mark this section as NA</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73</a:t>
            </a:fld>
            <a:endParaRPr lang="en-US"/>
          </a:p>
        </p:txBody>
      </p:sp>
    </p:spTree>
    <p:extLst>
      <p:ext uri="{BB962C8B-B14F-4D97-AF65-F5344CB8AC3E}">
        <p14:creationId xmlns:p14="http://schemas.microsoft.com/office/powerpoint/2010/main" val="7692778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47</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74</a:t>
            </a:fld>
            <a:endParaRPr lang="en-US"/>
          </a:p>
        </p:txBody>
      </p:sp>
    </p:spTree>
    <p:extLst>
      <p:ext uri="{BB962C8B-B14F-4D97-AF65-F5344CB8AC3E}">
        <p14:creationId xmlns:p14="http://schemas.microsoft.com/office/powerpoint/2010/main" val="3713269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47</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75</a:t>
            </a:fld>
            <a:endParaRPr lang="en-US"/>
          </a:p>
        </p:txBody>
      </p:sp>
    </p:spTree>
    <p:extLst>
      <p:ext uri="{BB962C8B-B14F-4D97-AF65-F5344CB8AC3E}">
        <p14:creationId xmlns:p14="http://schemas.microsoft.com/office/powerpoint/2010/main" val="831541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47</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76</a:t>
            </a:fld>
            <a:endParaRPr lang="en-US"/>
          </a:p>
        </p:txBody>
      </p:sp>
    </p:spTree>
    <p:extLst>
      <p:ext uri="{BB962C8B-B14F-4D97-AF65-F5344CB8AC3E}">
        <p14:creationId xmlns:p14="http://schemas.microsoft.com/office/powerpoint/2010/main" val="1532613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48</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77</a:t>
            </a:fld>
            <a:endParaRPr lang="en-US"/>
          </a:p>
        </p:txBody>
      </p:sp>
    </p:spTree>
    <p:extLst>
      <p:ext uri="{BB962C8B-B14F-4D97-AF65-F5344CB8AC3E}">
        <p14:creationId xmlns:p14="http://schemas.microsoft.com/office/powerpoint/2010/main" val="18429593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48</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78</a:t>
            </a:fld>
            <a:endParaRPr lang="en-US"/>
          </a:p>
        </p:txBody>
      </p:sp>
    </p:spTree>
    <p:extLst>
      <p:ext uri="{BB962C8B-B14F-4D97-AF65-F5344CB8AC3E}">
        <p14:creationId xmlns:p14="http://schemas.microsoft.com/office/powerpoint/2010/main" val="18645658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48</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79</a:t>
            </a:fld>
            <a:endParaRPr lang="en-US"/>
          </a:p>
        </p:txBody>
      </p:sp>
    </p:spTree>
    <p:extLst>
      <p:ext uri="{BB962C8B-B14F-4D97-AF65-F5344CB8AC3E}">
        <p14:creationId xmlns:p14="http://schemas.microsoft.com/office/powerpoint/2010/main" val="292356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iii</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8</a:t>
            </a:fld>
            <a:endParaRPr lang="en-US"/>
          </a:p>
        </p:txBody>
      </p:sp>
    </p:spTree>
    <p:extLst>
      <p:ext uri="{BB962C8B-B14F-4D97-AF65-F5344CB8AC3E}">
        <p14:creationId xmlns:p14="http://schemas.microsoft.com/office/powerpoint/2010/main" val="905493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49</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80</a:t>
            </a:fld>
            <a:endParaRPr lang="en-US"/>
          </a:p>
        </p:txBody>
      </p:sp>
    </p:spTree>
    <p:extLst>
      <p:ext uri="{BB962C8B-B14F-4D97-AF65-F5344CB8AC3E}">
        <p14:creationId xmlns:p14="http://schemas.microsoft.com/office/powerpoint/2010/main" val="31607074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49</a:t>
            </a:r>
          </a:p>
          <a:p>
            <a:endParaRPr lang="en-US" b="1" baseline="0" dirty="0"/>
          </a:p>
          <a:p>
            <a:r>
              <a:rPr lang="en-US" b="1" baseline="0" dirty="0"/>
              <a:t>Instruction</a:t>
            </a:r>
          </a:p>
          <a:p>
            <a:pPr marL="171450" lvl="0" indent="-171450">
              <a:buFont typeface="Arial" panose="020B0604020202020204" pitchFamily="34" charset="0"/>
              <a:buChar char="•"/>
            </a:pPr>
            <a:r>
              <a:rPr lang="en-US" b="1" baseline="0" dirty="0"/>
              <a:t>Discuss the information in the red boxes</a:t>
            </a:r>
            <a:endParaRPr lang="en-US" b="1" dirty="0"/>
          </a:p>
        </p:txBody>
      </p:sp>
      <p:sp>
        <p:nvSpPr>
          <p:cNvPr id="4" name="Slide Number Placeholder 3"/>
          <p:cNvSpPr>
            <a:spLocks noGrp="1"/>
          </p:cNvSpPr>
          <p:nvPr>
            <p:ph type="sldNum" sz="quarter" idx="10"/>
          </p:nvPr>
        </p:nvSpPr>
        <p:spPr/>
        <p:txBody>
          <a:bodyPr/>
          <a:lstStyle/>
          <a:p>
            <a:fld id="{3F8FCD5C-19B0-4F7A-B49D-975DBE93C182}" type="slidenum">
              <a:rPr lang="en-US" smtClean="0"/>
              <a:t>81</a:t>
            </a:fld>
            <a:endParaRPr lang="en-US"/>
          </a:p>
        </p:txBody>
      </p:sp>
    </p:spTree>
    <p:extLst>
      <p:ext uri="{BB962C8B-B14F-4D97-AF65-F5344CB8AC3E}">
        <p14:creationId xmlns:p14="http://schemas.microsoft.com/office/powerpoint/2010/main" val="18162555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50</a:t>
            </a:r>
          </a:p>
          <a:p>
            <a:endParaRPr lang="en-US" b="1" baseline="0" dirty="0"/>
          </a:p>
          <a:p>
            <a:r>
              <a:rPr lang="en-US" b="1" baseline="0" dirty="0"/>
              <a:t>Instruction</a:t>
            </a:r>
          </a:p>
          <a:p>
            <a:pPr marL="174708" indent="-174708">
              <a:buFont typeface="Arial" panose="020B0604020202020204" pitchFamily="34" charset="0"/>
              <a:buChar char="•"/>
            </a:pPr>
            <a:r>
              <a:rPr lang="en-US" b="0" baseline="0" dirty="0"/>
              <a:t>Depending on the task being performed, an Engineering Review may be required</a:t>
            </a:r>
          </a:p>
          <a:p>
            <a:pPr marL="631908" lvl="1" indent="-174708">
              <a:buFont typeface="Arial" panose="020B0604020202020204" pitchFamily="34" charset="0"/>
              <a:buChar char="•"/>
            </a:pPr>
            <a:r>
              <a:rPr lang="en-US" b="0" baseline="0" dirty="0"/>
              <a:t>For specific tasks where the policy covers the general safe practices, but does not cover the details of the engineering</a:t>
            </a:r>
          </a:p>
          <a:p>
            <a:pPr marL="631908" lvl="1" indent="-174708">
              <a:buFont typeface="Arial" panose="020B0604020202020204" pitchFamily="34" charset="0"/>
              <a:buChar char="•"/>
            </a:pPr>
            <a:r>
              <a:rPr lang="en-US" b="0" baseline="0" dirty="0"/>
              <a:t>May be used for the following situations:</a:t>
            </a:r>
          </a:p>
          <a:p>
            <a:pPr marL="1035133" lvl="2" indent="-174708">
              <a:buFont typeface="Arial" panose="020B0604020202020204" pitchFamily="34" charset="0"/>
              <a:buChar char="•"/>
            </a:pPr>
            <a:r>
              <a:rPr lang="en-US" b="0" baseline="0" dirty="0"/>
              <a:t>Pulling pipe of any diameter that is longer than 400-feet</a:t>
            </a:r>
          </a:p>
          <a:p>
            <a:pPr marL="1035133" lvl="2" indent="-174708">
              <a:buFont typeface="Arial" panose="020B0604020202020204" pitchFamily="34" charset="0"/>
              <a:buChar char="•"/>
            </a:pPr>
            <a:r>
              <a:rPr lang="en-US" b="0" baseline="0" dirty="0"/>
              <a:t>Pulling pipe up or down grades greater than 25%</a:t>
            </a:r>
          </a:p>
          <a:p>
            <a:pPr marL="1035133" lvl="2" indent="-174708">
              <a:buFont typeface="Arial" panose="020B0604020202020204" pitchFamily="34" charset="0"/>
              <a:buChar char="•"/>
            </a:pPr>
            <a:r>
              <a:rPr lang="en-US" b="0" baseline="0" dirty="0"/>
              <a:t>Pushing pipe</a:t>
            </a:r>
          </a:p>
          <a:p>
            <a:pPr marL="1035133" lvl="2" indent="-174708">
              <a:buFont typeface="Arial" panose="020B0604020202020204" pitchFamily="34" charset="0"/>
              <a:buChar char="•"/>
            </a:pPr>
            <a:r>
              <a:rPr lang="en-US" b="0" baseline="0" dirty="0"/>
              <a:t>Tasks involving dual-walled or dual-contained pipe</a:t>
            </a:r>
          </a:p>
          <a:p>
            <a:pPr marL="1035133" lvl="2" indent="-174708">
              <a:buFont typeface="Arial" panose="020B0604020202020204" pitchFamily="34" charset="0"/>
              <a:buChar char="•"/>
            </a:pPr>
            <a:r>
              <a:rPr lang="en-US" b="0" baseline="0" dirty="0"/>
              <a:t>Fusing pipe that is not consistent or without manufacturer specifications or ASTM standards</a:t>
            </a:r>
          </a:p>
          <a:p>
            <a:pPr marL="1035133" lvl="2" indent="-174708">
              <a:buFont typeface="Arial" panose="020B0604020202020204" pitchFamily="34" charset="0"/>
              <a:buChar char="•"/>
            </a:pPr>
            <a:r>
              <a:rPr lang="en-US" b="0" baseline="0" dirty="0"/>
              <a:t>Pulling or fusing pipe 42 inch in diameter or greater</a:t>
            </a:r>
          </a:p>
          <a:p>
            <a:pPr marL="631908" lvl="1" indent="-174708">
              <a:buFont typeface="Arial" panose="020B0604020202020204" pitchFamily="34" charset="0"/>
              <a:buChar char="•"/>
            </a:pPr>
            <a:r>
              <a:rPr lang="en-US" b="0" baseline="0" dirty="0"/>
              <a:t>All manufacturer and company-defined safety standards must be used</a:t>
            </a:r>
          </a:p>
          <a:p>
            <a:pPr marL="631908" lvl="1" indent="-174708">
              <a:buFont typeface="Arial" panose="020B0604020202020204" pitchFamily="34" charset="0"/>
              <a:buChar char="•"/>
            </a:pPr>
            <a:r>
              <a:rPr lang="en-US" b="0" baseline="0" dirty="0"/>
              <a:t>Details of the engineering review must be:</a:t>
            </a:r>
          </a:p>
          <a:p>
            <a:pPr marL="1035133" lvl="2" indent="-174708">
              <a:buFont typeface="Arial" panose="020B0604020202020204" pitchFamily="34" charset="0"/>
              <a:buChar char="•"/>
            </a:pPr>
            <a:r>
              <a:rPr lang="en-US" b="0" baseline="0" dirty="0"/>
              <a:t>Attached to the request or be readily available if an attachment is not practical</a:t>
            </a:r>
          </a:p>
          <a:p>
            <a:pPr marL="1035133" lvl="2" indent="-174708">
              <a:buFont typeface="Arial" panose="020B0604020202020204" pitchFamily="34" charset="0"/>
              <a:buChar char="•"/>
            </a:pPr>
            <a:r>
              <a:rPr lang="en-US" b="0" baseline="0" dirty="0"/>
              <a:t>Retained according to the FCX Records Retention Policy</a:t>
            </a:r>
          </a:p>
        </p:txBody>
      </p:sp>
      <p:sp>
        <p:nvSpPr>
          <p:cNvPr id="4" name="Slide Number Placeholder 3"/>
          <p:cNvSpPr>
            <a:spLocks noGrp="1"/>
          </p:cNvSpPr>
          <p:nvPr>
            <p:ph type="sldNum" sz="quarter" idx="10"/>
          </p:nvPr>
        </p:nvSpPr>
        <p:spPr/>
        <p:txBody>
          <a:bodyPr/>
          <a:lstStyle/>
          <a:p>
            <a:fld id="{3F8FCD5C-19B0-4F7A-B49D-975DBE93C182}" type="slidenum">
              <a:rPr lang="en-US" smtClean="0"/>
              <a:t>82</a:t>
            </a:fld>
            <a:endParaRPr lang="en-US"/>
          </a:p>
        </p:txBody>
      </p:sp>
    </p:spTree>
    <p:extLst>
      <p:ext uri="{BB962C8B-B14F-4D97-AF65-F5344CB8AC3E}">
        <p14:creationId xmlns:p14="http://schemas.microsoft.com/office/powerpoint/2010/main" val="32988707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51</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83</a:t>
            </a:fld>
            <a:endParaRPr lang="en-US"/>
          </a:p>
        </p:txBody>
      </p:sp>
    </p:spTree>
    <p:extLst>
      <p:ext uri="{BB962C8B-B14F-4D97-AF65-F5344CB8AC3E}">
        <p14:creationId xmlns:p14="http://schemas.microsoft.com/office/powerpoint/2010/main" val="3350974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52</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84</a:t>
            </a:fld>
            <a:endParaRPr lang="en-US"/>
          </a:p>
        </p:txBody>
      </p:sp>
    </p:spTree>
    <p:extLst>
      <p:ext uri="{BB962C8B-B14F-4D97-AF65-F5344CB8AC3E}">
        <p14:creationId xmlns:p14="http://schemas.microsoft.com/office/powerpoint/2010/main" val="34782861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53</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85</a:t>
            </a:fld>
            <a:endParaRPr lang="en-US"/>
          </a:p>
        </p:txBody>
      </p:sp>
    </p:spTree>
    <p:extLst>
      <p:ext uri="{BB962C8B-B14F-4D97-AF65-F5344CB8AC3E}">
        <p14:creationId xmlns:p14="http://schemas.microsoft.com/office/powerpoint/2010/main" val="25644721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54</a:t>
            </a:r>
          </a:p>
          <a:p>
            <a:endParaRPr lang="en-US" b="1" baseline="0" dirty="0"/>
          </a:p>
          <a:p>
            <a:r>
              <a:rPr lang="en-US" b="1" baseline="0" dirty="0"/>
              <a:t>Instruction</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An HDPE Pipe Receiving/Loading/Unloading Checklist must be: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Completed prior to receiving, loading, or unloading HDPE Pipe</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Reviewed by all employees associated with the task</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Signed by all personnel involved with the task in the appropriate locations</a:t>
            </a:r>
            <a:endParaRPr lang="en-US" b="0" dirty="0">
              <a:effectLst/>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HDPE Pipe must be shipped according to company shipping requirements</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Located in the HDPE Pipe Shipping Requirements document</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Arriving loads not compliant with the HDPE Pipe Shipping Standards require the following:</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Additional evaluation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Superintendent approval prior to unloading as indicated on the checklist</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 reporting system for communicating improper loads to GSC</a:t>
            </a:r>
            <a:endParaRPr lang="en-US" b="0" dirty="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86</a:t>
            </a:fld>
            <a:endParaRPr lang="en-US"/>
          </a:p>
        </p:txBody>
      </p:sp>
    </p:spTree>
    <p:extLst>
      <p:ext uri="{BB962C8B-B14F-4D97-AF65-F5344CB8AC3E}">
        <p14:creationId xmlns:p14="http://schemas.microsoft.com/office/powerpoint/2010/main" val="24005677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55</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87</a:t>
            </a:fld>
            <a:endParaRPr lang="en-US"/>
          </a:p>
        </p:txBody>
      </p:sp>
    </p:spTree>
    <p:extLst>
      <p:ext uri="{BB962C8B-B14F-4D97-AF65-F5344CB8AC3E}">
        <p14:creationId xmlns:p14="http://schemas.microsoft.com/office/powerpoint/2010/main" val="28930882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55</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88</a:t>
            </a:fld>
            <a:endParaRPr lang="en-US"/>
          </a:p>
        </p:txBody>
      </p:sp>
    </p:spTree>
    <p:extLst>
      <p:ext uri="{BB962C8B-B14F-4D97-AF65-F5344CB8AC3E}">
        <p14:creationId xmlns:p14="http://schemas.microsoft.com/office/powerpoint/2010/main" val="37353663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56</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89</a:t>
            </a:fld>
            <a:endParaRPr lang="en-US"/>
          </a:p>
        </p:txBody>
      </p:sp>
    </p:spTree>
    <p:extLst>
      <p:ext uri="{BB962C8B-B14F-4D97-AF65-F5344CB8AC3E}">
        <p14:creationId xmlns:p14="http://schemas.microsoft.com/office/powerpoint/2010/main" val="418491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 iii</a:t>
            </a:r>
          </a:p>
          <a:p>
            <a:endParaRPr lang="en-US" b="1" dirty="0"/>
          </a:p>
          <a:p>
            <a:r>
              <a:rPr lang="en-US" b="1" dirty="0"/>
              <a:t>Instruction</a:t>
            </a:r>
            <a:endParaRPr lang="en-US" b="0" dirty="0"/>
          </a:p>
          <a:p>
            <a:pPr marL="174708" indent="-174708">
              <a:buFont typeface="Arial" panose="020B0604020202020204" pitchFamily="34" charset="0"/>
              <a:buChar char="•"/>
            </a:pPr>
            <a:r>
              <a:rPr lang="en-US" b="0" dirty="0"/>
              <a:t>State objective(s) for each module</a:t>
            </a:r>
            <a:endParaRPr lang="en-US" b="0" baseline="0" dirty="0"/>
          </a:p>
          <a:p>
            <a:pPr marL="174708" indent="-174708">
              <a:buFont typeface="Arial" panose="020B0604020202020204" pitchFamily="34" charset="0"/>
              <a:buChar char="•"/>
            </a:pPr>
            <a:r>
              <a:rPr lang="en-US" b="0" baseline="0" dirty="0"/>
              <a:t>Learning objectives are also located at the beginning of each module</a:t>
            </a:r>
          </a:p>
          <a:p>
            <a:pPr marL="174708" indent="-174708" defTabSz="931774">
              <a:buFont typeface="Arial" panose="020B0604020202020204" pitchFamily="34" charset="0"/>
              <a:buChar char="•"/>
              <a:defRPr/>
            </a:pPr>
            <a:r>
              <a:rPr lang="en-US" b="0" baseline="0" dirty="0"/>
              <a:t>Option – If you wrote down or remember the student’s ideas of what they want to learn in the course, connect each response they gave to an objective (even if it’s a vague connection). This increases motivation by showing students their ideas matter</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9</a:t>
            </a:fld>
            <a:endParaRPr lang="en-US"/>
          </a:p>
        </p:txBody>
      </p:sp>
    </p:spTree>
    <p:extLst>
      <p:ext uri="{BB962C8B-B14F-4D97-AF65-F5344CB8AC3E}">
        <p14:creationId xmlns:p14="http://schemas.microsoft.com/office/powerpoint/2010/main" val="15580489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57</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90</a:t>
            </a:fld>
            <a:endParaRPr lang="en-US"/>
          </a:p>
        </p:txBody>
      </p:sp>
    </p:spTree>
    <p:extLst>
      <p:ext uri="{BB962C8B-B14F-4D97-AF65-F5344CB8AC3E}">
        <p14:creationId xmlns:p14="http://schemas.microsoft.com/office/powerpoint/2010/main" val="627826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57</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91</a:t>
            </a:fld>
            <a:endParaRPr lang="en-US"/>
          </a:p>
        </p:txBody>
      </p:sp>
    </p:spTree>
    <p:extLst>
      <p:ext uri="{BB962C8B-B14F-4D97-AF65-F5344CB8AC3E}">
        <p14:creationId xmlns:p14="http://schemas.microsoft.com/office/powerpoint/2010/main" val="9867239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58</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92</a:t>
            </a:fld>
            <a:endParaRPr lang="en-US"/>
          </a:p>
        </p:txBody>
      </p:sp>
    </p:spTree>
    <p:extLst>
      <p:ext uri="{BB962C8B-B14F-4D97-AF65-F5344CB8AC3E}">
        <p14:creationId xmlns:p14="http://schemas.microsoft.com/office/powerpoint/2010/main" val="39094493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58</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93</a:t>
            </a:fld>
            <a:endParaRPr lang="en-US"/>
          </a:p>
        </p:txBody>
      </p:sp>
    </p:spTree>
    <p:extLst>
      <p:ext uri="{BB962C8B-B14F-4D97-AF65-F5344CB8AC3E}">
        <p14:creationId xmlns:p14="http://schemas.microsoft.com/office/powerpoint/2010/main" val="1257667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59</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94</a:t>
            </a:fld>
            <a:endParaRPr lang="en-US"/>
          </a:p>
        </p:txBody>
      </p:sp>
    </p:spTree>
    <p:extLst>
      <p:ext uri="{BB962C8B-B14F-4D97-AF65-F5344CB8AC3E}">
        <p14:creationId xmlns:p14="http://schemas.microsoft.com/office/powerpoint/2010/main" val="27913009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60</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95</a:t>
            </a:fld>
            <a:endParaRPr lang="en-US"/>
          </a:p>
        </p:txBody>
      </p:sp>
    </p:spTree>
    <p:extLst>
      <p:ext uri="{BB962C8B-B14F-4D97-AF65-F5344CB8AC3E}">
        <p14:creationId xmlns:p14="http://schemas.microsoft.com/office/powerpoint/2010/main" val="34224931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61</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96</a:t>
            </a:fld>
            <a:endParaRPr lang="en-US"/>
          </a:p>
        </p:txBody>
      </p:sp>
    </p:spTree>
    <p:extLst>
      <p:ext uri="{BB962C8B-B14F-4D97-AF65-F5344CB8AC3E}">
        <p14:creationId xmlns:p14="http://schemas.microsoft.com/office/powerpoint/2010/main" val="13277185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 page</a:t>
            </a:r>
            <a:r>
              <a:rPr lang="en-US" b="1" baseline="0" dirty="0"/>
              <a:t> 62</a:t>
            </a:r>
          </a:p>
          <a:p>
            <a:endParaRPr lang="en-US" b="1" baseline="0" dirty="0"/>
          </a:p>
          <a:p>
            <a:r>
              <a:rPr lang="en-US" b="1" baseline="0" dirty="0"/>
              <a:t>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Discuss the information in the red boxes</a:t>
            </a:r>
            <a:endParaRPr lang="en-US" b="1" dirty="0"/>
          </a:p>
          <a:p>
            <a:endParaRPr lang="en-US" b="1" baseline="0" dirty="0"/>
          </a:p>
        </p:txBody>
      </p:sp>
      <p:sp>
        <p:nvSpPr>
          <p:cNvPr id="4" name="Slide Number Placeholder 3"/>
          <p:cNvSpPr>
            <a:spLocks noGrp="1"/>
          </p:cNvSpPr>
          <p:nvPr>
            <p:ph type="sldNum" sz="quarter" idx="10"/>
          </p:nvPr>
        </p:nvSpPr>
        <p:spPr/>
        <p:txBody>
          <a:bodyPr/>
          <a:lstStyle/>
          <a:p>
            <a:fld id="{3F8FCD5C-19B0-4F7A-B49D-975DBE93C182}" type="slidenum">
              <a:rPr lang="en-US" smtClean="0"/>
              <a:t>97</a:t>
            </a:fld>
            <a:endParaRPr lang="en-US"/>
          </a:p>
        </p:txBody>
      </p:sp>
    </p:spTree>
    <p:extLst>
      <p:ext uri="{BB962C8B-B14F-4D97-AF65-F5344CB8AC3E}">
        <p14:creationId xmlns:p14="http://schemas.microsoft.com/office/powerpoint/2010/main" val="17175228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63</a:t>
            </a:r>
          </a:p>
          <a:p>
            <a:endParaRPr lang="en-US" dirty="0"/>
          </a:p>
          <a:p>
            <a:r>
              <a:rPr lang="en-US" dirty="0"/>
              <a:t>Time</a:t>
            </a:r>
          </a:p>
          <a:p>
            <a:r>
              <a:rPr lang="en-US" b="0" dirty="0"/>
              <a:t>Approximately 10 minutes</a:t>
            </a:r>
          </a:p>
          <a:p>
            <a:r>
              <a:rPr lang="en-US" dirty="0"/>
              <a:t> </a:t>
            </a:r>
          </a:p>
          <a:p>
            <a:r>
              <a:rPr lang="en-US" dirty="0"/>
              <a:t>Materials</a:t>
            </a:r>
          </a:p>
          <a:p>
            <a:pPr marL="174708" indent="-174708">
              <a:buFont typeface="Arial" panose="020B0604020202020204" pitchFamily="34" charset="0"/>
              <a:buChar char="•"/>
            </a:pPr>
            <a:r>
              <a:rPr lang="en-US" b="0" dirty="0"/>
              <a:t>SG page 63</a:t>
            </a:r>
          </a:p>
          <a:p>
            <a:pPr marL="174708" indent="-174708">
              <a:buFont typeface="Arial" panose="020B0604020202020204" pitchFamily="34" charset="0"/>
              <a:buChar char="•"/>
            </a:pPr>
            <a:r>
              <a:rPr lang="en-US" b="0" dirty="0"/>
              <a:t>Pen/Pencil</a:t>
            </a:r>
          </a:p>
          <a:p>
            <a:r>
              <a:rPr lang="en-US" cap="all" dirty="0"/>
              <a:t> </a:t>
            </a:r>
            <a:endParaRPr lang="en-US" dirty="0"/>
          </a:p>
          <a:p>
            <a:r>
              <a:rPr lang="en-US" dirty="0"/>
              <a:t>Purpose</a:t>
            </a:r>
          </a:p>
          <a:p>
            <a:r>
              <a:rPr lang="en-US" b="0" dirty="0"/>
              <a:t>This activity gives students the opportunity to individually process the materials just discussed. They will be able to review the sections of the Pipe Handling Permit.</a:t>
            </a:r>
          </a:p>
          <a:p>
            <a:r>
              <a:rPr lang="en-US" dirty="0"/>
              <a:t> </a:t>
            </a:r>
          </a:p>
          <a:p>
            <a:r>
              <a:rPr lang="en-US" dirty="0"/>
              <a:t>Instruction</a:t>
            </a:r>
          </a:p>
          <a:p>
            <a:pPr marL="232943" indent="-232943">
              <a:buFont typeface="+mj-lt"/>
              <a:buAutoNum type="arabicPeriod"/>
            </a:pPr>
            <a:r>
              <a:rPr lang="en-US" b="0" dirty="0"/>
              <a:t>This activity is completed individually.</a:t>
            </a:r>
          </a:p>
          <a:p>
            <a:pPr marL="232943" indent="-232943">
              <a:buFont typeface="+mj-lt"/>
              <a:buAutoNum type="arabicPeriod"/>
            </a:pPr>
            <a:r>
              <a:rPr lang="en-US" b="0" dirty="0"/>
              <a:t>Complete this activity by circling the correct location within the Pipe Handling Permit that you would find these questions.</a:t>
            </a:r>
          </a:p>
          <a:p>
            <a:pPr marL="232943" indent="-232943">
              <a:buFont typeface="+mj-lt"/>
              <a:buAutoNum type="arabicPeriod"/>
            </a:pPr>
            <a:r>
              <a:rPr lang="en-US" b="0" dirty="0"/>
              <a:t>Take time to go over the answers (slide 115-116) with them before going into the module quiz.</a:t>
            </a:r>
          </a:p>
          <a:p>
            <a:pPr marL="232943" indent="-232943">
              <a:buFont typeface="+mj-lt"/>
              <a:buAutoNum type="arabicPeriod"/>
            </a:pPr>
            <a:endParaRPr lang="en-US" b="0" dirty="0"/>
          </a:p>
          <a:p>
            <a:pPr marL="0" indent="0">
              <a:buFont typeface="+mj-lt"/>
              <a:buNone/>
            </a:pPr>
            <a:r>
              <a:rPr lang="en-US" b="1" dirty="0"/>
              <a:t>Answers</a:t>
            </a:r>
          </a:p>
          <a:p>
            <a:pPr marL="228600" indent="-228600">
              <a:buFont typeface="+mj-lt"/>
              <a:buAutoNum type="arabicPeriod"/>
            </a:pPr>
            <a:r>
              <a:rPr lang="en-US" b="0" dirty="0"/>
              <a:t>5</a:t>
            </a:r>
          </a:p>
          <a:p>
            <a:pPr marL="228600" indent="-228600">
              <a:buFont typeface="+mj-lt"/>
              <a:buAutoNum type="arabicPeriod"/>
            </a:pPr>
            <a:r>
              <a:rPr lang="en-US" b="0" dirty="0"/>
              <a:t>4</a:t>
            </a:r>
          </a:p>
          <a:p>
            <a:pPr marL="228600" indent="-228600">
              <a:buFont typeface="+mj-lt"/>
              <a:buAutoNum type="arabicPeriod"/>
            </a:pPr>
            <a:r>
              <a:rPr lang="en-US" b="0" dirty="0"/>
              <a:t>5</a:t>
            </a:r>
          </a:p>
          <a:p>
            <a:pPr marL="228600" indent="-228600">
              <a:buFont typeface="+mj-lt"/>
              <a:buAutoNum type="arabicPeriod"/>
            </a:pPr>
            <a:r>
              <a:rPr lang="en-US" b="0" dirty="0"/>
              <a:t>2</a:t>
            </a:r>
          </a:p>
          <a:p>
            <a:pPr marL="228600" indent="-228600">
              <a:buFont typeface="+mj-lt"/>
              <a:buAutoNum type="arabicPeriod"/>
            </a:pPr>
            <a:r>
              <a:rPr lang="en-US" b="0" dirty="0"/>
              <a:t>2</a:t>
            </a:r>
          </a:p>
          <a:p>
            <a:pPr marL="228600" indent="-228600">
              <a:buFont typeface="+mj-lt"/>
              <a:buAutoNum type="arabicPeriod"/>
            </a:pPr>
            <a:r>
              <a:rPr lang="en-US" b="0" dirty="0"/>
              <a:t>1</a:t>
            </a:r>
          </a:p>
          <a:p>
            <a:pPr marL="228600" indent="-228600">
              <a:buFont typeface="+mj-lt"/>
              <a:buAutoNum type="arabicPeriod"/>
            </a:pPr>
            <a:r>
              <a:rPr lang="en-US" b="0" dirty="0"/>
              <a:t>4</a:t>
            </a:r>
          </a:p>
          <a:p>
            <a:pPr marL="228600" indent="-228600">
              <a:buFont typeface="+mj-lt"/>
              <a:buAutoNum type="arabicPeriod"/>
            </a:pPr>
            <a:r>
              <a:rPr lang="en-US" b="0" dirty="0"/>
              <a:t>3</a:t>
            </a:r>
          </a:p>
          <a:p>
            <a:pPr marL="228600" indent="-228600">
              <a:buFont typeface="+mj-lt"/>
              <a:buAutoNum type="arabicPeriod"/>
            </a:pPr>
            <a:r>
              <a:rPr lang="en-US" b="0" dirty="0"/>
              <a:t>2</a:t>
            </a:r>
          </a:p>
          <a:p>
            <a:r>
              <a:rPr lang="en-US" dirty="0"/>
              <a:t> </a:t>
            </a:r>
          </a:p>
          <a:p>
            <a:r>
              <a:rPr lang="en-US" dirty="0"/>
              <a:t>Note:</a:t>
            </a:r>
            <a:r>
              <a:rPr lang="en-US" b="0" dirty="0"/>
              <a:t> Include directions that recognize varying class sizes by doing one of the following</a:t>
            </a:r>
          </a:p>
          <a:p>
            <a:pPr marL="174708" indent="-174708">
              <a:buFont typeface="Arial" panose="020B0604020202020204" pitchFamily="34" charset="0"/>
              <a:buChar char="•"/>
            </a:pPr>
            <a:r>
              <a:rPr lang="en-US" b="0" dirty="0"/>
              <a:t>Provide an activity where class size does not matter</a:t>
            </a:r>
          </a:p>
          <a:p>
            <a:pPr marL="174708" indent="-174708">
              <a:buFont typeface="Arial" panose="020B0604020202020204" pitchFamily="34" charset="0"/>
              <a:buChar char="•"/>
            </a:pPr>
            <a:r>
              <a:rPr lang="en-US" b="0" dirty="0"/>
              <a:t>Incorporate suggestions to alter the given activity for larger and smaller than anticipated class sizes</a:t>
            </a:r>
          </a:p>
          <a:p>
            <a:pPr marL="174708" indent="-174708">
              <a:buFont typeface="Arial" panose="020B0604020202020204" pitchFamily="34" charset="0"/>
              <a:buChar char="•"/>
            </a:pPr>
            <a:r>
              <a:rPr lang="en-US" b="0" dirty="0"/>
              <a:t>Provide alternate activity for larger and smaller than anticipated class sizes]</a:t>
            </a:r>
          </a:p>
        </p:txBody>
      </p:sp>
      <p:sp>
        <p:nvSpPr>
          <p:cNvPr id="4" name="Slide Number Placeholder 3"/>
          <p:cNvSpPr>
            <a:spLocks noGrp="1"/>
          </p:cNvSpPr>
          <p:nvPr>
            <p:ph type="sldNum" sz="quarter" idx="10"/>
          </p:nvPr>
        </p:nvSpPr>
        <p:spPr/>
        <p:txBody>
          <a:bodyPr/>
          <a:lstStyle/>
          <a:p>
            <a:fld id="{3F8FCD5C-19B0-4F7A-B49D-975DBE93C182}" type="slidenum">
              <a:rPr lang="en-US" smtClean="0"/>
              <a:t>98</a:t>
            </a:fld>
            <a:endParaRPr lang="en-US"/>
          </a:p>
        </p:txBody>
      </p:sp>
    </p:spTree>
    <p:extLst>
      <p:ext uri="{BB962C8B-B14F-4D97-AF65-F5344CB8AC3E}">
        <p14:creationId xmlns:p14="http://schemas.microsoft.com/office/powerpoint/2010/main" val="6625843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SG</a:t>
            </a:r>
            <a:r>
              <a:rPr lang="en-US" b="1" baseline="0" dirty="0"/>
              <a:t> page 64</a:t>
            </a:r>
          </a:p>
          <a:p>
            <a:endParaRPr lang="en-US" b="1" baseline="0" dirty="0"/>
          </a:p>
          <a:p>
            <a:r>
              <a:rPr lang="en-US" b="1" baseline="0" dirty="0"/>
              <a:t>Instruction</a:t>
            </a:r>
          </a:p>
          <a:p>
            <a:pPr marL="174708" indent="-174708">
              <a:buFont typeface="Arial" panose="020B0604020202020204" pitchFamily="34" charset="0"/>
              <a:buChar char="•"/>
            </a:pPr>
            <a:r>
              <a:rPr lang="en-US" b="0" dirty="0"/>
              <a:t>Give students time to write answers to the quiz questions in the SG</a:t>
            </a:r>
          </a:p>
          <a:p>
            <a:pPr marL="174708" indent="-174708">
              <a:buFont typeface="Arial" panose="020B0604020202020204" pitchFamily="34" charset="0"/>
              <a:buChar char="•"/>
            </a:pPr>
            <a:r>
              <a:rPr lang="en-US" b="0" dirty="0"/>
              <a:t>Review the answers as a class using the slides</a:t>
            </a: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99</a:t>
            </a:fld>
            <a:endParaRPr lang="en-US"/>
          </a:p>
        </p:txBody>
      </p:sp>
    </p:spTree>
    <p:extLst>
      <p:ext uri="{BB962C8B-B14F-4D97-AF65-F5344CB8AC3E}">
        <p14:creationId xmlns:p14="http://schemas.microsoft.com/office/powerpoint/2010/main" val="3905880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ne Line Title">
    <p:spTree>
      <p:nvGrpSpPr>
        <p:cNvPr id="1" name=""/>
        <p:cNvGrpSpPr/>
        <p:nvPr/>
      </p:nvGrpSpPr>
      <p:grpSpPr>
        <a:xfrm>
          <a:off x="0" y="0"/>
          <a:ext cx="0" cy="0"/>
          <a:chOff x="0" y="0"/>
          <a:chExt cx="0" cy="0"/>
        </a:xfrm>
      </p:grpSpPr>
      <p:sp>
        <p:nvSpPr>
          <p:cNvPr id="6" name="Rectangle 5"/>
          <p:cNvSpPr/>
          <p:nvPr userDrawn="1"/>
        </p:nvSpPr>
        <p:spPr>
          <a:xfrm>
            <a:off x="0" y="1"/>
            <a:ext cx="7315200" cy="68584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30158"/>
            <a:ext cx="7315200" cy="1325563"/>
          </a:xfrm>
        </p:spPr>
        <p:txBody>
          <a:bodyPr>
            <a:normAutofit/>
          </a:bodyPr>
          <a:lstStyle>
            <a:lvl1pPr algn="ctr">
              <a:lnSpc>
                <a:spcPct val="100000"/>
              </a:lnSpc>
              <a:defRPr sz="1800">
                <a:solidFill>
                  <a:srgbClr val="0099CC"/>
                </a:solidFill>
                <a:latin typeface="Arial Black" panose="020B0A04020102020204" pitchFamily="34" charset="0"/>
              </a:defRPr>
            </a:lvl1pPr>
          </a:lstStyle>
          <a:p>
            <a:r>
              <a:rPr lang="en-US" dirty="0"/>
              <a:t>COURSE CODE</a:t>
            </a:r>
          </a:p>
        </p:txBody>
      </p:sp>
      <p:sp>
        <p:nvSpPr>
          <p:cNvPr id="13" name="Picture Placeholder 12"/>
          <p:cNvSpPr>
            <a:spLocks noGrp="1"/>
          </p:cNvSpPr>
          <p:nvPr>
            <p:ph type="pic" sz="quarter" idx="11"/>
          </p:nvPr>
        </p:nvSpPr>
        <p:spPr>
          <a:xfrm>
            <a:off x="1379220" y="2102185"/>
            <a:ext cx="4572000" cy="3639588"/>
          </a:xfrm>
          <a:prstGeom prst="rect">
            <a:avLst/>
          </a:prstGeom>
          <a:solidFill>
            <a:schemeClr val="bg1"/>
          </a:solidFill>
        </p:spPr>
        <p:txBody>
          <a:bodyPr/>
          <a:lstStyle>
            <a:lvl1pPr marL="0" indent="0" algn="ctr">
              <a:buNone/>
              <a:defRPr sz="2000" baseline="0"/>
            </a:lvl1pPr>
          </a:lstStyle>
          <a:p>
            <a:r>
              <a:rPr lang="en-US"/>
              <a:t>Click icon to add picture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2679" y="660574"/>
            <a:ext cx="1307592" cy="1463823"/>
          </a:xfrm>
          <a:prstGeom prst="rect">
            <a:avLst/>
          </a:prstGeom>
        </p:spPr>
      </p:pic>
      <p:sp>
        <p:nvSpPr>
          <p:cNvPr id="21" name="Text Placeholder 20"/>
          <p:cNvSpPr>
            <a:spLocks noGrp="1"/>
          </p:cNvSpPr>
          <p:nvPr>
            <p:ph type="body" sz="quarter" idx="14" hasCustomPrompt="1"/>
          </p:nvPr>
        </p:nvSpPr>
        <p:spPr>
          <a:xfrm>
            <a:off x="7315200" y="6229379"/>
            <a:ext cx="1828800" cy="628621"/>
          </a:xfrm>
          <a:prstGeom prst="rect">
            <a:avLst/>
          </a:prstGeom>
        </p:spPr>
        <p:txBody>
          <a:bodyPr/>
          <a:lstStyle>
            <a:lvl1pPr marL="0" indent="0" algn="ctr">
              <a:buFontTx/>
              <a:buNone/>
              <a:defRPr sz="800">
                <a:solidFill>
                  <a:srgbClr val="0099CC"/>
                </a:solidFill>
                <a:latin typeface="Arial Black" panose="020B0A04020102020204" pitchFamily="34" charset="0"/>
              </a:defRPr>
            </a:lvl1pPr>
          </a:lstStyle>
          <a:p>
            <a:pPr lvl="0"/>
            <a:r>
              <a:rPr lang="en-US" dirty="0"/>
              <a:t>VERSION # / MONTH YEAR</a:t>
            </a:r>
          </a:p>
        </p:txBody>
      </p:sp>
      <p:sp>
        <p:nvSpPr>
          <p:cNvPr id="24" name="Text Placeholder 23"/>
          <p:cNvSpPr>
            <a:spLocks noGrp="1"/>
          </p:cNvSpPr>
          <p:nvPr>
            <p:ph type="body" sz="quarter" idx="15" hasCustomPrompt="1"/>
          </p:nvPr>
        </p:nvSpPr>
        <p:spPr>
          <a:xfrm>
            <a:off x="0" y="1232569"/>
            <a:ext cx="7315200" cy="1195073"/>
          </a:xfrm>
          <a:prstGeom prst="rect">
            <a:avLst/>
          </a:prstGeom>
        </p:spPr>
        <p:txBody>
          <a:bodyPr>
            <a:normAutofit/>
          </a:bodyPr>
          <a:lstStyle>
            <a:lvl1pPr marL="0" indent="0" algn="ctr">
              <a:lnSpc>
                <a:spcPct val="100000"/>
              </a:lnSpc>
              <a:spcBef>
                <a:spcPts val="600"/>
              </a:spcBef>
              <a:spcAft>
                <a:spcPts val="600"/>
              </a:spcAft>
              <a:buFontTx/>
              <a:buNone/>
              <a:defRPr sz="3000">
                <a:solidFill>
                  <a:schemeClr val="bg1"/>
                </a:solidFill>
                <a:latin typeface="Arial Black" panose="020B0A04020102020204" pitchFamily="34" charset="0"/>
              </a:defRPr>
            </a:lvl1pPr>
          </a:lstStyle>
          <a:p>
            <a:pPr lvl="0"/>
            <a:r>
              <a:rPr lang="en-US" dirty="0"/>
              <a:t>COURSE TITLE</a:t>
            </a:r>
          </a:p>
        </p:txBody>
      </p:sp>
      <p:sp>
        <p:nvSpPr>
          <p:cNvPr id="9" name="TextBox 8"/>
          <p:cNvSpPr txBox="1"/>
          <p:nvPr userDrawn="1"/>
        </p:nvSpPr>
        <p:spPr>
          <a:xfrm>
            <a:off x="0" y="6229379"/>
            <a:ext cx="7315200" cy="584775"/>
          </a:xfrm>
          <a:prstGeom prst="rect">
            <a:avLst/>
          </a:prstGeom>
          <a:noFill/>
        </p:spPr>
        <p:txBody>
          <a:bodyPr wrap="square" rtlCol="0">
            <a:spAutoFit/>
          </a:bodyPr>
          <a:lstStyle/>
          <a:p>
            <a:pPr algn="ctr"/>
            <a:r>
              <a:rPr lang="en-US" sz="800" i="0" dirty="0">
                <a:solidFill>
                  <a:schemeClr val="bg1"/>
                </a:solidFill>
                <a:latin typeface="Arial Black" panose="020B0A04020102020204" pitchFamily="34" charset="0"/>
              </a:rPr>
              <a:t>FOR USE BY FREEPORT-MCMORAN ONLY – DO NOT COPY OR DISTRIBUTE EXTERNALLY.</a:t>
            </a:r>
          </a:p>
          <a:p>
            <a:pPr algn="ctr"/>
            <a:endParaRPr lang="en-US" sz="800" i="0" dirty="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9258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ctivity Page">
    <p:spTree>
      <p:nvGrpSpPr>
        <p:cNvPr id="1" name=""/>
        <p:cNvGrpSpPr/>
        <p:nvPr/>
      </p:nvGrpSpPr>
      <p:grpSpPr>
        <a:xfrm>
          <a:off x="0" y="0"/>
          <a:ext cx="0" cy="0"/>
          <a:chOff x="0" y="0"/>
          <a:chExt cx="0" cy="0"/>
        </a:xfrm>
      </p:grpSpPr>
      <p:sp>
        <p:nvSpPr>
          <p:cNvPr id="11" name="Rectangle 10"/>
          <p:cNvSpPr/>
          <p:nvPr userDrawn="1"/>
        </p:nvSpPr>
        <p:spPr>
          <a:xfrm>
            <a:off x="7306962" y="0"/>
            <a:ext cx="1837944"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1"/>
          </p:nvPr>
        </p:nvSpPr>
        <p:spPr>
          <a:xfrm>
            <a:off x="636888" y="6354828"/>
            <a:ext cx="5486400" cy="365125"/>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8" name="Text Placeholder 10"/>
          <p:cNvSpPr>
            <a:spLocks noGrp="1"/>
          </p:cNvSpPr>
          <p:nvPr>
            <p:ph type="body" sz="quarter" idx="14" hasCustomPrompt="1"/>
          </p:nvPr>
        </p:nvSpPr>
        <p:spPr>
          <a:xfrm>
            <a:off x="628649" y="1379220"/>
            <a:ext cx="6243865" cy="4686618"/>
          </a:xfrm>
          <a:prstGeom prst="rect">
            <a:avLst/>
          </a:prstGeom>
        </p:spPr>
        <p:txBody>
          <a:bodyPr/>
          <a:lstStyle>
            <a:lvl1pPr marL="0" indent="0">
              <a:lnSpc>
                <a:spcPct val="100000"/>
              </a:lnSpc>
              <a:spcBef>
                <a:spcPts val="600"/>
              </a:spcBef>
              <a:spcAft>
                <a:spcPts val="600"/>
              </a:spcAft>
              <a:buClr>
                <a:srgbClr val="00B0F0"/>
              </a:buClr>
              <a:buFont typeface="Wingdings" panose="05000000000000000000" pitchFamily="2" charset="2"/>
              <a:buNone/>
              <a:defRPr sz="2400" baseline="0">
                <a:latin typeface="Arial Black" panose="020B0A04020102020204" pitchFamily="34" charset="0"/>
                <a:cs typeface="Arial" panose="020B0604020202020204" pitchFamily="34" charset="0"/>
              </a:defRPr>
            </a:lvl1pPr>
            <a:lvl2pPr marL="457200" marR="0" indent="-457200" algn="l" defTabSz="914400" rtl="0" eaLnBrk="1" fontAlgn="auto" latinLnBrk="0" hangingPunct="1">
              <a:lnSpc>
                <a:spcPct val="100000"/>
              </a:lnSpc>
              <a:spcBef>
                <a:spcPts val="600"/>
              </a:spcBef>
              <a:spcAft>
                <a:spcPts val="600"/>
              </a:spcAft>
              <a:buClr>
                <a:srgbClr val="0099CC"/>
              </a:buClr>
              <a:buSzTx/>
              <a:buFont typeface="+mj-lt"/>
              <a:buAutoNum type="arabicPeriod"/>
              <a:tabLst/>
              <a:defRPr sz="2400" baseline="0">
                <a:latin typeface="Arial" panose="020B0604020202020204" pitchFamily="34" charset="0"/>
                <a:cs typeface="Arial" panose="020B0604020202020204" pitchFamily="34" charset="0"/>
              </a:defRPr>
            </a:lvl2pPr>
          </a:lstStyle>
          <a:p>
            <a:pPr lvl="0"/>
            <a:r>
              <a:rPr lang="en-US" dirty="0"/>
              <a:t>Directions</a:t>
            </a:r>
          </a:p>
          <a:p>
            <a:pPr lvl="1"/>
            <a:r>
              <a:rPr lang="en-US" dirty="0"/>
              <a:t>Level one</a:t>
            </a:r>
          </a:p>
          <a:p>
            <a:pPr lvl="1"/>
            <a:r>
              <a:rPr lang="en-US" dirty="0"/>
              <a:t>Level one</a:t>
            </a:r>
          </a:p>
          <a:p>
            <a:pPr lvl="1"/>
            <a:r>
              <a:rPr lang="en-US" dirty="0"/>
              <a:t>Level one</a:t>
            </a:r>
          </a:p>
          <a:p>
            <a:pPr lvl="1"/>
            <a:endParaRPr lang="en-US" dirty="0"/>
          </a:p>
          <a:p>
            <a:pPr lvl="1"/>
            <a:endParaRPr lang="en-US" dirty="0"/>
          </a:p>
          <a:p>
            <a:pPr lvl="1"/>
            <a:endParaRPr lang="en-US" dirty="0"/>
          </a:p>
        </p:txBody>
      </p:sp>
      <p:sp>
        <p:nvSpPr>
          <p:cNvPr id="9" name="Text Placeholder 10"/>
          <p:cNvSpPr>
            <a:spLocks noGrp="1"/>
          </p:cNvSpPr>
          <p:nvPr>
            <p:ph type="body" sz="quarter" idx="16"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Activity Title</a:t>
            </a:r>
          </a:p>
        </p:txBody>
      </p:sp>
      <p:cxnSp>
        <p:nvCxnSpPr>
          <p:cNvPr id="10" name="Straight Connector 9"/>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2"/>
          <p:cNvSpPr>
            <a:spLocks noGrp="1"/>
          </p:cNvSpPr>
          <p:nvPr>
            <p:ph type="body" sz="quarter" idx="15" hasCustomPrompt="1"/>
          </p:nvPr>
        </p:nvSpPr>
        <p:spPr>
          <a:xfrm rot="16200000">
            <a:off x="5265441" y="2779419"/>
            <a:ext cx="5985670" cy="819152"/>
          </a:xfrm>
          <a:prstGeom prst="rect">
            <a:avLst/>
          </a:prstGeom>
        </p:spPr>
        <p:txBody>
          <a:bodyPr>
            <a:noAutofit/>
          </a:bodyPr>
          <a:lstStyle>
            <a:lvl1pPr marL="0" indent="0">
              <a:buNone/>
              <a:defRPr sz="5400" baseline="0">
                <a:solidFill>
                  <a:schemeClr val="bg1"/>
                </a:solidFill>
                <a:latin typeface="Arial Black" panose="020B0A04020102020204" pitchFamily="34" charset="0"/>
              </a:defRPr>
            </a:lvl1pPr>
          </a:lstStyle>
          <a:p>
            <a:pPr lvl="0"/>
            <a:r>
              <a:rPr lang="en-US" dirty="0"/>
              <a:t>Activity #</a:t>
            </a:r>
          </a:p>
        </p:txBody>
      </p:sp>
      <p:sp>
        <p:nvSpPr>
          <p:cNvPr id="15"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7"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spTree>
    <p:extLst>
      <p:ext uri="{BB962C8B-B14F-4D97-AF65-F5344CB8AC3E}">
        <p14:creationId xmlns:p14="http://schemas.microsoft.com/office/powerpoint/2010/main" val="405561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iz Page">
    <p:spTree>
      <p:nvGrpSpPr>
        <p:cNvPr id="1" name=""/>
        <p:cNvGrpSpPr/>
        <p:nvPr/>
      </p:nvGrpSpPr>
      <p:grpSpPr>
        <a:xfrm>
          <a:off x="0" y="0"/>
          <a:ext cx="0" cy="0"/>
          <a:chOff x="0" y="0"/>
          <a:chExt cx="0" cy="0"/>
        </a:xfrm>
      </p:grpSpPr>
      <p:sp>
        <p:nvSpPr>
          <p:cNvPr id="12" name="Rectangle 11"/>
          <p:cNvSpPr/>
          <p:nvPr userDrawn="1"/>
        </p:nvSpPr>
        <p:spPr>
          <a:xfrm>
            <a:off x="7304314" y="0"/>
            <a:ext cx="1839685"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5" hasCustomPrompt="1"/>
          </p:nvPr>
        </p:nvSpPr>
        <p:spPr>
          <a:xfrm rot="16200000">
            <a:off x="5265441" y="2779419"/>
            <a:ext cx="5985670" cy="819152"/>
          </a:xfrm>
          <a:prstGeom prst="rect">
            <a:avLst/>
          </a:prstGeom>
        </p:spPr>
        <p:txBody>
          <a:bodyPr>
            <a:noAutofit/>
          </a:bodyPr>
          <a:lstStyle>
            <a:lvl1pPr marL="0" indent="0">
              <a:buNone/>
              <a:defRPr sz="5400">
                <a:solidFill>
                  <a:schemeClr val="bg1"/>
                </a:solidFill>
                <a:latin typeface="Arial Black" panose="020B0A04020102020204" pitchFamily="34" charset="0"/>
              </a:defRPr>
            </a:lvl1pPr>
          </a:lstStyle>
          <a:p>
            <a:pPr lvl="0"/>
            <a:r>
              <a:rPr lang="en-US" dirty="0"/>
              <a:t>Quiz</a:t>
            </a:r>
          </a:p>
        </p:txBody>
      </p:sp>
      <p:sp>
        <p:nvSpPr>
          <p:cNvPr id="5" name="Footer Placeholder 4"/>
          <p:cNvSpPr>
            <a:spLocks noGrp="1"/>
          </p:cNvSpPr>
          <p:nvPr>
            <p:ph type="ftr" sz="quarter" idx="11"/>
          </p:nvPr>
        </p:nvSpPr>
        <p:spPr>
          <a:xfrm>
            <a:off x="620412" y="6354828"/>
            <a:ext cx="5508539" cy="365125"/>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9" name="Text Placeholder 10"/>
          <p:cNvSpPr>
            <a:spLocks noGrp="1"/>
          </p:cNvSpPr>
          <p:nvPr>
            <p:ph type="body" sz="quarter" idx="14" hasCustomPrompt="1"/>
          </p:nvPr>
        </p:nvSpPr>
        <p:spPr>
          <a:xfrm>
            <a:off x="628649" y="1379220"/>
            <a:ext cx="6243865" cy="4686618"/>
          </a:xfrm>
          <a:prstGeom prst="rect">
            <a:avLst/>
          </a:prstGeom>
        </p:spPr>
        <p:txBody>
          <a:bodyPr/>
          <a:lstStyle>
            <a:lvl1pPr marL="0" indent="0">
              <a:lnSpc>
                <a:spcPct val="100000"/>
              </a:lnSpc>
              <a:spcBef>
                <a:spcPts val="600"/>
              </a:spcBef>
              <a:spcAft>
                <a:spcPts val="600"/>
              </a:spcAft>
              <a:buClr>
                <a:srgbClr val="0099CC"/>
              </a:buClr>
              <a:buFont typeface="+mj-lt"/>
              <a:buNone/>
              <a:defRPr sz="2400" baseline="0">
                <a:latin typeface="Arial Black" panose="020B0A04020102020204" pitchFamily="34" charset="0"/>
                <a:cs typeface="Arial" panose="020B0604020202020204" pitchFamily="34" charset="0"/>
              </a:defRPr>
            </a:lvl1pPr>
            <a:lvl2pPr marL="457200" marR="0" indent="-457200" algn="l" defTabSz="914400" rtl="0" eaLnBrk="1" fontAlgn="auto" latinLnBrk="0" hangingPunct="1">
              <a:lnSpc>
                <a:spcPct val="100000"/>
              </a:lnSpc>
              <a:spcBef>
                <a:spcPts val="600"/>
              </a:spcBef>
              <a:spcAft>
                <a:spcPts val="600"/>
              </a:spcAft>
              <a:buClr>
                <a:srgbClr val="0099CC"/>
              </a:buClr>
              <a:buSzTx/>
              <a:buFont typeface="+mj-lt"/>
              <a:buAutoNum type="arabicPeriod"/>
              <a:tabLst/>
              <a:defRPr sz="2400" baseline="0">
                <a:latin typeface="Arial" panose="020B0604020202020204" pitchFamily="34" charset="0"/>
                <a:cs typeface="Arial" panose="020B0604020202020204" pitchFamily="34" charset="0"/>
              </a:defRPr>
            </a:lvl2pPr>
          </a:lstStyle>
          <a:p>
            <a:pPr lvl="0"/>
            <a:r>
              <a:rPr lang="en-US" dirty="0"/>
              <a:t>Directions</a:t>
            </a:r>
          </a:p>
          <a:p>
            <a:pPr lvl="1"/>
            <a:r>
              <a:rPr lang="en-US" dirty="0"/>
              <a:t>Level one</a:t>
            </a:r>
          </a:p>
          <a:p>
            <a:pPr lvl="1"/>
            <a:r>
              <a:rPr lang="en-US" dirty="0"/>
              <a:t>Level one</a:t>
            </a:r>
          </a:p>
          <a:p>
            <a:pPr lvl="1"/>
            <a:r>
              <a:rPr lang="en-US" dirty="0"/>
              <a:t>Level one</a:t>
            </a:r>
          </a:p>
          <a:p>
            <a:pPr lvl="0"/>
            <a:endParaRPr lang="en-US" dirty="0"/>
          </a:p>
          <a:p>
            <a:pPr lvl="0"/>
            <a:endParaRPr lang="en-US" dirty="0"/>
          </a:p>
          <a:p>
            <a:pPr lvl="1"/>
            <a:endParaRPr lang="en-US" dirty="0"/>
          </a:p>
        </p:txBody>
      </p:sp>
      <p:sp>
        <p:nvSpPr>
          <p:cNvPr id="11" name="Text Placeholder 10"/>
          <p:cNvSpPr>
            <a:spLocks noGrp="1"/>
          </p:cNvSpPr>
          <p:nvPr>
            <p:ph type="body" sz="quarter" idx="16"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Module # Quiz</a:t>
            </a:r>
          </a:p>
        </p:txBody>
      </p:sp>
      <p:cxnSp>
        <p:nvCxnSpPr>
          <p:cNvPr id="13" name="Straight Connector 12"/>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5"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6"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spTree>
    <p:extLst>
      <p:ext uri="{BB962C8B-B14F-4D97-AF65-F5344CB8AC3E}">
        <p14:creationId xmlns:p14="http://schemas.microsoft.com/office/powerpoint/2010/main" val="698397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sp>
        <p:nvSpPr>
          <p:cNvPr id="12" name="Rectangle 11"/>
          <p:cNvSpPr/>
          <p:nvPr userDrawn="1"/>
        </p:nvSpPr>
        <p:spPr>
          <a:xfrm>
            <a:off x="7304314" y="0"/>
            <a:ext cx="1839685"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5" hasCustomPrompt="1"/>
          </p:nvPr>
        </p:nvSpPr>
        <p:spPr>
          <a:xfrm rot="16200000">
            <a:off x="5265441" y="2779419"/>
            <a:ext cx="5985670" cy="819152"/>
          </a:xfrm>
          <a:prstGeom prst="rect">
            <a:avLst/>
          </a:prstGeom>
        </p:spPr>
        <p:txBody>
          <a:bodyPr>
            <a:noAutofit/>
          </a:bodyPr>
          <a:lstStyle>
            <a:lvl1pPr marL="0" indent="0">
              <a:buNone/>
              <a:defRPr sz="5400">
                <a:solidFill>
                  <a:schemeClr val="bg1"/>
                </a:solidFill>
                <a:latin typeface="Arial Black" panose="020B0A04020102020204" pitchFamily="34" charset="0"/>
              </a:defRPr>
            </a:lvl1pPr>
          </a:lstStyle>
          <a:p>
            <a:pPr lvl="0"/>
            <a:r>
              <a:rPr lang="en-US" dirty="0"/>
              <a:t>Quiz</a:t>
            </a:r>
          </a:p>
        </p:txBody>
      </p:sp>
      <p:sp>
        <p:nvSpPr>
          <p:cNvPr id="5" name="Footer Placeholder 4"/>
          <p:cNvSpPr>
            <a:spLocks noGrp="1"/>
          </p:cNvSpPr>
          <p:nvPr>
            <p:ph type="ftr" sz="quarter" idx="11"/>
          </p:nvPr>
        </p:nvSpPr>
        <p:spPr>
          <a:xfrm>
            <a:off x="620412" y="6354828"/>
            <a:ext cx="5508539" cy="365125"/>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9" name="Text Placeholder 10"/>
          <p:cNvSpPr>
            <a:spLocks noGrp="1"/>
          </p:cNvSpPr>
          <p:nvPr>
            <p:ph type="body" sz="quarter" idx="14" hasCustomPrompt="1"/>
          </p:nvPr>
        </p:nvSpPr>
        <p:spPr>
          <a:xfrm>
            <a:off x="628649" y="1379220"/>
            <a:ext cx="6243865" cy="4686618"/>
          </a:xfrm>
          <a:prstGeom prst="rect">
            <a:avLst/>
          </a:prstGeom>
        </p:spPr>
        <p:txBody>
          <a:bodyPr/>
          <a:lstStyle>
            <a:lvl1pPr marL="0" indent="0">
              <a:lnSpc>
                <a:spcPct val="100000"/>
              </a:lnSpc>
              <a:spcBef>
                <a:spcPts val="600"/>
              </a:spcBef>
              <a:spcAft>
                <a:spcPts val="600"/>
              </a:spcAft>
              <a:buClr>
                <a:srgbClr val="0099CC"/>
              </a:buClr>
              <a:buFont typeface="+mj-lt"/>
              <a:buNone/>
              <a:defRPr sz="2400" baseline="0">
                <a:latin typeface="Arial Black" panose="020B0A04020102020204" pitchFamily="34" charset="0"/>
                <a:cs typeface="Arial" panose="020B0604020202020204" pitchFamily="34" charset="0"/>
              </a:defRPr>
            </a:lvl1pPr>
            <a:lvl2pPr marL="457200" marR="0" indent="-457200" algn="l" defTabSz="914400" rtl="0" eaLnBrk="1" fontAlgn="auto" latinLnBrk="0" hangingPunct="1">
              <a:lnSpc>
                <a:spcPct val="100000"/>
              </a:lnSpc>
              <a:spcBef>
                <a:spcPts val="600"/>
              </a:spcBef>
              <a:spcAft>
                <a:spcPts val="600"/>
              </a:spcAft>
              <a:buClr>
                <a:srgbClr val="0099CC"/>
              </a:buClr>
              <a:buSzTx/>
              <a:buFont typeface="+mj-lt"/>
              <a:buAutoNum type="arabicPeriod"/>
              <a:tabLst/>
              <a:defRPr sz="2400" baseline="0">
                <a:latin typeface="Arial" panose="020B0604020202020204" pitchFamily="34" charset="0"/>
                <a:cs typeface="Arial" panose="020B0604020202020204" pitchFamily="34" charset="0"/>
              </a:defRPr>
            </a:lvl2pPr>
          </a:lstStyle>
          <a:p>
            <a:pPr lvl="0"/>
            <a:r>
              <a:rPr lang="en-US" dirty="0"/>
              <a:t>Directions</a:t>
            </a:r>
          </a:p>
          <a:p>
            <a:pPr lvl="1"/>
            <a:r>
              <a:rPr lang="en-US" dirty="0"/>
              <a:t>Level one</a:t>
            </a:r>
          </a:p>
          <a:p>
            <a:pPr lvl="1"/>
            <a:r>
              <a:rPr lang="en-US" dirty="0"/>
              <a:t>Level one</a:t>
            </a:r>
          </a:p>
          <a:p>
            <a:pPr lvl="1"/>
            <a:r>
              <a:rPr lang="en-US" dirty="0"/>
              <a:t>Level one</a:t>
            </a:r>
          </a:p>
          <a:p>
            <a:pPr lvl="0"/>
            <a:endParaRPr lang="en-US" dirty="0"/>
          </a:p>
          <a:p>
            <a:pPr lvl="0"/>
            <a:endParaRPr lang="en-US" dirty="0"/>
          </a:p>
          <a:p>
            <a:pPr lvl="1"/>
            <a:endParaRPr lang="en-US" dirty="0"/>
          </a:p>
        </p:txBody>
      </p:sp>
      <p:sp>
        <p:nvSpPr>
          <p:cNvPr id="11" name="Text Placeholder 10"/>
          <p:cNvSpPr>
            <a:spLocks noGrp="1"/>
          </p:cNvSpPr>
          <p:nvPr>
            <p:ph type="body" sz="quarter" idx="16"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Module # Quiz</a:t>
            </a:r>
          </a:p>
        </p:txBody>
      </p:sp>
      <p:cxnSp>
        <p:nvCxnSpPr>
          <p:cNvPr id="13" name="Straight Connector 12"/>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5"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6"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spTree>
    <p:extLst>
      <p:ext uri="{BB962C8B-B14F-4D97-AF65-F5344CB8AC3E}">
        <p14:creationId xmlns:p14="http://schemas.microsoft.com/office/powerpoint/2010/main" val="350999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sp>
        <p:nvSpPr>
          <p:cNvPr id="11" name="Rectangle 10"/>
          <p:cNvSpPr/>
          <p:nvPr userDrawn="1"/>
        </p:nvSpPr>
        <p:spPr>
          <a:xfrm>
            <a:off x="7306962" y="0"/>
            <a:ext cx="1837944" cy="6858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1"/>
          </p:nvPr>
        </p:nvSpPr>
        <p:spPr>
          <a:xfrm>
            <a:off x="636888" y="6354828"/>
            <a:ext cx="5486400" cy="365125"/>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8" name="Text Placeholder 10"/>
          <p:cNvSpPr>
            <a:spLocks noGrp="1"/>
          </p:cNvSpPr>
          <p:nvPr>
            <p:ph type="body" sz="quarter" idx="14" hasCustomPrompt="1"/>
          </p:nvPr>
        </p:nvSpPr>
        <p:spPr>
          <a:xfrm>
            <a:off x="628649" y="1379220"/>
            <a:ext cx="6243865" cy="4686618"/>
          </a:xfrm>
          <a:prstGeom prst="rect">
            <a:avLst/>
          </a:prstGeom>
        </p:spPr>
        <p:txBody>
          <a:bodyPr/>
          <a:lstStyle>
            <a:lvl1pPr marL="0" indent="0">
              <a:lnSpc>
                <a:spcPct val="100000"/>
              </a:lnSpc>
              <a:spcBef>
                <a:spcPts val="600"/>
              </a:spcBef>
              <a:spcAft>
                <a:spcPts val="600"/>
              </a:spcAft>
              <a:buClr>
                <a:srgbClr val="00B0F0"/>
              </a:buClr>
              <a:buFont typeface="Wingdings" panose="05000000000000000000" pitchFamily="2" charset="2"/>
              <a:buNone/>
              <a:defRPr sz="2400" baseline="0">
                <a:latin typeface="Arial Black" panose="020B0A04020102020204" pitchFamily="34" charset="0"/>
                <a:cs typeface="Arial" panose="020B0604020202020204" pitchFamily="34" charset="0"/>
              </a:defRPr>
            </a:lvl1pPr>
            <a:lvl2pPr marL="457200" marR="0" indent="-457200" algn="l" defTabSz="914400" rtl="0" eaLnBrk="1" fontAlgn="auto" latinLnBrk="0" hangingPunct="1">
              <a:lnSpc>
                <a:spcPct val="100000"/>
              </a:lnSpc>
              <a:spcBef>
                <a:spcPts val="600"/>
              </a:spcBef>
              <a:spcAft>
                <a:spcPts val="600"/>
              </a:spcAft>
              <a:buClr>
                <a:srgbClr val="0099CC"/>
              </a:buClr>
              <a:buSzTx/>
              <a:buFont typeface="+mj-lt"/>
              <a:buAutoNum type="arabicPeriod"/>
              <a:tabLst/>
              <a:defRPr sz="2400" baseline="0">
                <a:latin typeface="Arial" panose="020B0604020202020204" pitchFamily="34" charset="0"/>
                <a:cs typeface="Arial" panose="020B0604020202020204" pitchFamily="34" charset="0"/>
              </a:defRPr>
            </a:lvl2pPr>
          </a:lstStyle>
          <a:p>
            <a:pPr lvl="0"/>
            <a:r>
              <a:rPr lang="en-US" dirty="0"/>
              <a:t>Directions</a:t>
            </a:r>
          </a:p>
          <a:p>
            <a:pPr lvl="1"/>
            <a:r>
              <a:rPr lang="en-US" dirty="0"/>
              <a:t>Level one</a:t>
            </a:r>
          </a:p>
          <a:p>
            <a:pPr lvl="1"/>
            <a:r>
              <a:rPr lang="en-US" dirty="0"/>
              <a:t>Level one</a:t>
            </a:r>
          </a:p>
          <a:p>
            <a:pPr lvl="1"/>
            <a:r>
              <a:rPr lang="en-US" dirty="0"/>
              <a:t>Level one</a:t>
            </a:r>
          </a:p>
          <a:p>
            <a:pPr lvl="1"/>
            <a:endParaRPr lang="en-US" dirty="0"/>
          </a:p>
          <a:p>
            <a:pPr lvl="1"/>
            <a:endParaRPr lang="en-US" dirty="0"/>
          </a:p>
          <a:p>
            <a:pPr lvl="1"/>
            <a:endParaRPr lang="en-US" dirty="0"/>
          </a:p>
        </p:txBody>
      </p:sp>
      <p:sp>
        <p:nvSpPr>
          <p:cNvPr id="9" name="Text Placeholder 10"/>
          <p:cNvSpPr>
            <a:spLocks noGrp="1"/>
          </p:cNvSpPr>
          <p:nvPr>
            <p:ph type="body" sz="quarter" idx="16"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Activity Title</a:t>
            </a:r>
          </a:p>
        </p:txBody>
      </p:sp>
      <p:cxnSp>
        <p:nvCxnSpPr>
          <p:cNvPr id="10" name="Straight Connector 9"/>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2"/>
          <p:cNvSpPr>
            <a:spLocks noGrp="1"/>
          </p:cNvSpPr>
          <p:nvPr>
            <p:ph type="body" sz="quarter" idx="15" hasCustomPrompt="1"/>
          </p:nvPr>
        </p:nvSpPr>
        <p:spPr>
          <a:xfrm rot="16200000">
            <a:off x="5265441" y="2779419"/>
            <a:ext cx="5985670" cy="819152"/>
          </a:xfrm>
          <a:prstGeom prst="rect">
            <a:avLst/>
          </a:prstGeom>
        </p:spPr>
        <p:txBody>
          <a:bodyPr>
            <a:noAutofit/>
          </a:bodyPr>
          <a:lstStyle>
            <a:lvl1pPr marL="0" indent="0">
              <a:buNone/>
              <a:defRPr sz="5400" baseline="0">
                <a:solidFill>
                  <a:schemeClr val="bg1"/>
                </a:solidFill>
                <a:latin typeface="Arial Black" panose="020B0A04020102020204" pitchFamily="34" charset="0"/>
              </a:defRPr>
            </a:lvl1pPr>
          </a:lstStyle>
          <a:p>
            <a:pPr lvl="0"/>
            <a:r>
              <a:rPr lang="en-US" dirty="0"/>
              <a:t>Activity #</a:t>
            </a:r>
          </a:p>
        </p:txBody>
      </p:sp>
      <p:sp>
        <p:nvSpPr>
          <p:cNvPr id="15"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7"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spTree>
    <p:extLst>
      <p:ext uri="{BB962C8B-B14F-4D97-AF65-F5344CB8AC3E}">
        <p14:creationId xmlns:p14="http://schemas.microsoft.com/office/powerpoint/2010/main" val="333945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Two Line Title">
    <p:spTree>
      <p:nvGrpSpPr>
        <p:cNvPr id="1" name=""/>
        <p:cNvGrpSpPr/>
        <p:nvPr/>
      </p:nvGrpSpPr>
      <p:grpSpPr>
        <a:xfrm>
          <a:off x="0" y="0"/>
          <a:ext cx="0" cy="0"/>
          <a:chOff x="0" y="0"/>
          <a:chExt cx="0" cy="0"/>
        </a:xfrm>
      </p:grpSpPr>
      <p:sp>
        <p:nvSpPr>
          <p:cNvPr id="3" name="Rectangle 2"/>
          <p:cNvSpPr/>
          <p:nvPr userDrawn="1"/>
        </p:nvSpPr>
        <p:spPr>
          <a:xfrm>
            <a:off x="0" y="0"/>
            <a:ext cx="7315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130308"/>
            <a:ext cx="7315200" cy="1325563"/>
          </a:xfrm>
        </p:spPr>
        <p:txBody>
          <a:bodyPr>
            <a:normAutofit/>
          </a:bodyPr>
          <a:lstStyle>
            <a:lvl1pPr algn="ctr">
              <a:lnSpc>
                <a:spcPct val="100000"/>
              </a:lnSpc>
              <a:defRPr sz="1800">
                <a:solidFill>
                  <a:srgbClr val="0099CC"/>
                </a:solidFill>
                <a:latin typeface="Arial Black" panose="020B0A04020102020204" pitchFamily="34" charset="0"/>
              </a:defRPr>
            </a:lvl1pPr>
          </a:lstStyle>
          <a:p>
            <a:r>
              <a:rPr lang="en-US" dirty="0"/>
              <a:t>COURSE CODE</a:t>
            </a:r>
          </a:p>
        </p:txBody>
      </p:sp>
      <p:sp>
        <p:nvSpPr>
          <p:cNvPr id="13" name="Picture Placeholder 12"/>
          <p:cNvSpPr>
            <a:spLocks noGrp="1"/>
          </p:cNvSpPr>
          <p:nvPr>
            <p:ph type="pic" sz="quarter" idx="11"/>
          </p:nvPr>
        </p:nvSpPr>
        <p:spPr>
          <a:xfrm>
            <a:off x="1379220" y="2523804"/>
            <a:ext cx="4572000" cy="3200400"/>
          </a:xfrm>
          <a:prstGeom prst="rect">
            <a:avLst/>
          </a:prstGeom>
          <a:solidFill>
            <a:schemeClr val="bg1"/>
          </a:solidFill>
        </p:spPr>
        <p:txBody>
          <a:bodyPr/>
          <a:lstStyle>
            <a:lvl1pPr marL="0" indent="0" algn="ctr">
              <a:buNone/>
              <a:defRPr sz="2000" baseline="0"/>
            </a:lvl1pPr>
          </a:lstStyle>
          <a:p>
            <a:r>
              <a:rPr lang="en-US"/>
              <a:t>Click icon to add picture</a:t>
            </a:r>
            <a:endParaRPr lang="en-US" dirty="0"/>
          </a:p>
        </p:txBody>
      </p:sp>
      <p:sp>
        <p:nvSpPr>
          <p:cNvPr id="21" name="Text Placeholder 20"/>
          <p:cNvSpPr>
            <a:spLocks noGrp="1"/>
          </p:cNvSpPr>
          <p:nvPr>
            <p:ph type="body" sz="quarter" idx="14" hasCustomPrompt="1"/>
          </p:nvPr>
        </p:nvSpPr>
        <p:spPr>
          <a:xfrm>
            <a:off x="7315200" y="6229379"/>
            <a:ext cx="1828800" cy="628621"/>
          </a:xfrm>
          <a:prstGeom prst="rect">
            <a:avLst/>
          </a:prstGeom>
        </p:spPr>
        <p:txBody>
          <a:bodyPr/>
          <a:lstStyle>
            <a:lvl1pPr marL="0" indent="0" algn="ctr">
              <a:lnSpc>
                <a:spcPct val="100000"/>
              </a:lnSpc>
              <a:spcBef>
                <a:spcPts val="0"/>
              </a:spcBef>
              <a:buFontTx/>
              <a:buNone/>
              <a:defRPr sz="800">
                <a:solidFill>
                  <a:srgbClr val="0099CC"/>
                </a:solidFill>
                <a:latin typeface="Arial Black" panose="020B0A04020102020204" pitchFamily="34" charset="0"/>
              </a:defRPr>
            </a:lvl1pPr>
          </a:lstStyle>
          <a:p>
            <a:pPr lvl="0"/>
            <a:r>
              <a:rPr lang="en-US" dirty="0"/>
              <a:t>VERSION # / MONTH YEAR</a:t>
            </a:r>
          </a:p>
        </p:txBody>
      </p:sp>
      <p:sp>
        <p:nvSpPr>
          <p:cNvPr id="4" name="Text Placeholder 3"/>
          <p:cNvSpPr>
            <a:spLocks noGrp="1"/>
          </p:cNvSpPr>
          <p:nvPr>
            <p:ph type="body" sz="quarter" idx="18" hasCustomPrompt="1"/>
          </p:nvPr>
        </p:nvSpPr>
        <p:spPr>
          <a:xfrm>
            <a:off x="0" y="1228724"/>
            <a:ext cx="7315200" cy="1209675"/>
          </a:xfrm>
          <a:prstGeom prst="rect">
            <a:avLst/>
          </a:prstGeom>
        </p:spPr>
        <p:txBody>
          <a:bodyPr>
            <a:normAutofit/>
          </a:bodyPr>
          <a:lstStyle>
            <a:lvl1pPr marL="0" indent="0" algn="ctr">
              <a:lnSpc>
                <a:spcPct val="100000"/>
              </a:lnSpc>
              <a:spcBef>
                <a:spcPts val="600"/>
              </a:spcBef>
              <a:spcAft>
                <a:spcPts val="600"/>
              </a:spcAft>
              <a:buFontTx/>
              <a:buNone/>
              <a:defRPr sz="3000">
                <a:solidFill>
                  <a:schemeClr val="bg1"/>
                </a:solidFill>
                <a:latin typeface="Arial Black" panose="020B0A04020102020204" pitchFamily="34" charset="0"/>
              </a:defRPr>
            </a:lvl1pPr>
            <a:lvl3pPr>
              <a:defRPr/>
            </a:lvl3pPr>
          </a:lstStyle>
          <a:p>
            <a:pPr lvl="0"/>
            <a:r>
              <a:rPr lang="en-US" dirty="0"/>
              <a:t>COURSE TITLE </a:t>
            </a:r>
          </a:p>
          <a:p>
            <a:pPr lvl="0"/>
            <a:r>
              <a:rPr lang="en-US" dirty="0"/>
              <a:t>ON TWO LINES</a:t>
            </a:r>
          </a:p>
        </p:txBody>
      </p:sp>
      <p:sp>
        <p:nvSpPr>
          <p:cNvPr id="9" name="TextBox 8"/>
          <p:cNvSpPr txBox="1"/>
          <p:nvPr userDrawn="1"/>
        </p:nvSpPr>
        <p:spPr>
          <a:xfrm>
            <a:off x="0" y="6229379"/>
            <a:ext cx="7315200" cy="584775"/>
          </a:xfrm>
          <a:prstGeom prst="rect">
            <a:avLst/>
          </a:prstGeom>
          <a:noFill/>
        </p:spPr>
        <p:txBody>
          <a:bodyPr wrap="square" rtlCol="0">
            <a:spAutoFit/>
          </a:bodyPr>
          <a:lstStyle/>
          <a:p>
            <a:pPr algn="ctr"/>
            <a:r>
              <a:rPr lang="en-US" sz="800" i="0" dirty="0">
                <a:solidFill>
                  <a:schemeClr val="bg1"/>
                </a:solidFill>
                <a:latin typeface="Arial Black" panose="020B0A04020102020204" pitchFamily="34" charset="0"/>
              </a:rPr>
              <a:t>FOR USE BY FREEPORT-MCMORAN ONLY – DO NOT COPY OR DISTRIBUTE EXTERNALLY.</a:t>
            </a:r>
          </a:p>
          <a:p>
            <a:pPr algn="ctr"/>
            <a:endParaRPr lang="en-US" sz="800" i="0" dirty="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a:p>
            <a:pPr algn="ctr"/>
            <a:endParaRPr lang="en-US" sz="800" i="0" dirty="0">
              <a:solidFill>
                <a:schemeClr val="bg1"/>
              </a:solidFill>
              <a:latin typeface="Arial Black" panose="020B0A04020102020204"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2679" y="660574"/>
            <a:ext cx="1307592" cy="1463823"/>
          </a:xfrm>
          <a:prstGeom prst="rect">
            <a:avLst/>
          </a:prstGeom>
        </p:spPr>
      </p:pic>
    </p:spTree>
    <p:extLst>
      <p:ext uri="{BB962C8B-B14F-4D97-AF65-F5344CB8AC3E}">
        <p14:creationId xmlns:p14="http://schemas.microsoft.com/office/powerpoint/2010/main" val="251826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8" name="Rectangle 7"/>
          <p:cNvSpPr/>
          <p:nvPr userDrawn="1"/>
        </p:nvSpPr>
        <p:spPr>
          <a:xfrm>
            <a:off x="7311573" y="0"/>
            <a:ext cx="18396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a:p>
          <a:p>
            <a:endParaRPr lang="en-US" dirty="0"/>
          </a:p>
          <a:p>
            <a:endParaRPr lang="en-US" dirty="0"/>
          </a:p>
          <a:p>
            <a:endParaRPr lang="en-US" dirty="0"/>
          </a:p>
          <a:p>
            <a:endParaRPr lang="en-US" dirty="0"/>
          </a:p>
          <a:p>
            <a:endParaRPr lang="en-US" dirty="0"/>
          </a:p>
          <a:p>
            <a:r>
              <a:rPr lang="en-US" dirty="0"/>
              <a:t>Insert cover photo here </a:t>
            </a:r>
          </a:p>
          <a:p>
            <a:r>
              <a:rPr lang="en-US" dirty="0"/>
              <a:t>Full page image 7.5” high</a:t>
            </a:r>
          </a:p>
        </p:txBody>
      </p:sp>
      <p:sp>
        <p:nvSpPr>
          <p:cNvPr id="5" name="Text Placeholder 2"/>
          <p:cNvSpPr>
            <a:spLocks noGrp="1"/>
          </p:cNvSpPr>
          <p:nvPr>
            <p:ph type="body" sz="quarter" idx="15" hasCustomPrompt="1"/>
          </p:nvPr>
        </p:nvSpPr>
        <p:spPr>
          <a:xfrm rot="16200000">
            <a:off x="5327847" y="2459065"/>
            <a:ext cx="6275224" cy="1357089"/>
          </a:xfrm>
          <a:prstGeom prst="rect">
            <a:avLst/>
          </a:prstGeom>
        </p:spPr>
        <p:txBody>
          <a:bodyPr>
            <a:normAutofit/>
          </a:bodyPr>
          <a:lstStyle>
            <a:lvl1pPr marL="0" indent="0">
              <a:lnSpc>
                <a:spcPct val="100000"/>
              </a:lnSpc>
              <a:spcBef>
                <a:spcPts val="0"/>
              </a:spcBef>
              <a:buNone/>
              <a:defRPr sz="3600" baseline="0">
                <a:solidFill>
                  <a:srgbClr val="0099CC"/>
                </a:solidFill>
                <a:latin typeface="Arial Black" panose="020B0A04020102020204" pitchFamily="34" charset="0"/>
              </a:defRPr>
            </a:lvl1pPr>
          </a:lstStyle>
          <a:p>
            <a:pPr lvl="0"/>
            <a:r>
              <a:rPr lang="en-US" dirty="0"/>
              <a:t>Module #: Title One Line</a:t>
            </a:r>
          </a:p>
        </p:txBody>
      </p:sp>
    </p:spTree>
    <p:extLst>
      <p:ext uri="{BB962C8B-B14F-4D97-AF65-F5344CB8AC3E}">
        <p14:creationId xmlns:p14="http://schemas.microsoft.com/office/powerpoint/2010/main" val="188638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6" name="Rectangle 5"/>
          <p:cNvSpPr/>
          <p:nvPr userDrawn="1"/>
        </p:nvSpPr>
        <p:spPr>
          <a:xfrm>
            <a:off x="7311573" y="0"/>
            <a:ext cx="18396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a:p>
          <a:p>
            <a:endParaRPr lang="en-US" dirty="0"/>
          </a:p>
          <a:p>
            <a:endParaRPr lang="en-US" dirty="0"/>
          </a:p>
          <a:p>
            <a:endParaRPr lang="en-US" dirty="0"/>
          </a:p>
          <a:p>
            <a:endParaRPr lang="en-US" dirty="0"/>
          </a:p>
          <a:p>
            <a:endParaRPr lang="en-US" dirty="0"/>
          </a:p>
          <a:p>
            <a:r>
              <a:rPr lang="en-US" dirty="0"/>
              <a:t>Insert cover photo here </a:t>
            </a:r>
          </a:p>
          <a:p>
            <a:r>
              <a:rPr lang="en-US" dirty="0"/>
              <a:t>Full page image 7.5” high</a:t>
            </a:r>
          </a:p>
        </p:txBody>
      </p:sp>
      <p:sp>
        <p:nvSpPr>
          <p:cNvPr id="9" name="Text Placeholder 2"/>
          <p:cNvSpPr>
            <a:spLocks noGrp="1"/>
          </p:cNvSpPr>
          <p:nvPr>
            <p:ph type="body" sz="quarter" idx="15" hasCustomPrompt="1"/>
          </p:nvPr>
        </p:nvSpPr>
        <p:spPr>
          <a:xfrm rot="16200000">
            <a:off x="5327847" y="2459065"/>
            <a:ext cx="6275224" cy="1357089"/>
          </a:xfrm>
          <a:prstGeom prst="rect">
            <a:avLst/>
          </a:prstGeom>
        </p:spPr>
        <p:txBody>
          <a:bodyPr>
            <a:normAutofit/>
          </a:bodyPr>
          <a:lstStyle>
            <a:lvl1pPr marL="0" indent="0">
              <a:lnSpc>
                <a:spcPct val="100000"/>
              </a:lnSpc>
              <a:spcBef>
                <a:spcPts val="0"/>
              </a:spcBef>
              <a:buNone/>
              <a:defRPr sz="3600" baseline="0">
                <a:solidFill>
                  <a:srgbClr val="0099CC"/>
                </a:solidFill>
                <a:latin typeface="Arial Black" panose="020B0A04020102020204" pitchFamily="34" charset="0"/>
              </a:defRPr>
            </a:lvl1pPr>
          </a:lstStyle>
          <a:p>
            <a:pPr lvl="0"/>
            <a:r>
              <a:rPr lang="en-US" dirty="0"/>
              <a:t>Module #:                  Title Two Lines</a:t>
            </a:r>
          </a:p>
        </p:txBody>
      </p:sp>
    </p:spTree>
    <p:extLst>
      <p:ext uri="{BB962C8B-B14F-4D97-AF65-F5344CB8AC3E}">
        <p14:creationId xmlns:p14="http://schemas.microsoft.com/office/powerpoint/2010/main" val="89147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Heading One Lin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cxnSp>
        <p:nvCxnSpPr>
          <p:cNvPr id="7" name="Straight Connector 6"/>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5" hasCustomPrompt="1"/>
          </p:nvPr>
        </p:nvSpPr>
        <p:spPr>
          <a:xfrm>
            <a:off x="628649" y="572744"/>
            <a:ext cx="6243865"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Slide Heading</a:t>
            </a:r>
          </a:p>
        </p:txBody>
      </p:sp>
      <p:sp>
        <p:nvSpPr>
          <p:cNvPr id="11" name="Content Placeholder 9"/>
          <p:cNvSpPr>
            <a:spLocks noGrp="1"/>
          </p:cNvSpPr>
          <p:nvPr>
            <p:ph sz="quarter" idx="16"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3" name="Text Placeholder 12"/>
          <p:cNvSpPr>
            <a:spLocks noGrp="1"/>
          </p:cNvSpPr>
          <p:nvPr>
            <p:ph type="body" sz="quarter" idx="17" hasCustomPrompt="1"/>
          </p:nvPr>
        </p:nvSpPr>
        <p:spPr>
          <a:xfrm>
            <a:off x="628650" y="1386070"/>
            <a:ext cx="6243638" cy="4669956"/>
          </a:xfrm>
        </p:spPr>
        <p:txBody>
          <a:bodyPr/>
          <a:lstStyle>
            <a:lvl1pPr marL="342900" indent="-342900">
              <a:lnSpc>
                <a:spcPct val="100000"/>
              </a:lnSpc>
              <a:spcBef>
                <a:spcPts val="600"/>
              </a:spcBef>
              <a:spcAft>
                <a:spcPts val="600"/>
              </a:spcAft>
              <a:buFont typeface="Wingdings" panose="05000000000000000000" pitchFamily="2" charset="2"/>
              <a:buChar char="§"/>
              <a:defRPr baseline="0">
                <a:latin typeface="Arial" panose="020B0604020202020204" pitchFamily="34" charset="0"/>
                <a:cs typeface="Arial" panose="020B0604020202020204" pitchFamily="34" charset="0"/>
              </a:defRPr>
            </a:lvl1pPr>
            <a:lvl2pPr marL="688975" indent="-342900">
              <a:lnSpc>
                <a:spcPct val="10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2pPr>
          </a:lstStyle>
          <a:p>
            <a:pPr lvl="0"/>
            <a:r>
              <a:rPr lang="en-US" dirty="0">
                <a:latin typeface="Arial" panose="020B0604020202020204" pitchFamily="34" charset="0"/>
                <a:cs typeface="Arial" panose="020B0604020202020204" pitchFamily="34" charset="0"/>
              </a:rPr>
              <a:t>Level one</a:t>
            </a:r>
          </a:p>
          <a:p>
            <a:pPr lvl="1"/>
            <a:r>
              <a:rPr lang="en-US" dirty="0">
                <a:latin typeface="Arial" panose="020B0604020202020204" pitchFamily="34" charset="0"/>
                <a:cs typeface="Arial" panose="020B0604020202020204" pitchFamily="34" charset="0"/>
              </a:rPr>
              <a:t>Level two</a:t>
            </a:r>
          </a:p>
          <a:p>
            <a:pPr lvl="1"/>
            <a:r>
              <a:rPr lang="en-US" dirty="0">
                <a:latin typeface="Arial" panose="020B0604020202020204" pitchFamily="34" charset="0"/>
                <a:cs typeface="Arial" panose="020B0604020202020204" pitchFamily="34" charset="0"/>
              </a:rPr>
              <a:t>Level two</a:t>
            </a:r>
          </a:p>
          <a:p>
            <a:pPr lvl="0"/>
            <a:r>
              <a:rPr lang="en-US" dirty="0">
                <a:latin typeface="Arial" panose="020B0604020202020204" pitchFamily="34" charset="0"/>
                <a:cs typeface="Arial" panose="020B0604020202020204" pitchFamily="34" charset="0"/>
              </a:rPr>
              <a:t>Level one</a:t>
            </a:r>
          </a:p>
          <a:p>
            <a:pPr lvl="1"/>
            <a:r>
              <a:rPr lang="en-US" dirty="0">
                <a:latin typeface="Arial" panose="020B0604020202020204" pitchFamily="34" charset="0"/>
                <a:cs typeface="Arial" panose="020B0604020202020204" pitchFamily="34" charset="0"/>
              </a:rPr>
              <a:t>Level two</a:t>
            </a:r>
          </a:p>
          <a:p>
            <a:pPr lvl="1"/>
            <a:r>
              <a:rPr lang="en-US" dirty="0">
                <a:latin typeface="Arial" panose="020B0604020202020204" pitchFamily="34" charset="0"/>
                <a:cs typeface="Arial" panose="020B0604020202020204" pitchFamily="34" charset="0"/>
              </a:rPr>
              <a:t>Level two</a:t>
            </a:r>
          </a:p>
          <a:p>
            <a:pPr lvl="0"/>
            <a:endParaRPr lang="en-US" dirty="0">
              <a:latin typeface="Arial Black" panose="020B0A04020102020204" pitchFamily="34" charset="0"/>
            </a:endParaRPr>
          </a:p>
        </p:txBody>
      </p:sp>
      <p:sp>
        <p:nvSpPr>
          <p:cNvPr id="12"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cxnSp>
        <p:nvCxnSpPr>
          <p:cNvPr id="15" name="Straight Connector 14"/>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264239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st Slide Heading Two Lines">
    <p:spTree>
      <p:nvGrpSpPr>
        <p:cNvPr id="1" name=""/>
        <p:cNvGrpSpPr/>
        <p:nvPr/>
      </p:nvGrpSpPr>
      <p:grpSpPr>
        <a:xfrm>
          <a:off x="0" y="0"/>
          <a:ext cx="0" cy="0"/>
          <a:chOff x="0" y="0"/>
          <a:chExt cx="0" cy="0"/>
        </a:xfrm>
      </p:grpSpPr>
      <p:sp>
        <p:nvSpPr>
          <p:cNvPr id="6" name="Text Placeholder 10"/>
          <p:cNvSpPr>
            <a:spLocks noGrp="1"/>
          </p:cNvSpPr>
          <p:nvPr>
            <p:ph type="body" sz="quarter" idx="15" hasCustomPrompt="1"/>
          </p:nvPr>
        </p:nvSpPr>
        <p:spPr>
          <a:xfrm>
            <a:off x="628650" y="127367"/>
            <a:ext cx="6243864" cy="1057781"/>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Slide Heading that Runs On   Two Lines</a:t>
            </a:r>
          </a:p>
        </p:txBody>
      </p:sp>
      <p:cxnSp>
        <p:nvCxnSpPr>
          <p:cNvPr id="7" name="Straight Connector 6"/>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9"/>
          <p:cNvSpPr>
            <a:spLocks noGrp="1"/>
          </p:cNvSpPr>
          <p:nvPr>
            <p:ph sz="quarter" idx="16"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4" name="Text Placeholder 12"/>
          <p:cNvSpPr>
            <a:spLocks noGrp="1"/>
          </p:cNvSpPr>
          <p:nvPr>
            <p:ph type="body" sz="quarter" idx="17" hasCustomPrompt="1"/>
          </p:nvPr>
        </p:nvSpPr>
        <p:spPr>
          <a:xfrm>
            <a:off x="628650" y="1386070"/>
            <a:ext cx="6243638" cy="4669956"/>
          </a:xfrm>
        </p:spPr>
        <p:txBody>
          <a:bodyPr/>
          <a:lstStyle>
            <a:lvl1pPr marL="342900" indent="-342900">
              <a:lnSpc>
                <a:spcPct val="100000"/>
              </a:lnSpc>
              <a:spcBef>
                <a:spcPts val="600"/>
              </a:spcBef>
              <a:spcAft>
                <a:spcPts val="600"/>
              </a:spcAft>
              <a:buFont typeface="Wingdings" panose="05000000000000000000" pitchFamily="2" charset="2"/>
              <a:buChar char="§"/>
              <a:defRPr baseline="0">
                <a:latin typeface="Arial" panose="020B0604020202020204" pitchFamily="34" charset="0"/>
                <a:cs typeface="Arial" panose="020B0604020202020204" pitchFamily="34" charset="0"/>
              </a:defRPr>
            </a:lvl1pPr>
            <a:lvl2pPr marL="688975" indent="-342900">
              <a:lnSpc>
                <a:spcPct val="100000"/>
              </a:lnSpc>
              <a:spcBef>
                <a:spcPts val="600"/>
              </a:spcBef>
              <a:spcAft>
                <a:spcPts val="600"/>
              </a:spcAft>
              <a:buFont typeface="Arial" panose="020B0604020202020204" pitchFamily="34" charset="0"/>
              <a:buChar char="•"/>
              <a:defRPr>
                <a:latin typeface="Arial" panose="020B0604020202020204" pitchFamily="34" charset="0"/>
                <a:cs typeface="Arial" panose="020B0604020202020204" pitchFamily="34" charset="0"/>
              </a:defRPr>
            </a:lvl2pPr>
          </a:lstStyle>
          <a:p>
            <a:pPr lvl="0"/>
            <a:r>
              <a:rPr lang="en-US" dirty="0">
                <a:latin typeface="Arial" panose="020B0604020202020204" pitchFamily="34" charset="0"/>
                <a:cs typeface="Arial" panose="020B0604020202020204" pitchFamily="34" charset="0"/>
              </a:rPr>
              <a:t>Level one</a:t>
            </a:r>
          </a:p>
          <a:p>
            <a:pPr lvl="1"/>
            <a:r>
              <a:rPr lang="en-US" dirty="0">
                <a:latin typeface="Arial" panose="020B0604020202020204" pitchFamily="34" charset="0"/>
                <a:cs typeface="Arial" panose="020B0604020202020204" pitchFamily="34" charset="0"/>
              </a:rPr>
              <a:t>Level two</a:t>
            </a:r>
          </a:p>
          <a:p>
            <a:pPr lvl="1"/>
            <a:r>
              <a:rPr lang="en-US" dirty="0">
                <a:latin typeface="Arial" panose="020B0604020202020204" pitchFamily="34" charset="0"/>
                <a:cs typeface="Arial" panose="020B0604020202020204" pitchFamily="34" charset="0"/>
              </a:rPr>
              <a:t>Level two</a:t>
            </a:r>
          </a:p>
          <a:p>
            <a:pPr lvl="0"/>
            <a:r>
              <a:rPr lang="en-US" dirty="0">
                <a:latin typeface="Arial" panose="020B0604020202020204" pitchFamily="34" charset="0"/>
                <a:cs typeface="Arial" panose="020B0604020202020204" pitchFamily="34" charset="0"/>
              </a:rPr>
              <a:t>Level one</a:t>
            </a:r>
          </a:p>
          <a:p>
            <a:pPr lvl="1"/>
            <a:r>
              <a:rPr lang="en-US" dirty="0">
                <a:latin typeface="Arial" panose="020B0604020202020204" pitchFamily="34" charset="0"/>
                <a:cs typeface="Arial" panose="020B0604020202020204" pitchFamily="34" charset="0"/>
              </a:rPr>
              <a:t>Level two</a:t>
            </a:r>
          </a:p>
          <a:p>
            <a:pPr lvl="1"/>
            <a:r>
              <a:rPr lang="en-US" dirty="0">
                <a:latin typeface="Arial" panose="020B0604020202020204" pitchFamily="34" charset="0"/>
                <a:cs typeface="Arial" panose="020B0604020202020204" pitchFamily="34" charset="0"/>
              </a:rPr>
              <a:t>Level two</a:t>
            </a:r>
          </a:p>
          <a:p>
            <a:pPr lvl="0"/>
            <a:endParaRPr lang="en-US" dirty="0">
              <a:latin typeface="Arial Black" panose="020B0A04020102020204" pitchFamily="34" charset="0"/>
            </a:endParaRPr>
          </a:p>
        </p:txBody>
      </p:sp>
      <p:sp>
        <p:nvSpPr>
          <p:cNvPr id="16"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20"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cxnSp>
        <p:nvCxnSpPr>
          <p:cNvPr id="21" name="Straight Connector 20"/>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11972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Heading with Subheading">
    <p:spTree>
      <p:nvGrpSpPr>
        <p:cNvPr id="1" name=""/>
        <p:cNvGrpSpPr/>
        <p:nvPr/>
      </p:nvGrpSpPr>
      <p:grpSpPr>
        <a:xfrm>
          <a:off x="0" y="0"/>
          <a:ext cx="0" cy="0"/>
          <a:chOff x="0" y="0"/>
          <a:chExt cx="0" cy="0"/>
        </a:xfrm>
      </p:grpSpPr>
      <p:sp>
        <p:nvSpPr>
          <p:cNvPr id="6" name="Text Placeholder 10"/>
          <p:cNvSpPr>
            <a:spLocks noGrp="1"/>
          </p:cNvSpPr>
          <p:nvPr>
            <p:ph type="body" sz="quarter" idx="15" hasCustomPrompt="1"/>
          </p:nvPr>
        </p:nvSpPr>
        <p:spPr>
          <a:xfrm>
            <a:off x="628649" y="572744"/>
            <a:ext cx="6727740"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Slide Heading with Subheading</a:t>
            </a:r>
          </a:p>
        </p:txBody>
      </p:sp>
      <p:cxnSp>
        <p:nvCxnSpPr>
          <p:cNvPr id="7" name="Straight Connector 6"/>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9"/>
          <p:cNvSpPr>
            <a:spLocks noGrp="1"/>
          </p:cNvSpPr>
          <p:nvPr>
            <p:ph sz="quarter" idx="16"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3" name="Text Placeholder 2"/>
          <p:cNvSpPr>
            <a:spLocks noGrp="1"/>
          </p:cNvSpPr>
          <p:nvPr>
            <p:ph type="body" sz="quarter" idx="17" hasCustomPrompt="1"/>
          </p:nvPr>
        </p:nvSpPr>
        <p:spPr>
          <a:xfrm>
            <a:off x="628651" y="1386590"/>
            <a:ext cx="6243864" cy="4669020"/>
          </a:xfrm>
        </p:spPr>
        <p:txBody>
          <a:bodyPr/>
          <a:lstStyle>
            <a:lvl1pPr marL="342900" indent="-342900">
              <a:lnSpc>
                <a:spcPct val="100000"/>
              </a:lnSpc>
              <a:spcBef>
                <a:spcPts val="600"/>
              </a:spcBef>
              <a:spcAft>
                <a:spcPts val="600"/>
              </a:spcAft>
              <a:buFont typeface="Wingdings" panose="05000000000000000000" pitchFamily="2" charset="2"/>
              <a:buChar char="§"/>
              <a:defRPr b="0" baseline="0">
                <a:latin typeface="Arial monospaced for SAP" panose="020B0609020202030204" pitchFamily="49" charset="0"/>
                <a:cs typeface="Arial" panose="020B0604020202020204" pitchFamily="34" charset="0"/>
              </a:defRPr>
            </a:lvl1pPr>
            <a:lvl2pPr>
              <a:lnSpc>
                <a:spcPct val="100000"/>
              </a:lnSpc>
              <a:spcBef>
                <a:spcPts val="600"/>
              </a:spcBef>
              <a:spcAft>
                <a:spcPts val="600"/>
              </a:spcAft>
              <a:defRPr baseline="0">
                <a:latin typeface="Arial" panose="020B0604020202020204" pitchFamily="34" charset="0"/>
                <a:cs typeface="Arial" panose="020B0604020202020204" pitchFamily="34" charset="0"/>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dirty="0">
                <a:latin typeface="Arial Black" panose="020B0A04020102020204" pitchFamily="34" charset="0"/>
              </a:rPr>
              <a:t>Subtitle</a:t>
            </a:r>
          </a:p>
          <a:p>
            <a:pPr lvl="1"/>
            <a:r>
              <a:rPr lang="en-US" dirty="0">
                <a:latin typeface="Arial" panose="020B0604020202020204" pitchFamily="34" charset="0"/>
                <a:cs typeface="Arial" panose="020B0604020202020204" pitchFamily="34" charset="0"/>
              </a:rPr>
              <a:t>Level two</a:t>
            </a:r>
          </a:p>
          <a:p>
            <a:pPr lvl="1"/>
            <a:r>
              <a:rPr lang="en-US" dirty="0">
                <a:latin typeface="Arial" panose="020B0604020202020204" pitchFamily="34" charset="0"/>
                <a:cs typeface="Arial" panose="020B0604020202020204" pitchFamily="34" charset="0"/>
              </a:rPr>
              <a:t>Level two</a:t>
            </a:r>
          </a:p>
          <a:p>
            <a:pPr lvl="0"/>
            <a:endParaRPr lang="en-US" dirty="0">
              <a:latin typeface="Arial" panose="020B0604020202020204" pitchFamily="34" charset="0"/>
              <a:cs typeface="Arial" panose="020B0604020202020204" pitchFamily="34" charset="0"/>
            </a:endParaRPr>
          </a:p>
          <a:p>
            <a:pPr lvl="0"/>
            <a:endParaRPr lang="en-US" dirty="0"/>
          </a:p>
        </p:txBody>
      </p:sp>
      <p:sp>
        <p:nvSpPr>
          <p:cNvPr id="14"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15"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cxnSp>
        <p:nvCxnSpPr>
          <p:cNvPr id="16" name="Straight Connector 15"/>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177146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Heading - Blank Slide">
    <p:spTree>
      <p:nvGrpSpPr>
        <p:cNvPr id="1" name=""/>
        <p:cNvGrpSpPr/>
        <p:nvPr/>
      </p:nvGrpSpPr>
      <p:grpSpPr>
        <a:xfrm>
          <a:off x="0" y="0"/>
          <a:ext cx="0" cy="0"/>
          <a:chOff x="0" y="0"/>
          <a:chExt cx="0" cy="0"/>
        </a:xfrm>
      </p:grpSpPr>
      <p:sp>
        <p:nvSpPr>
          <p:cNvPr id="12" name="Text Placeholder 10"/>
          <p:cNvSpPr>
            <a:spLocks noGrp="1"/>
          </p:cNvSpPr>
          <p:nvPr>
            <p:ph type="body" sz="quarter" idx="15" hasCustomPrompt="1"/>
          </p:nvPr>
        </p:nvSpPr>
        <p:spPr>
          <a:xfrm>
            <a:off x="628650" y="572744"/>
            <a:ext cx="6243864" cy="646588"/>
          </a:xfrm>
          <a:prstGeom prst="rect">
            <a:avLst/>
          </a:prstGeom>
        </p:spPr>
        <p:txBody>
          <a:bodyPr>
            <a:normAutofit/>
          </a:bodyPr>
          <a:lstStyle>
            <a:lvl1pPr marL="0" indent="0">
              <a:lnSpc>
                <a:spcPct val="100000"/>
              </a:lnSpc>
              <a:spcBef>
                <a:spcPts val="0"/>
              </a:spcBef>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a:t>Slide Heading – Blank Slide</a:t>
            </a:r>
          </a:p>
        </p:txBody>
      </p:sp>
      <p:sp>
        <p:nvSpPr>
          <p:cNvPr id="3" name="Picture Placeholder 2"/>
          <p:cNvSpPr>
            <a:spLocks noGrp="1"/>
          </p:cNvSpPr>
          <p:nvPr>
            <p:ph type="pic" sz="quarter" idx="16"/>
          </p:nvPr>
        </p:nvSpPr>
        <p:spPr>
          <a:xfrm>
            <a:off x="628650" y="1378857"/>
            <a:ext cx="6243864" cy="4695788"/>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r>
              <a:rPr lang="en-US" dirty="0"/>
              <a:t>Click icon to add picture</a:t>
            </a:r>
          </a:p>
        </p:txBody>
      </p:sp>
      <p:cxnSp>
        <p:nvCxnSpPr>
          <p:cNvPr id="8" name="Straight Connector 7"/>
          <p:cNvCxnSpPr/>
          <p:nvPr userDrawn="1"/>
        </p:nvCxnSpPr>
        <p:spPr>
          <a:xfrm flipV="1">
            <a:off x="0" y="1081314"/>
            <a:ext cx="6872514" cy="2358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Content Placeholder 9"/>
          <p:cNvSpPr>
            <a:spLocks noGrp="1"/>
          </p:cNvSpPr>
          <p:nvPr>
            <p:ph sz="quarter" idx="17" hasCustomPrompt="1"/>
          </p:nvPr>
        </p:nvSpPr>
        <p:spPr>
          <a:xfrm>
            <a:off x="7105650" y="-38100"/>
            <a:ext cx="2057400" cy="914400"/>
          </a:xfrm>
          <a:prstGeom prst="rect">
            <a:avLst/>
          </a:prstGeom>
        </p:spPr>
        <p:txBody>
          <a:bodyPr rIns="182880" anchor="ctr" anchorCtr="0">
            <a:normAutofit/>
          </a:bodyPr>
          <a:lstStyle>
            <a:lvl1pPr marL="0" indent="0" algn="r">
              <a:buNone/>
              <a:defRPr sz="1800">
                <a:latin typeface="Arial Black" panose="020B0A04020102020204" pitchFamily="34" charset="0"/>
              </a:defRPr>
            </a:lvl1pPr>
          </a:lstStyle>
          <a:p>
            <a:r>
              <a:rPr lang="en-US" dirty="0">
                <a:latin typeface="Arial Black" panose="020B0A04020102020204" pitchFamily="34" charset="0"/>
              </a:rPr>
              <a:t>SG #</a:t>
            </a:r>
            <a:endParaRPr lang="en-US" dirty="0"/>
          </a:p>
        </p:txBody>
      </p:sp>
      <p:sp>
        <p:nvSpPr>
          <p:cNvPr id="18" name="Footer Placeholder 4"/>
          <p:cNvSpPr>
            <a:spLocks noGrp="1"/>
          </p:cNvSpPr>
          <p:nvPr>
            <p:ph type="ftr" sz="quarter" idx="11"/>
          </p:nvPr>
        </p:nvSpPr>
        <p:spPr>
          <a:xfrm>
            <a:off x="628650" y="6354828"/>
            <a:ext cx="5484492" cy="366291"/>
          </a:xfrm>
        </p:spPr>
        <p:txBody>
          <a:bodyPr/>
          <a:lstStyle>
            <a:lvl1pPr algn="l">
              <a:defRPr sz="1000">
                <a:solidFill>
                  <a:schemeClr val="bg2">
                    <a:lumMod val="50000"/>
                  </a:schemeClr>
                </a:solidFill>
                <a:latin typeface="Arial Black" panose="020B0A04020102020204" pitchFamily="34" charset="0"/>
              </a:defRPr>
            </a:lvl1pPr>
          </a:lstStyle>
          <a:p>
            <a:r>
              <a:rPr lang="en-US"/>
              <a:t>HDPE Pipe Handling-HYD FCX2027C</a:t>
            </a:r>
            <a:endParaRPr lang="en-US" dirty="0"/>
          </a:p>
        </p:txBody>
      </p:sp>
      <p:sp>
        <p:nvSpPr>
          <p:cNvPr id="22" name="Slide Number Placeholder 5"/>
          <p:cNvSpPr>
            <a:spLocks noGrp="1"/>
          </p:cNvSpPr>
          <p:nvPr>
            <p:ph type="sldNum" sz="quarter" idx="12"/>
          </p:nvPr>
        </p:nvSpPr>
        <p:spPr>
          <a:xfrm>
            <a:off x="6730980" y="6355994"/>
            <a:ext cx="1792224" cy="365125"/>
          </a:xfrm>
        </p:spPr>
        <p:txBody>
          <a:bodyPr/>
          <a:lstStyle>
            <a:lvl1pPr algn="l">
              <a:defRPr sz="1000">
                <a:solidFill>
                  <a:schemeClr val="bg2">
                    <a:lumMod val="50000"/>
                  </a:schemeClr>
                </a:solidFill>
                <a:latin typeface="Arial Black" panose="020B0A04020102020204" pitchFamily="34" charset="0"/>
              </a:defRPr>
            </a:lvl1pPr>
          </a:lstStyle>
          <a:p>
            <a:pPr algn="r"/>
            <a:r>
              <a:rPr lang="en-US" dirty="0"/>
              <a:t>        </a:t>
            </a:r>
            <a:fld id="{25D3FF45-FB88-453A-A2AC-7EF0564DBF56}" type="slidenum">
              <a:rPr lang="en-US" smtClean="0"/>
              <a:pPr algn="r"/>
              <a:t>‹#›</a:t>
            </a:fld>
            <a:r>
              <a:rPr lang="en-US" dirty="0"/>
              <a:t> </a:t>
            </a:r>
          </a:p>
        </p:txBody>
      </p:sp>
      <p:cxnSp>
        <p:nvCxnSpPr>
          <p:cNvPr id="23" name="Straight Connector 22"/>
          <p:cNvCxnSpPr/>
          <p:nvPr userDrawn="1"/>
        </p:nvCxnSpPr>
        <p:spPr>
          <a:xfrm>
            <a:off x="8076584" y="6459071"/>
            <a:ext cx="1" cy="1444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55" y="6432150"/>
            <a:ext cx="1619969" cy="190022"/>
          </a:xfrm>
          <a:prstGeom prst="rect">
            <a:avLst/>
          </a:prstGeom>
        </p:spPr>
      </p:pic>
    </p:spTree>
    <p:extLst>
      <p:ext uri="{BB962C8B-B14F-4D97-AF65-F5344CB8AC3E}">
        <p14:creationId xmlns:p14="http://schemas.microsoft.com/office/powerpoint/2010/main" val="43529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odule Title Page: Two Line Title">
    <p:spTree>
      <p:nvGrpSpPr>
        <p:cNvPr id="1" name=""/>
        <p:cNvGrpSpPr/>
        <p:nvPr/>
      </p:nvGrpSpPr>
      <p:grpSpPr>
        <a:xfrm>
          <a:off x="0" y="0"/>
          <a:ext cx="0" cy="0"/>
          <a:chOff x="0" y="0"/>
          <a:chExt cx="0" cy="0"/>
        </a:xfrm>
      </p:grpSpPr>
      <p:sp>
        <p:nvSpPr>
          <p:cNvPr id="6" name="Rectangle 5"/>
          <p:cNvSpPr/>
          <p:nvPr userDrawn="1"/>
        </p:nvSpPr>
        <p:spPr>
          <a:xfrm>
            <a:off x="7311573" y="0"/>
            <a:ext cx="18396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0"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a:p>
          <a:p>
            <a:endParaRPr lang="en-US" dirty="0"/>
          </a:p>
          <a:p>
            <a:endParaRPr lang="en-US" dirty="0"/>
          </a:p>
          <a:p>
            <a:endParaRPr lang="en-US" dirty="0"/>
          </a:p>
          <a:p>
            <a:endParaRPr lang="en-US" dirty="0"/>
          </a:p>
          <a:p>
            <a:endParaRPr lang="en-US" dirty="0"/>
          </a:p>
          <a:p>
            <a:r>
              <a:rPr lang="en-US" dirty="0"/>
              <a:t>Insert cover photo here </a:t>
            </a:r>
          </a:p>
          <a:p>
            <a:r>
              <a:rPr lang="en-US" dirty="0"/>
              <a:t>Full page image 7.5” high</a:t>
            </a:r>
          </a:p>
        </p:txBody>
      </p:sp>
      <p:sp>
        <p:nvSpPr>
          <p:cNvPr id="9" name="Text Placeholder 2"/>
          <p:cNvSpPr>
            <a:spLocks noGrp="1"/>
          </p:cNvSpPr>
          <p:nvPr>
            <p:ph type="body" sz="quarter" idx="15" hasCustomPrompt="1"/>
          </p:nvPr>
        </p:nvSpPr>
        <p:spPr>
          <a:xfrm rot="16200000">
            <a:off x="5327847" y="2459065"/>
            <a:ext cx="6275224" cy="1357089"/>
          </a:xfrm>
          <a:prstGeom prst="rect">
            <a:avLst/>
          </a:prstGeom>
        </p:spPr>
        <p:txBody>
          <a:bodyPr>
            <a:normAutofit/>
          </a:bodyPr>
          <a:lstStyle>
            <a:lvl1pPr marL="0" indent="0">
              <a:lnSpc>
                <a:spcPct val="100000"/>
              </a:lnSpc>
              <a:spcBef>
                <a:spcPts val="0"/>
              </a:spcBef>
              <a:buNone/>
              <a:defRPr sz="3600" baseline="0">
                <a:solidFill>
                  <a:srgbClr val="0099CC"/>
                </a:solidFill>
                <a:latin typeface="Arial Black" panose="020B0A04020102020204" pitchFamily="34" charset="0"/>
              </a:defRPr>
            </a:lvl1pPr>
          </a:lstStyle>
          <a:p>
            <a:pPr lvl="0"/>
            <a:r>
              <a:rPr lang="en-US" dirty="0"/>
              <a:t>Module #:                  Title Two Lines</a:t>
            </a:r>
          </a:p>
        </p:txBody>
      </p:sp>
    </p:spTree>
    <p:extLst>
      <p:ext uri="{BB962C8B-B14F-4D97-AF65-F5344CB8AC3E}">
        <p14:creationId xmlns:p14="http://schemas.microsoft.com/office/powerpoint/2010/main" val="12767417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Title Slide Examples</a:t>
            </a:r>
          </a:p>
        </p:txBody>
      </p:sp>
      <p:sp>
        <p:nvSpPr>
          <p:cNvPr id="5" name="Footer Placeholder 4"/>
          <p:cNvSpPr>
            <a:spLocks noGrp="1"/>
          </p:cNvSpPr>
          <p:nvPr>
            <p:ph type="ftr" sz="quarter" idx="3"/>
          </p:nvPr>
        </p:nvSpPr>
        <p:spPr>
          <a:xfrm>
            <a:off x="62865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HDPE Pipe Handling-HYD FCX2027C</a:t>
            </a:r>
            <a:endParaRPr lang="en-US" dirty="0"/>
          </a:p>
        </p:txBody>
      </p:sp>
      <p:sp>
        <p:nvSpPr>
          <p:cNvPr id="6" name="Slide Number Placeholder 5"/>
          <p:cNvSpPr>
            <a:spLocks noGrp="1"/>
          </p:cNvSpPr>
          <p:nvPr>
            <p:ph type="sldNum" sz="quarter" idx="4"/>
          </p:nvPr>
        </p:nvSpPr>
        <p:spPr>
          <a:xfrm>
            <a:off x="6722076" y="6356351"/>
            <a:ext cx="1793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91DA1-6DC9-42FB-A086-8FDC2C3FA923}" type="slidenum">
              <a:rPr lang="en-US" smtClean="0"/>
              <a:t>‹#›</a:t>
            </a:fld>
            <a:endParaRPr lang="en-US"/>
          </a:p>
        </p:txBody>
      </p:sp>
    </p:spTree>
    <p:extLst>
      <p:ext uri="{BB962C8B-B14F-4D97-AF65-F5344CB8AC3E}">
        <p14:creationId xmlns:p14="http://schemas.microsoft.com/office/powerpoint/2010/main" val="4042250247"/>
      </p:ext>
    </p:extLst>
  </p:cSld>
  <p:clrMap bg1="lt1" tx1="dk1" bg2="lt2" tx2="dk2" accent1="accent1" accent2="accent2" accent3="accent3" accent4="accent4" accent5="accent5" accent6="accent6" hlink="hlink" folHlink="folHlink"/>
  <p:sldLayoutIdLst>
    <p:sldLayoutId id="2147483709" r:id="rId1"/>
    <p:sldLayoutId id="2147483710" r:id="rId2"/>
  </p:sldLayoutIdLst>
  <p:hf hd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Section Title Page Examples</a:t>
            </a:r>
          </a:p>
        </p:txBody>
      </p:sp>
      <p:sp>
        <p:nvSpPr>
          <p:cNvPr id="5" name="Footer Placeholder 4"/>
          <p:cNvSpPr>
            <a:spLocks noGrp="1"/>
          </p:cNvSpPr>
          <p:nvPr>
            <p:ph type="ftr" sz="quarter" idx="3"/>
          </p:nvPr>
        </p:nvSpPr>
        <p:spPr>
          <a:xfrm>
            <a:off x="628650" y="6356350"/>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HDPE Pipe Handling-HYD FCX2027C</a:t>
            </a:r>
            <a:endParaRPr lang="en-US" dirty="0"/>
          </a:p>
        </p:txBody>
      </p:sp>
      <p:sp>
        <p:nvSpPr>
          <p:cNvPr id="6" name="Slide Number Placeholder 5"/>
          <p:cNvSpPr>
            <a:spLocks noGrp="1"/>
          </p:cNvSpPr>
          <p:nvPr>
            <p:ph type="sldNum" sz="quarter" idx="4"/>
          </p:nvPr>
        </p:nvSpPr>
        <p:spPr>
          <a:xfrm>
            <a:off x="6722076" y="6356350"/>
            <a:ext cx="1793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33" r:id="rId1"/>
    <p:sldLayoutId id="2147483734"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Page Examples</a:t>
            </a:r>
          </a:p>
        </p:txBody>
      </p:sp>
      <p:sp>
        <p:nvSpPr>
          <p:cNvPr id="5" name="Footer Placeholder 4"/>
          <p:cNvSpPr>
            <a:spLocks noGrp="1"/>
          </p:cNvSpPr>
          <p:nvPr>
            <p:ph type="ftr" sz="quarter" idx="3"/>
          </p:nvPr>
        </p:nvSpPr>
        <p:spPr>
          <a:xfrm>
            <a:off x="636887" y="6356350"/>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HDPE Pipe Handling-HYD FCX2027C</a:t>
            </a:r>
            <a:endParaRPr lang="en-US" dirty="0"/>
          </a:p>
        </p:txBody>
      </p:sp>
      <p:sp>
        <p:nvSpPr>
          <p:cNvPr id="6" name="Slide Number Placeholder 5"/>
          <p:cNvSpPr>
            <a:spLocks noGrp="1"/>
          </p:cNvSpPr>
          <p:nvPr>
            <p:ph type="sldNum" sz="quarter" idx="4"/>
          </p:nvPr>
        </p:nvSpPr>
        <p:spPr>
          <a:xfrm>
            <a:off x="6730314" y="6356350"/>
            <a:ext cx="17922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sz="2400" dirty="0"/>
              <a:t>Third level</a:t>
            </a:r>
            <a:endParaRPr lang="en-US" dirty="0"/>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36" r:id="rId4"/>
    <p:sldLayoutId id="2147483745" r:id="rId5"/>
    <p:sldLayoutId id="2147483746" r:id="rId6"/>
    <p:sldLayoutId id="2147483747"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Clr>
          <a:srgbClr val="0099CC"/>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9CC"/>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99CC"/>
        </a:buClr>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Section Title Page Examples</a:t>
            </a:r>
          </a:p>
        </p:txBody>
      </p:sp>
      <p:sp>
        <p:nvSpPr>
          <p:cNvPr id="5" name="Footer Placeholder 4"/>
          <p:cNvSpPr>
            <a:spLocks noGrp="1"/>
          </p:cNvSpPr>
          <p:nvPr>
            <p:ph type="ftr" sz="quarter" idx="3"/>
          </p:nvPr>
        </p:nvSpPr>
        <p:spPr>
          <a:xfrm>
            <a:off x="636888" y="6356350"/>
            <a:ext cx="5486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HDPE Pipe Handling-HYD FCX2027C</a:t>
            </a:r>
            <a:endParaRPr lang="en-US" dirty="0"/>
          </a:p>
        </p:txBody>
      </p:sp>
      <p:sp>
        <p:nvSpPr>
          <p:cNvPr id="6" name="Slide Number Placeholder 5"/>
          <p:cNvSpPr>
            <a:spLocks noGrp="1"/>
          </p:cNvSpPr>
          <p:nvPr>
            <p:ph type="sldNum" sz="quarter" idx="4"/>
          </p:nvPr>
        </p:nvSpPr>
        <p:spPr>
          <a:xfrm>
            <a:off x="6730314" y="6364588"/>
            <a:ext cx="17850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397919701"/>
      </p:ext>
    </p:extLst>
  </p:cSld>
  <p:clrMap bg1="lt1" tx1="dk1" bg2="lt2" tx2="dk2" accent1="accent1" accent2="accent2" accent3="accent3" accent4="accent4" accent5="accent5" accent6="accent6" hlink="hlink" folHlink="folHlink"/>
  <p:sldLayoutIdLst>
    <p:sldLayoutId id="2147483728" r:id="rId1"/>
    <p:sldLayoutId id="214748373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hyperlink" Target="https://web.microsoftstream.com/video/e7a8465a-2e73-4683-9069-31d173717d6d"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cid:image005.jpg@01D23686.561A7DE0"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eb.microsoftstream.com/video/60697858-3637-4a11-842c-77653e599429"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eb.microsoftstream.com/video/26fd9ad0-1776-490d-ad2d-2a7285c9d204"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eb.microsoftstream.com/video/7c215303-3dd1-4a15-abfb-c384aed74711"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cid:image001.jpg@01D2367E.AB378F50" TargetMode="External"/><Relationship Id="rId5" Type="http://schemas.openxmlformats.org/officeDocument/2006/relationships/image" Target="../media/image20.jpeg"/><Relationship Id="rId4" Type="http://schemas.openxmlformats.org/officeDocument/2006/relationships/image" Target="cid:image013.jpg@01D23686.561A7DE0"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eb.microsoftstream.com/video/4fb1e8b2-5dd1-4707-983c-7ee35273c380"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 FCX2027C</a:t>
            </a:r>
          </a:p>
        </p:txBody>
      </p:sp>
      <p:sp>
        <p:nvSpPr>
          <p:cNvPr id="4" name="Text Placeholder 3"/>
          <p:cNvSpPr>
            <a:spLocks noGrp="1"/>
          </p:cNvSpPr>
          <p:nvPr>
            <p:ph type="body" sz="quarter" idx="14"/>
          </p:nvPr>
        </p:nvSpPr>
        <p:spPr/>
        <p:txBody>
          <a:bodyPr/>
          <a:lstStyle/>
          <a:p>
            <a:r>
              <a:rPr lang="en-US" dirty="0"/>
              <a:t>VERSION 3 / FEBRUARY 2020</a:t>
            </a:r>
          </a:p>
        </p:txBody>
      </p:sp>
      <p:sp>
        <p:nvSpPr>
          <p:cNvPr id="5" name="Text Placeholder 4"/>
          <p:cNvSpPr>
            <a:spLocks noGrp="1"/>
          </p:cNvSpPr>
          <p:nvPr>
            <p:ph type="body" sz="quarter" idx="18"/>
          </p:nvPr>
        </p:nvSpPr>
        <p:spPr/>
        <p:txBody>
          <a:bodyPr/>
          <a:lstStyle/>
          <a:p>
            <a:r>
              <a:rPr lang="en-US" dirty="0"/>
              <a:t>HDPE Pipe</a:t>
            </a:r>
          </a:p>
          <a:p>
            <a:r>
              <a:rPr lang="en-US" dirty="0"/>
              <a:t>Handling</a:t>
            </a:r>
          </a:p>
        </p:txBody>
      </p:sp>
      <p:pic>
        <p:nvPicPr>
          <p:cNvPr id="6" name="Picture Placeholder 5"/>
          <p:cNvPicPr>
            <a:picLocks noGrp="1"/>
          </p:cNvPicPr>
          <p:nvPr>
            <p:ph type="pic" sz="quarter" idx="11"/>
          </p:nvPr>
        </p:nvPicPr>
        <p:blipFill>
          <a:blip r:embed="rId3">
            <a:extLst>
              <a:ext uri="{28A0092B-C50C-407E-A947-70E740481C1C}">
                <a14:useLocalDpi xmlns:a14="http://schemas.microsoft.com/office/drawing/2010/main" val="0"/>
              </a:ext>
            </a:extLst>
          </a:blip>
          <a:srcRect t="19" b="19"/>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2351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a:t>Learning Objectives</a:t>
            </a:r>
          </a:p>
        </p:txBody>
      </p:sp>
      <p:sp>
        <p:nvSpPr>
          <p:cNvPr id="7" name="Content Placeholder 6"/>
          <p:cNvSpPr>
            <a:spLocks noGrp="1"/>
          </p:cNvSpPr>
          <p:nvPr>
            <p:ph sz="quarter" idx="16"/>
          </p:nvPr>
        </p:nvSpPr>
        <p:spPr/>
        <p:txBody>
          <a:bodyPr/>
          <a:lstStyle/>
          <a:p>
            <a:r>
              <a:rPr lang="en-US" dirty="0"/>
              <a:t>SG iv</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sz="2400" dirty="0">
                <a:latin typeface="Arial Black" panose="020B0A04020102020204" pitchFamily="34" charset="0"/>
              </a:rPr>
              <a:t>Module 5: Fusing and Data Loggers</a:t>
            </a:r>
          </a:p>
          <a:p>
            <a:pPr lvl="0"/>
            <a:r>
              <a:rPr lang="en-US" dirty="0">
                <a:latin typeface="Arial" panose="020B0604020202020204" pitchFamily="34" charset="0"/>
                <a:ea typeface="Calibri" panose="020F0502020204030204" pitchFamily="34" charset="0"/>
              </a:rPr>
              <a:t>Identify the hazards associated with fusing, installation, and repair of HDPE Pipe as they relate to the FCX-HS12 policy and describe the proper procedures in place to mitigate those hazards</a:t>
            </a:r>
          </a:p>
          <a:p>
            <a:pPr marL="0" indent="0">
              <a:buNone/>
            </a:pPr>
            <a:endParaRPr lang="en-US" dirty="0"/>
          </a:p>
          <a:p>
            <a:pPr marL="0" indent="0">
              <a:buNone/>
            </a:pPr>
            <a:endParaRPr lang="en-US" dirty="0"/>
          </a:p>
        </p:txBody>
      </p:sp>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10</a:t>
            </a:fld>
            <a:endParaRPr lang="en-US" dirty="0"/>
          </a:p>
        </p:txBody>
      </p:sp>
    </p:spTree>
    <p:extLst>
      <p:ext uri="{BB962C8B-B14F-4D97-AF65-F5344CB8AC3E}">
        <p14:creationId xmlns:p14="http://schemas.microsoft.com/office/powerpoint/2010/main" val="11023124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100</a:t>
            </a:fld>
            <a:endParaRPr lang="en-US" dirty="0"/>
          </a:p>
        </p:txBody>
      </p:sp>
      <p:sp>
        <p:nvSpPr>
          <p:cNvPr id="5" name="Text Placeholder 4"/>
          <p:cNvSpPr>
            <a:spLocks noGrp="1"/>
          </p:cNvSpPr>
          <p:nvPr>
            <p:ph type="body" sz="quarter" idx="15"/>
          </p:nvPr>
        </p:nvSpPr>
        <p:spPr/>
        <p:txBody>
          <a:bodyPr/>
          <a:lstStyle/>
          <a:p>
            <a:r>
              <a:rPr lang="en-US" dirty="0"/>
              <a:t>Module 3 Quiz</a:t>
            </a:r>
          </a:p>
        </p:txBody>
      </p:sp>
      <p:sp>
        <p:nvSpPr>
          <p:cNvPr id="6" name="Content Placeholder 5"/>
          <p:cNvSpPr>
            <a:spLocks noGrp="1"/>
          </p:cNvSpPr>
          <p:nvPr>
            <p:ph sz="quarter" idx="16"/>
          </p:nvPr>
        </p:nvSpPr>
        <p:spPr/>
        <p:txBody>
          <a:bodyPr/>
          <a:lstStyle/>
          <a:p>
            <a:r>
              <a:rPr lang="en-US" dirty="0"/>
              <a:t>SG 64</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a:pPr>
            <a:r>
              <a:rPr lang="en-US" dirty="0"/>
              <a:t>Only portions of the Pipe Handling Permit, which apply to the task being performed, need to be completed.</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7" name="Oval 6"/>
          <p:cNvSpPr/>
          <p:nvPr/>
        </p:nvSpPr>
        <p:spPr>
          <a:xfrm>
            <a:off x="1235754" y="275169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47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101</a:t>
            </a:fld>
            <a:endParaRPr lang="en-US" dirty="0"/>
          </a:p>
        </p:txBody>
      </p:sp>
      <p:sp>
        <p:nvSpPr>
          <p:cNvPr id="5" name="Text Placeholder 4"/>
          <p:cNvSpPr>
            <a:spLocks noGrp="1"/>
          </p:cNvSpPr>
          <p:nvPr>
            <p:ph type="body" sz="quarter" idx="15"/>
          </p:nvPr>
        </p:nvSpPr>
        <p:spPr/>
        <p:txBody>
          <a:bodyPr/>
          <a:lstStyle/>
          <a:p>
            <a:r>
              <a:rPr lang="en-US" dirty="0"/>
              <a:t>Module 3 Quiz</a:t>
            </a:r>
          </a:p>
        </p:txBody>
      </p:sp>
      <p:sp>
        <p:nvSpPr>
          <p:cNvPr id="7" name="Content Placeholder 6"/>
          <p:cNvSpPr>
            <a:spLocks noGrp="1"/>
          </p:cNvSpPr>
          <p:nvPr>
            <p:ph sz="quarter" idx="16"/>
          </p:nvPr>
        </p:nvSpPr>
        <p:spPr/>
        <p:txBody>
          <a:bodyPr/>
          <a:lstStyle/>
          <a:p>
            <a:r>
              <a:rPr lang="en-US" dirty="0"/>
              <a:t>SG 64</a:t>
            </a:r>
          </a:p>
        </p:txBody>
      </p:sp>
      <p:sp>
        <p:nvSpPr>
          <p:cNvPr id="4" name="Text Placeholder 3"/>
          <p:cNvSpPr>
            <a:spLocks noGrp="1"/>
          </p:cNvSpPr>
          <p:nvPr>
            <p:ph type="body" sz="quarter" idx="17"/>
          </p:nvPr>
        </p:nvSpPr>
        <p:spPr>
          <a:prstGeom prst="rect">
            <a:avLst/>
          </a:prstGeom>
        </p:spPr>
        <p:txBody>
          <a:bodyPr>
            <a:normAutofit fontScale="92500"/>
          </a:bodyPr>
          <a:lstStyle/>
          <a:p>
            <a:pPr marL="457200" indent="-457200">
              <a:buFont typeface="+mj-lt"/>
              <a:buAutoNum type="arabicPeriod" startAt="2"/>
            </a:pPr>
            <a:r>
              <a:rPr lang="en-US" dirty="0"/>
              <a:t>When must the Pipe Handling Engineering Review be used? (Circle all that apply)</a:t>
            </a:r>
          </a:p>
          <a:p>
            <a:pPr marL="1028700" lvl="1" indent="-457200">
              <a:buFont typeface="+mj-lt"/>
              <a:buAutoNum type="alphaLcPeriod"/>
            </a:pPr>
            <a:r>
              <a:rPr lang="en-US" dirty="0"/>
              <a:t>Every time the Permit is used</a:t>
            </a:r>
          </a:p>
          <a:p>
            <a:pPr marL="1028700" lvl="1" indent="-457200">
              <a:buFont typeface="+mj-lt"/>
              <a:buAutoNum type="alphaLcPeriod"/>
            </a:pPr>
            <a:r>
              <a:rPr lang="en-US" dirty="0"/>
              <a:t>When pushing the pipe is the only alternative</a:t>
            </a:r>
          </a:p>
          <a:p>
            <a:pPr marL="1028700" lvl="1" indent="-457200">
              <a:buFont typeface="+mj-lt"/>
              <a:buAutoNum type="alphaLcPeriod"/>
            </a:pPr>
            <a:r>
              <a:rPr lang="en-US" dirty="0"/>
              <a:t>When pipes are dual-contained or dual-walled</a:t>
            </a:r>
          </a:p>
          <a:p>
            <a:pPr marL="1028700" lvl="1" indent="-457200">
              <a:buFont typeface="+mj-lt"/>
              <a:buAutoNum type="alphaLcPeriod"/>
            </a:pPr>
            <a:r>
              <a:rPr lang="en-US" dirty="0"/>
              <a:t>Pulling or fusing pipe ≥ 42 inches in diameter</a:t>
            </a:r>
          </a:p>
          <a:p>
            <a:pPr marL="1028700" lvl="1" indent="-457200">
              <a:buFont typeface="+mj-lt"/>
              <a:buAutoNum type="alphaLcPeriod"/>
            </a:pPr>
            <a:r>
              <a:rPr lang="en-US" dirty="0"/>
              <a:t>When the pipe handling job has scenarios not covered in the Policy</a:t>
            </a:r>
          </a:p>
          <a:p>
            <a:pPr marL="0" indent="0">
              <a:buNone/>
            </a:pPr>
            <a:endParaRPr lang="en-US" dirty="0"/>
          </a:p>
        </p:txBody>
      </p:sp>
      <p:sp>
        <p:nvSpPr>
          <p:cNvPr id="6" name="Oval 5"/>
          <p:cNvSpPr/>
          <p:nvPr/>
        </p:nvSpPr>
        <p:spPr>
          <a:xfrm>
            <a:off x="1203481" y="363188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1581" y="443198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41581" y="276828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92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102</a:t>
            </a:fld>
            <a:endParaRPr lang="en-US" dirty="0"/>
          </a:p>
        </p:txBody>
      </p:sp>
      <p:sp>
        <p:nvSpPr>
          <p:cNvPr id="5" name="Text Placeholder 4"/>
          <p:cNvSpPr>
            <a:spLocks noGrp="1"/>
          </p:cNvSpPr>
          <p:nvPr>
            <p:ph type="body" sz="quarter" idx="15"/>
          </p:nvPr>
        </p:nvSpPr>
        <p:spPr/>
        <p:txBody>
          <a:bodyPr/>
          <a:lstStyle/>
          <a:p>
            <a:r>
              <a:rPr lang="en-US" dirty="0"/>
              <a:t>Module 3 Quiz</a:t>
            </a:r>
          </a:p>
        </p:txBody>
      </p:sp>
      <p:sp>
        <p:nvSpPr>
          <p:cNvPr id="7" name="Content Placeholder 6"/>
          <p:cNvSpPr>
            <a:spLocks noGrp="1"/>
          </p:cNvSpPr>
          <p:nvPr>
            <p:ph sz="quarter" idx="16"/>
          </p:nvPr>
        </p:nvSpPr>
        <p:spPr/>
        <p:txBody>
          <a:bodyPr/>
          <a:lstStyle/>
          <a:p>
            <a:r>
              <a:rPr lang="en-US" dirty="0"/>
              <a:t>SG 64</a:t>
            </a:r>
          </a:p>
        </p:txBody>
      </p:sp>
      <p:sp>
        <p:nvSpPr>
          <p:cNvPr id="4" name="Text Placeholder 3"/>
          <p:cNvSpPr>
            <a:spLocks noGrp="1"/>
          </p:cNvSpPr>
          <p:nvPr>
            <p:ph type="body" sz="quarter" idx="17"/>
          </p:nvPr>
        </p:nvSpPr>
        <p:spPr>
          <a:prstGeom prst="rect">
            <a:avLst/>
          </a:prstGeom>
        </p:spPr>
        <p:txBody>
          <a:bodyPr>
            <a:normAutofit/>
          </a:bodyPr>
          <a:lstStyle/>
          <a:p>
            <a:pPr marL="457200" indent="-457200">
              <a:buFont typeface="+mj-lt"/>
              <a:buAutoNum type="arabicPeriod" startAt="3"/>
            </a:pPr>
            <a:r>
              <a:rPr lang="en-US" dirty="0"/>
              <a:t>When must a HDPE Pipe handling permit be completed? (Circle all that apply)</a:t>
            </a:r>
          </a:p>
          <a:p>
            <a:pPr marL="1028700" lvl="1" indent="-457200">
              <a:buFont typeface="+mj-lt"/>
              <a:buAutoNum type="alphaLcPeriod"/>
            </a:pPr>
            <a:r>
              <a:rPr lang="en-US" sz="2500" dirty="0"/>
              <a:t>When unrolling HDPE Pipe coils</a:t>
            </a:r>
          </a:p>
          <a:p>
            <a:pPr marL="1028700" lvl="1" indent="-457200">
              <a:buFont typeface="+mj-lt"/>
              <a:buAutoNum type="alphaLcPeriod"/>
            </a:pPr>
            <a:r>
              <a:rPr lang="en-US" sz="2500" dirty="0"/>
              <a:t>When HDPE Pipe is being loaded and unloaded</a:t>
            </a:r>
          </a:p>
          <a:p>
            <a:pPr marL="1028700" lvl="1" indent="-457200">
              <a:buFont typeface="+mj-lt"/>
              <a:buAutoNum type="alphaLcPeriod"/>
            </a:pPr>
            <a:r>
              <a:rPr lang="en-US" sz="2500" dirty="0"/>
              <a:t>Any time you are working with HDPE Pipe regardless of length</a:t>
            </a:r>
          </a:p>
          <a:p>
            <a:pPr marL="1028700" lvl="1" indent="-457200">
              <a:buFont typeface="+mj-lt"/>
              <a:buAutoNum type="alphaLcPeriod"/>
            </a:pPr>
            <a:r>
              <a:rPr lang="en-US" sz="2500" dirty="0"/>
              <a:t>When performing any work with HDPE Pipe 2 inches in diameter or larger and longer than 50 feet</a:t>
            </a:r>
          </a:p>
          <a:p>
            <a:pPr marL="0" indent="0">
              <a:buNone/>
            </a:pPr>
            <a:endParaRPr lang="en-US" dirty="0"/>
          </a:p>
        </p:txBody>
      </p:sp>
      <p:sp>
        <p:nvSpPr>
          <p:cNvPr id="6" name="Oval 5"/>
          <p:cNvSpPr/>
          <p:nvPr/>
        </p:nvSpPr>
        <p:spPr>
          <a:xfrm>
            <a:off x="1262990" y="239782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62990" y="474732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87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103</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p>
        </p:txBody>
      </p:sp>
    </p:spTree>
    <p:extLst>
      <p:ext uri="{BB962C8B-B14F-4D97-AF65-F5344CB8AC3E}">
        <p14:creationId xmlns:p14="http://schemas.microsoft.com/office/powerpoint/2010/main" val="648440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Module 4: Rigging</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294997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lstStyle/>
          <a:p>
            <a:r>
              <a:rPr lang="en-US" dirty="0"/>
              <a:t>Pulling/Moving HDPE Pipe</a:t>
            </a:r>
          </a:p>
        </p:txBody>
      </p:sp>
      <p:sp>
        <p:nvSpPr>
          <p:cNvPr id="8" name="Content Placeholder 7"/>
          <p:cNvSpPr>
            <a:spLocks noGrp="1"/>
          </p:cNvSpPr>
          <p:nvPr>
            <p:ph sz="quarter" idx="16"/>
          </p:nvPr>
        </p:nvSpPr>
        <p:spPr/>
        <p:txBody>
          <a:bodyPr/>
          <a:lstStyle/>
          <a:p>
            <a:endParaRPr lang="en-US"/>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105</a:t>
            </a:fld>
            <a:endParaRPr lang="en-US" dirty="0"/>
          </a:p>
        </p:txBody>
      </p:sp>
      <p:pic>
        <p:nvPicPr>
          <p:cNvPr id="3" name="Picture 2">
            <a:hlinkClick r:id="rId3"/>
            <a:extLst>
              <a:ext uri="{FF2B5EF4-FFF2-40B4-BE49-F238E27FC236}">
                <a16:creationId xmlns:a16="http://schemas.microsoft.com/office/drawing/2014/main" id="{187D9296-AD18-40CF-AB60-F1B2C0B1D5A0}"/>
              </a:ext>
            </a:extLst>
          </p:cNvPr>
          <p:cNvPicPr>
            <a:picLocks noChangeAspect="1"/>
          </p:cNvPicPr>
          <p:nvPr/>
        </p:nvPicPr>
        <p:blipFill>
          <a:blip r:embed="rId4"/>
          <a:stretch>
            <a:fillRect/>
          </a:stretch>
        </p:blipFill>
        <p:spPr>
          <a:xfrm>
            <a:off x="628649" y="1627777"/>
            <a:ext cx="7655695" cy="3720077"/>
          </a:xfrm>
          <a:prstGeom prst="rect">
            <a:avLst/>
          </a:prstGeom>
        </p:spPr>
      </p:pic>
    </p:spTree>
    <p:extLst>
      <p:ext uri="{BB962C8B-B14F-4D97-AF65-F5344CB8AC3E}">
        <p14:creationId xmlns:p14="http://schemas.microsoft.com/office/powerpoint/2010/main" val="33773256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Pulling Pipe Versus Pushing Pipe</a:t>
            </a:r>
          </a:p>
        </p:txBody>
      </p:sp>
      <p:sp>
        <p:nvSpPr>
          <p:cNvPr id="6" name="Content Placeholder 5"/>
          <p:cNvSpPr>
            <a:spLocks noGrp="1"/>
          </p:cNvSpPr>
          <p:nvPr>
            <p:ph sz="quarter" idx="16"/>
          </p:nvPr>
        </p:nvSpPr>
        <p:spPr/>
        <p:txBody>
          <a:bodyPr/>
          <a:lstStyle/>
          <a:p>
            <a:r>
              <a:rPr lang="en-US" dirty="0"/>
              <a:t>SG 69</a:t>
            </a:r>
          </a:p>
        </p:txBody>
      </p:sp>
      <p:sp>
        <p:nvSpPr>
          <p:cNvPr id="3" name="Text Placeholder 2"/>
          <p:cNvSpPr>
            <a:spLocks noGrp="1"/>
          </p:cNvSpPr>
          <p:nvPr>
            <p:ph type="body" sz="quarter" idx="17"/>
          </p:nvPr>
        </p:nvSpPr>
        <p:spPr/>
        <p:txBody>
          <a:bodyPr/>
          <a:lstStyle/>
          <a:p>
            <a:r>
              <a:rPr lang="en-US" dirty="0"/>
              <a:t>Ways to move pipe from one location to another:</a:t>
            </a:r>
          </a:p>
          <a:p>
            <a:pPr lvl="1"/>
            <a:r>
              <a:rPr lang="en-US" dirty="0"/>
              <a:t>Pushing</a:t>
            </a:r>
          </a:p>
          <a:p>
            <a:pPr lvl="1"/>
            <a:r>
              <a:rPr lang="en-US" dirty="0"/>
              <a:t>Pulling</a:t>
            </a:r>
          </a:p>
          <a:p>
            <a:pPr lvl="1"/>
            <a:r>
              <a:rPr lang="en-US" dirty="0"/>
              <a:t>Positioning</a:t>
            </a:r>
          </a:p>
          <a:p>
            <a:pPr marL="346075" lvl="1"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106</a:t>
            </a:fld>
            <a:endParaRPr lang="en-US" dirty="0"/>
          </a:p>
        </p:txBody>
      </p:sp>
    </p:spTree>
    <p:extLst>
      <p:ext uri="{BB962C8B-B14F-4D97-AF65-F5344CB8AC3E}">
        <p14:creationId xmlns:p14="http://schemas.microsoft.com/office/powerpoint/2010/main" val="4939437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Pulling Pipe Versus Pushing Pipe</a:t>
            </a:r>
          </a:p>
        </p:txBody>
      </p:sp>
      <p:sp>
        <p:nvSpPr>
          <p:cNvPr id="6" name="Content Placeholder 5"/>
          <p:cNvSpPr>
            <a:spLocks noGrp="1"/>
          </p:cNvSpPr>
          <p:nvPr>
            <p:ph sz="quarter" idx="16"/>
          </p:nvPr>
        </p:nvSpPr>
        <p:spPr/>
        <p:txBody>
          <a:bodyPr/>
          <a:lstStyle/>
          <a:p>
            <a:r>
              <a:rPr lang="en-US" dirty="0"/>
              <a:t>SG 69</a:t>
            </a:r>
          </a:p>
        </p:txBody>
      </p:sp>
      <p:sp>
        <p:nvSpPr>
          <p:cNvPr id="3" name="Text Placeholder 2"/>
          <p:cNvSpPr>
            <a:spLocks noGrp="1"/>
          </p:cNvSpPr>
          <p:nvPr>
            <p:ph type="body" sz="quarter" idx="17"/>
          </p:nvPr>
        </p:nvSpPr>
        <p:spPr/>
        <p:txBody>
          <a:bodyPr/>
          <a:lstStyle/>
          <a:p>
            <a:pPr marL="0" indent="0">
              <a:buNone/>
            </a:pPr>
            <a:r>
              <a:rPr lang="en-US" dirty="0"/>
              <a:t>Pulling</a:t>
            </a:r>
          </a:p>
          <a:p>
            <a:pPr marL="346075" lvl="1"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107</a:t>
            </a:fld>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28650" y="2186324"/>
            <a:ext cx="6785876" cy="1363700"/>
          </a:xfrm>
          <a:prstGeom prst="rect">
            <a:avLst/>
          </a:prstGeom>
        </p:spPr>
      </p:pic>
    </p:spTree>
    <p:extLst>
      <p:ext uri="{BB962C8B-B14F-4D97-AF65-F5344CB8AC3E}">
        <p14:creationId xmlns:p14="http://schemas.microsoft.com/office/powerpoint/2010/main" val="2054769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Pulling Pipe Versus Pushing Pipe</a:t>
            </a:r>
          </a:p>
        </p:txBody>
      </p:sp>
      <p:sp>
        <p:nvSpPr>
          <p:cNvPr id="6" name="Content Placeholder 5"/>
          <p:cNvSpPr>
            <a:spLocks noGrp="1"/>
          </p:cNvSpPr>
          <p:nvPr>
            <p:ph sz="quarter" idx="16"/>
          </p:nvPr>
        </p:nvSpPr>
        <p:spPr/>
        <p:txBody>
          <a:bodyPr/>
          <a:lstStyle/>
          <a:p>
            <a:r>
              <a:rPr lang="en-US" dirty="0"/>
              <a:t>SG 69-70</a:t>
            </a:r>
          </a:p>
        </p:txBody>
      </p:sp>
      <p:sp>
        <p:nvSpPr>
          <p:cNvPr id="3" name="Text Placeholder 2"/>
          <p:cNvSpPr>
            <a:spLocks noGrp="1"/>
          </p:cNvSpPr>
          <p:nvPr>
            <p:ph type="body" sz="quarter" idx="17"/>
          </p:nvPr>
        </p:nvSpPr>
        <p:spPr/>
        <p:txBody>
          <a:bodyPr/>
          <a:lstStyle/>
          <a:p>
            <a:pPr marL="0" indent="0">
              <a:buNone/>
            </a:pPr>
            <a:r>
              <a:rPr lang="en-US" dirty="0"/>
              <a:t>Pushing</a:t>
            </a:r>
          </a:p>
          <a:p>
            <a:pPr marL="346075" lvl="1"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108</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8650" y="2139891"/>
            <a:ext cx="6815642" cy="3842074"/>
          </a:xfrm>
          <a:prstGeom prst="rect">
            <a:avLst/>
          </a:prstGeom>
        </p:spPr>
      </p:pic>
    </p:spTree>
    <p:extLst>
      <p:ext uri="{BB962C8B-B14F-4D97-AF65-F5344CB8AC3E}">
        <p14:creationId xmlns:p14="http://schemas.microsoft.com/office/powerpoint/2010/main" val="34825618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Pulling Pipe Versus Pushing Pipe</a:t>
            </a:r>
          </a:p>
        </p:txBody>
      </p:sp>
      <p:sp>
        <p:nvSpPr>
          <p:cNvPr id="6" name="Content Placeholder 5"/>
          <p:cNvSpPr>
            <a:spLocks noGrp="1"/>
          </p:cNvSpPr>
          <p:nvPr>
            <p:ph sz="quarter" idx="16"/>
          </p:nvPr>
        </p:nvSpPr>
        <p:spPr/>
        <p:txBody>
          <a:bodyPr/>
          <a:lstStyle/>
          <a:p>
            <a:r>
              <a:rPr lang="en-US" dirty="0"/>
              <a:t>SG 70</a:t>
            </a:r>
          </a:p>
        </p:txBody>
      </p:sp>
      <p:sp>
        <p:nvSpPr>
          <p:cNvPr id="3" name="Text Placeholder 2"/>
          <p:cNvSpPr>
            <a:spLocks noGrp="1"/>
          </p:cNvSpPr>
          <p:nvPr>
            <p:ph type="body" sz="quarter" idx="17"/>
          </p:nvPr>
        </p:nvSpPr>
        <p:spPr/>
        <p:txBody>
          <a:bodyPr/>
          <a:lstStyle/>
          <a:p>
            <a:pPr marL="0" indent="0">
              <a:buNone/>
            </a:pPr>
            <a:r>
              <a:rPr lang="en-US" dirty="0"/>
              <a:t>Positioning, or Final Positioning</a:t>
            </a:r>
          </a:p>
          <a:p>
            <a:pPr marL="346075" lvl="1"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109</a:t>
            </a:fld>
            <a:endParaRPr lang="en-US" dirty="0"/>
          </a:p>
        </p:txBody>
      </p:sp>
      <p:pic>
        <p:nvPicPr>
          <p:cNvPr id="8" name="Picture 7"/>
          <p:cNvPicPr/>
          <p:nvPr/>
        </p:nvPicPr>
        <p:blipFill rotWithShape="1">
          <a:blip r:embed="rId3">
            <a:extLst>
              <a:ext uri="{28A0092B-C50C-407E-A947-70E740481C1C}">
                <a14:useLocalDpi xmlns:a14="http://schemas.microsoft.com/office/drawing/2010/main" val="0"/>
              </a:ext>
            </a:extLst>
          </a:blip>
          <a:srcRect t="511"/>
          <a:stretch/>
        </p:blipFill>
        <p:spPr bwMode="auto">
          <a:xfrm>
            <a:off x="628649" y="2274850"/>
            <a:ext cx="6765915" cy="2652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476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a:t>Learning Objectives</a:t>
            </a:r>
          </a:p>
        </p:txBody>
      </p:sp>
      <p:sp>
        <p:nvSpPr>
          <p:cNvPr id="7" name="Content Placeholder 6"/>
          <p:cNvSpPr>
            <a:spLocks noGrp="1"/>
          </p:cNvSpPr>
          <p:nvPr>
            <p:ph sz="quarter" idx="16"/>
          </p:nvPr>
        </p:nvSpPr>
        <p:spPr/>
        <p:txBody>
          <a:bodyPr/>
          <a:lstStyle/>
          <a:p>
            <a:r>
              <a:rPr lang="en-US" dirty="0"/>
              <a:t>SG iv</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latin typeface="Arial Black" panose="020B0A04020102020204" pitchFamily="34" charset="0"/>
              </a:rPr>
              <a:t>Module 6: Audits and Training</a:t>
            </a:r>
          </a:p>
          <a:p>
            <a:pPr lvl="0"/>
            <a:r>
              <a:rPr lang="en-US" dirty="0">
                <a:latin typeface="Arial" panose="020B0604020202020204" pitchFamily="34" charset="0"/>
                <a:ea typeface="Calibri" panose="020F0502020204030204" pitchFamily="34" charset="0"/>
              </a:rPr>
              <a:t>Define the roles and responsibilities of the Corporate and site Pipe Safety Steering Teams</a:t>
            </a:r>
          </a:p>
          <a:p>
            <a:pPr lvl="0"/>
            <a:r>
              <a:rPr lang="en-US" dirty="0">
                <a:latin typeface="Arial" panose="020B0604020202020204" pitchFamily="34" charset="0"/>
                <a:ea typeface="Calibri" panose="020F0502020204030204" pitchFamily="34" charset="0"/>
              </a:rPr>
              <a:t>Explain the training requirements needed to safely handle or participate in the handling of HDPE Pipe</a:t>
            </a:r>
          </a:p>
          <a:p>
            <a:pPr marL="0" indent="0">
              <a:buNone/>
            </a:pPr>
            <a:endParaRPr lang="en-US" sz="2400" dirty="0">
              <a:latin typeface="Arial Black" panose="020B0A04020102020204" pitchFamily="34" charset="0"/>
            </a:endParaRPr>
          </a:p>
          <a:p>
            <a:pPr marL="0" indent="0">
              <a:buNone/>
            </a:pPr>
            <a:endParaRPr lang="en-US" dirty="0"/>
          </a:p>
          <a:p>
            <a:pPr marL="0" indent="0">
              <a:buNone/>
            </a:pPr>
            <a:endParaRPr lang="en-US" dirty="0"/>
          </a:p>
        </p:txBody>
      </p:sp>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11</a:t>
            </a:fld>
            <a:endParaRPr lang="en-US" dirty="0"/>
          </a:p>
        </p:txBody>
      </p:sp>
    </p:spTree>
    <p:extLst>
      <p:ext uri="{BB962C8B-B14F-4D97-AF65-F5344CB8AC3E}">
        <p14:creationId xmlns:p14="http://schemas.microsoft.com/office/powerpoint/2010/main" val="6687810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110</a:t>
            </a:fld>
            <a:endParaRPr lang="en-US" dirty="0"/>
          </a:p>
        </p:txBody>
      </p:sp>
      <p:sp>
        <p:nvSpPr>
          <p:cNvPr id="5" name="Text Placeholder 4"/>
          <p:cNvSpPr>
            <a:spLocks noGrp="1"/>
          </p:cNvSpPr>
          <p:nvPr>
            <p:ph type="body" sz="quarter" idx="15"/>
          </p:nvPr>
        </p:nvSpPr>
        <p:spPr/>
        <p:txBody>
          <a:bodyPr/>
          <a:lstStyle/>
          <a:p>
            <a:r>
              <a:rPr lang="en-US" dirty="0"/>
              <a:t>Learn from Others</a:t>
            </a:r>
          </a:p>
        </p:txBody>
      </p:sp>
      <p:sp>
        <p:nvSpPr>
          <p:cNvPr id="6" name="Content Placeholder 5"/>
          <p:cNvSpPr>
            <a:spLocks noGrp="1"/>
          </p:cNvSpPr>
          <p:nvPr>
            <p:ph sz="quarter" idx="16"/>
          </p:nvPr>
        </p:nvSpPr>
        <p:spPr/>
        <p:txBody>
          <a:bodyPr/>
          <a:lstStyle/>
          <a:p>
            <a:r>
              <a:rPr lang="en-US" dirty="0"/>
              <a:t>SG 71-72</a:t>
            </a:r>
          </a:p>
        </p:txBody>
      </p:sp>
      <p:sp>
        <p:nvSpPr>
          <p:cNvPr id="4" name="Text Placeholder 3"/>
          <p:cNvSpPr>
            <a:spLocks noGrp="1"/>
          </p:cNvSpPr>
          <p:nvPr>
            <p:ph type="body" sz="quarter" idx="17"/>
          </p:nvPr>
        </p:nvSpPr>
        <p:spPr>
          <a:prstGeom prst="rect">
            <a:avLst/>
          </a:prstGeom>
        </p:spPr>
        <p:txBody>
          <a:bodyPr/>
          <a:lstStyle/>
          <a:p>
            <a:pPr marL="0" indent="0">
              <a:buNone/>
            </a:pPr>
            <a:endParaRPr lang="en-US" dirty="0"/>
          </a:p>
        </p:txBody>
      </p:sp>
      <p:pic>
        <p:nvPicPr>
          <p:cNvPr id="9" name="Picture 8"/>
          <p:cNvPicPr>
            <a:picLocks noChangeAspect="1"/>
          </p:cNvPicPr>
          <p:nvPr/>
        </p:nvPicPr>
        <p:blipFill>
          <a:blip r:embed="rId3"/>
          <a:stretch>
            <a:fillRect/>
          </a:stretch>
        </p:blipFill>
        <p:spPr>
          <a:xfrm>
            <a:off x="628649" y="1378054"/>
            <a:ext cx="6790700" cy="4651040"/>
          </a:xfrm>
          <a:prstGeom prst="rect">
            <a:avLst/>
          </a:prstGeom>
        </p:spPr>
      </p:pic>
      <p:pic>
        <p:nvPicPr>
          <p:cNvPr id="10" name="Picture 9"/>
          <p:cNvPicPr>
            <a:picLocks noChangeAspect="1"/>
          </p:cNvPicPr>
          <p:nvPr/>
        </p:nvPicPr>
        <p:blipFill>
          <a:blip r:embed="rId4"/>
          <a:stretch>
            <a:fillRect/>
          </a:stretch>
        </p:blipFill>
        <p:spPr>
          <a:xfrm>
            <a:off x="807859" y="2080900"/>
            <a:ext cx="7215063" cy="3948194"/>
          </a:xfrm>
          <a:prstGeom prst="rect">
            <a:avLst/>
          </a:prstGeom>
        </p:spPr>
      </p:pic>
      <p:pic>
        <p:nvPicPr>
          <p:cNvPr id="13" name="Picture 12"/>
          <p:cNvPicPr>
            <a:picLocks noChangeAspect="1"/>
          </p:cNvPicPr>
          <p:nvPr/>
        </p:nvPicPr>
        <p:blipFill>
          <a:blip r:embed="rId5"/>
          <a:stretch>
            <a:fillRect/>
          </a:stretch>
        </p:blipFill>
        <p:spPr>
          <a:xfrm>
            <a:off x="1329018" y="2244404"/>
            <a:ext cx="6693904" cy="3825088"/>
          </a:xfrm>
          <a:prstGeom prst="rect">
            <a:avLst/>
          </a:prstGeom>
        </p:spPr>
      </p:pic>
    </p:spTree>
    <p:extLst>
      <p:ext uri="{BB962C8B-B14F-4D97-AF65-F5344CB8AC3E}">
        <p14:creationId xmlns:p14="http://schemas.microsoft.com/office/powerpoint/2010/main" val="23103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111</a:t>
            </a:fld>
            <a:endParaRPr lang="en-US" dirty="0"/>
          </a:p>
        </p:txBody>
      </p:sp>
      <p:sp>
        <p:nvSpPr>
          <p:cNvPr id="5" name="Text Placeholder 4"/>
          <p:cNvSpPr>
            <a:spLocks noGrp="1"/>
          </p:cNvSpPr>
          <p:nvPr>
            <p:ph type="body" sz="quarter" idx="15"/>
          </p:nvPr>
        </p:nvSpPr>
        <p:spPr/>
        <p:txBody>
          <a:bodyPr/>
          <a:lstStyle/>
          <a:p>
            <a:r>
              <a:rPr lang="en-US" dirty="0"/>
              <a:t>Pulling Pipe Criteria</a:t>
            </a:r>
          </a:p>
        </p:txBody>
      </p:sp>
      <p:sp>
        <p:nvSpPr>
          <p:cNvPr id="6" name="Content Placeholder 5"/>
          <p:cNvSpPr>
            <a:spLocks noGrp="1"/>
          </p:cNvSpPr>
          <p:nvPr>
            <p:ph sz="quarter" idx="16"/>
          </p:nvPr>
        </p:nvSpPr>
        <p:spPr/>
        <p:txBody>
          <a:bodyPr/>
          <a:lstStyle/>
          <a:p>
            <a:r>
              <a:rPr lang="en-US" dirty="0"/>
              <a:t>SG 73</a:t>
            </a:r>
          </a:p>
        </p:txBody>
      </p:sp>
      <p:sp>
        <p:nvSpPr>
          <p:cNvPr id="4" name="Text Placeholder 3"/>
          <p:cNvSpPr>
            <a:spLocks noGrp="1"/>
          </p:cNvSpPr>
          <p:nvPr>
            <p:ph type="body" sz="quarter" idx="17"/>
          </p:nvPr>
        </p:nvSpPr>
        <p:spPr>
          <a:prstGeom prst="rect">
            <a:avLst/>
          </a:prstGeom>
        </p:spPr>
        <p:txBody>
          <a:bodyPr/>
          <a:lstStyle/>
          <a:p>
            <a:r>
              <a:rPr lang="en-US" dirty="0"/>
              <a:t>Pulling over pushing when possible</a:t>
            </a:r>
          </a:p>
          <a:p>
            <a:r>
              <a:rPr lang="en-US" dirty="0"/>
              <a:t>HDPE Pipe Handling Permit Required</a:t>
            </a:r>
          </a:p>
          <a:p>
            <a:r>
              <a:rPr lang="en-US" dirty="0"/>
              <a:t>Established procedures and controls</a:t>
            </a:r>
          </a:p>
          <a:p>
            <a:endParaRPr lang="en-US" dirty="0"/>
          </a:p>
          <a:p>
            <a:endParaRPr lang="en-US" dirty="0"/>
          </a:p>
          <a:p>
            <a:endParaRPr lang="en-US" dirty="0"/>
          </a:p>
        </p:txBody>
      </p:sp>
    </p:spTree>
    <p:extLst>
      <p:ext uri="{BB962C8B-B14F-4D97-AF65-F5344CB8AC3E}">
        <p14:creationId xmlns:p14="http://schemas.microsoft.com/office/powerpoint/2010/main" val="3455562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112</a:t>
            </a:fld>
            <a:endParaRPr lang="en-US" dirty="0"/>
          </a:p>
        </p:txBody>
      </p:sp>
      <p:sp>
        <p:nvSpPr>
          <p:cNvPr id="5" name="Text Placeholder 4"/>
          <p:cNvSpPr>
            <a:spLocks noGrp="1"/>
          </p:cNvSpPr>
          <p:nvPr>
            <p:ph type="body" sz="quarter" idx="15"/>
          </p:nvPr>
        </p:nvSpPr>
        <p:spPr/>
        <p:txBody>
          <a:bodyPr/>
          <a:lstStyle/>
          <a:p>
            <a:r>
              <a:rPr lang="en-US" dirty="0"/>
              <a:t>Restrictions</a:t>
            </a:r>
          </a:p>
        </p:txBody>
      </p:sp>
      <p:sp>
        <p:nvSpPr>
          <p:cNvPr id="6" name="Content Placeholder 5"/>
          <p:cNvSpPr>
            <a:spLocks noGrp="1"/>
          </p:cNvSpPr>
          <p:nvPr>
            <p:ph sz="quarter" idx="16"/>
          </p:nvPr>
        </p:nvSpPr>
        <p:spPr/>
        <p:txBody>
          <a:bodyPr/>
          <a:lstStyle/>
          <a:p>
            <a:r>
              <a:rPr lang="en-US" dirty="0"/>
              <a:t>SG 73</a:t>
            </a:r>
          </a:p>
        </p:txBody>
      </p:sp>
      <p:sp>
        <p:nvSpPr>
          <p:cNvPr id="4" name="Text Placeholder 3"/>
          <p:cNvSpPr>
            <a:spLocks noGrp="1"/>
          </p:cNvSpPr>
          <p:nvPr>
            <p:ph type="body" sz="quarter" idx="17"/>
          </p:nvPr>
        </p:nvSpPr>
        <p:spPr>
          <a:prstGeom prst="rect">
            <a:avLst/>
          </a:prstGeom>
        </p:spPr>
        <p:txBody>
          <a:bodyPr/>
          <a:lstStyle/>
          <a:p>
            <a:pPr marL="0" indent="0">
              <a:buNone/>
            </a:pPr>
            <a:r>
              <a:rPr lang="en-US" dirty="0"/>
              <a:t>Pulling pipe up or down an incline</a:t>
            </a:r>
          </a:p>
          <a:p>
            <a:endParaRPr lang="en-US" dirty="0"/>
          </a:p>
          <a:p>
            <a:endParaRPr lang="en-US" dirty="0"/>
          </a:p>
        </p:txBody>
      </p:sp>
    </p:spTree>
    <p:extLst>
      <p:ext uri="{BB962C8B-B14F-4D97-AF65-F5344CB8AC3E}">
        <p14:creationId xmlns:p14="http://schemas.microsoft.com/office/powerpoint/2010/main" val="33500079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113</a:t>
            </a:fld>
            <a:endParaRPr lang="en-US" dirty="0"/>
          </a:p>
        </p:txBody>
      </p:sp>
      <p:sp>
        <p:nvSpPr>
          <p:cNvPr id="5" name="Text Placeholder 4"/>
          <p:cNvSpPr>
            <a:spLocks noGrp="1"/>
          </p:cNvSpPr>
          <p:nvPr>
            <p:ph type="body" sz="quarter" idx="15"/>
          </p:nvPr>
        </p:nvSpPr>
        <p:spPr/>
        <p:txBody>
          <a:bodyPr/>
          <a:lstStyle/>
          <a:p>
            <a:r>
              <a:rPr lang="en-US" dirty="0"/>
              <a:t>Rigging</a:t>
            </a:r>
          </a:p>
        </p:txBody>
      </p:sp>
      <p:sp>
        <p:nvSpPr>
          <p:cNvPr id="6" name="Content Placeholder 5"/>
          <p:cNvSpPr>
            <a:spLocks noGrp="1"/>
          </p:cNvSpPr>
          <p:nvPr>
            <p:ph sz="quarter" idx="16"/>
          </p:nvPr>
        </p:nvSpPr>
        <p:spPr/>
        <p:txBody>
          <a:bodyPr/>
          <a:lstStyle/>
          <a:p>
            <a:r>
              <a:rPr lang="en-US" dirty="0"/>
              <a:t>SG 74</a:t>
            </a:r>
          </a:p>
        </p:txBody>
      </p:sp>
      <p:sp>
        <p:nvSpPr>
          <p:cNvPr id="4" name="Text Placeholder 3"/>
          <p:cNvSpPr>
            <a:spLocks noGrp="1"/>
          </p:cNvSpPr>
          <p:nvPr>
            <p:ph type="body" sz="quarter" idx="17"/>
          </p:nvPr>
        </p:nvSpPr>
        <p:spPr>
          <a:prstGeom prst="rect">
            <a:avLst/>
          </a:prstGeom>
        </p:spPr>
        <p:txBody>
          <a:bodyPr/>
          <a:lstStyle/>
          <a:p>
            <a:r>
              <a:rPr lang="en-US" dirty="0"/>
              <a:t>Approved Rigging Assemblies Technical Supplements</a:t>
            </a:r>
          </a:p>
          <a:p>
            <a:r>
              <a:rPr lang="en-US" dirty="0"/>
              <a:t>Approved rigging form</a:t>
            </a:r>
          </a:p>
          <a:p>
            <a:r>
              <a:rPr lang="en-US" dirty="0"/>
              <a:t>HDPE Pipe 12 inches in diameter and larger</a:t>
            </a:r>
          </a:p>
          <a:p>
            <a:endParaRPr lang="en-US" dirty="0"/>
          </a:p>
          <a:p>
            <a:endParaRPr lang="en-US" dirty="0"/>
          </a:p>
          <a:p>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28649" y="3775139"/>
            <a:ext cx="2834640" cy="2066290"/>
          </a:xfrm>
          <a:prstGeom prst="rect">
            <a:avLst/>
          </a:prstGeom>
          <a:ln w="9525">
            <a:solidFill>
              <a:schemeClr val="tx1"/>
            </a:solid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4036378" y="3775139"/>
            <a:ext cx="2835910" cy="2070100"/>
          </a:xfrm>
          <a:prstGeom prst="rect">
            <a:avLst/>
          </a:prstGeom>
          <a:ln>
            <a:solidFill>
              <a:schemeClr val="tx1"/>
            </a:solidFill>
          </a:ln>
        </p:spPr>
      </p:pic>
    </p:spTree>
    <p:extLst>
      <p:ext uri="{BB962C8B-B14F-4D97-AF65-F5344CB8AC3E}">
        <p14:creationId xmlns:p14="http://schemas.microsoft.com/office/powerpoint/2010/main" val="35677576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114</a:t>
            </a:fld>
            <a:endParaRPr lang="en-US" dirty="0"/>
          </a:p>
        </p:txBody>
      </p:sp>
      <p:sp>
        <p:nvSpPr>
          <p:cNvPr id="5" name="Text Placeholder 4"/>
          <p:cNvSpPr>
            <a:spLocks noGrp="1"/>
          </p:cNvSpPr>
          <p:nvPr>
            <p:ph type="body" sz="quarter" idx="15"/>
          </p:nvPr>
        </p:nvSpPr>
        <p:spPr/>
        <p:txBody>
          <a:bodyPr/>
          <a:lstStyle/>
          <a:p>
            <a:r>
              <a:rPr lang="en-US" dirty="0"/>
              <a:t>Rigging</a:t>
            </a:r>
          </a:p>
        </p:txBody>
      </p:sp>
      <p:sp>
        <p:nvSpPr>
          <p:cNvPr id="6" name="Content Placeholder 5"/>
          <p:cNvSpPr>
            <a:spLocks noGrp="1"/>
          </p:cNvSpPr>
          <p:nvPr>
            <p:ph sz="quarter" idx="16"/>
          </p:nvPr>
        </p:nvSpPr>
        <p:spPr/>
        <p:txBody>
          <a:bodyPr/>
          <a:lstStyle/>
          <a:p>
            <a:r>
              <a:rPr lang="en-US" dirty="0"/>
              <a:t>SG 74-75</a:t>
            </a:r>
          </a:p>
        </p:txBody>
      </p:sp>
      <p:sp>
        <p:nvSpPr>
          <p:cNvPr id="4" name="Text Placeholder 3"/>
          <p:cNvSpPr>
            <a:spLocks noGrp="1"/>
          </p:cNvSpPr>
          <p:nvPr>
            <p:ph type="body" sz="quarter" idx="17"/>
          </p:nvPr>
        </p:nvSpPr>
        <p:spPr>
          <a:prstGeom prst="rect">
            <a:avLst/>
          </a:prstGeom>
        </p:spPr>
        <p:txBody>
          <a:bodyPr/>
          <a:lstStyle/>
          <a:p>
            <a:r>
              <a:rPr lang="en-US" dirty="0"/>
              <a:t>Rigging for multiple uses</a:t>
            </a:r>
          </a:p>
          <a:p>
            <a:r>
              <a:rPr lang="en-US" dirty="0"/>
              <a:t>Use of a sling as a “choker”</a:t>
            </a:r>
          </a:p>
          <a:p>
            <a:r>
              <a:rPr lang="en-US" dirty="0"/>
              <a:t>Pipe slotting</a:t>
            </a:r>
          </a:p>
          <a:p>
            <a:endParaRPr lang="en-US" dirty="0"/>
          </a:p>
          <a:p>
            <a:endParaRPr lang="en-US" dirty="0"/>
          </a:p>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28649" y="3437441"/>
            <a:ext cx="2836545" cy="2070100"/>
          </a:xfrm>
          <a:prstGeom prst="rect">
            <a:avLst/>
          </a:prstGeom>
          <a:ln>
            <a:solidFill>
              <a:schemeClr val="tx1"/>
            </a:solid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4270375" y="3437441"/>
            <a:ext cx="2835275" cy="2070100"/>
          </a:xfrm>
          <a:prstGeom prst="rect">
            <a:avLst/>
          </a:prstGeom>
          <a:ln>
            <a:solidFill>
              <a:schemeClr val="tx1"/>
            </a:solidFill>
          </a:ln>
        </p:spPr>
      </p:pic>
    </p:spTree>
    <p:extLst>
      <p:ext uri="{BB962C8B-B14F-4D97-AF65-F5344CB8AC3E}">
        <p14:creationId xmlns:p14="http://schemas.microsoft.com/office/powerpoint/2010/main" val="3796669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Standard Dimension Ratio (SDR)</a:t>
            </a:r>
          </a:p>
        </p:txBody>
      </p:sp>
      <p:sp>
        <p:nvSpPr>
          <p:cNvPr id="9" name="Content Placeholder 8"/>
          <p:cNvSpPr>
            <a:spLocks noGrp="1"/>
          </p:cNvSpPr>
          <p:nvPr>
            <p:ph sz="quarter" idx="16"/>
          </p:nvPr>
        </p:nvSpPr>
        <p:spPr/>
        <p:txBody>
          <a:bodyPr/>
          <a:lstStyle/>
          <a:p>
            <a:r>
              <a:rPr lang="en-US" dirty="0"/>
              <a:t>SG 75</a:t>
            </a:r>
          </a:p>
        </p:txBody>
      </p:sp>
      <p:sp>
        <p:nvSpPr>
          <p:cNvPr id="4" name="Text Placeholder 3"/>
          <p:cNvSpPr>
            <a:spLocks noGrp="1"/>
          </p:cNvSpPr>
          <p:nvPr>
            <p:ph type="body" sz="quarter" idx="17"/>
          </p:nvPr>
        </p:nvSpPr>
        <p:spPr>
          <a:prstGeom prst="rect">
            <a:avLst/>
          </a:prstGeom>
        </p:spPr>
        <p:txBody>
          <a:bodyPr/>
          <a:lstStyle/>
          <a:p>
            <a:r>
              <a:rPr lang="en-US" dirty="0"/>
              <a:t>SDR</a:t>
            </a:r>
          </a:p>
          <a:p>
            <a:r>
              <a:rPr lang="en-US" dirty="0"/>
              <a:t>Correlation (dimension and thickness)</a:t>
            </a:r>
          </a:p>
          <a:p>
            <a:r>
              <a:rPr lang="en-US" dirty="0"/>
              <a:t>Lower SDR</a:t>
            </a:r>
          </a:p>
          <a:p>
            <a:r>
              <a:rPr lang="en-US" dirty="0"/>
              <a:t>Higher SDR</a:t>
            </a:r>
          </a:p>
          <a:p>
            <a:r>
              <a:rPr lang="en-US" dirty="0"/>
              <a:t>Weight to be supported</a:t>
            </a:r>
          </a:p>
          <a:p>
            <a:pPr marL="0" indent="0">
              <a:buNone/>
            </a:pPr>
            <a:endParaRPr lang="en-US" dirty="0"/>
          </a:p>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115</a:t>
            </a:fld>
            <a:endParaRPr lang="en-US" dirty="0"/>
          </a:p>
        </p:txBody>
      </p:sp>
    </p:spTree>
    <p:extLst>
      <p:ext uri="{BB962C8B-B14F-4D97-AF65-F5344CB8AC3E}">
        <p14:creationId xmlns:p14="http://schemas.microsoft.com/office/powerpoint/2010/main" val="8675969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76</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1</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116</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628649" y="2022414"/>
            <a:ext cx="6727740" cy="3576887"/>
          </a:xfrm>
          <a:prstGeom prst="rect">
            <a:avLst/>
          </a:prstGeom>
          <a:noFill/>
          <a:ln w="9525" cap="flat" cmpd="sng" algn="ctr">
            <a:solidFill>
              <a:schemeClr val="tx1"/>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799833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76-77</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2</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117</a:t>
            </a:fld>
            <a:endParaRPr lang="en-US" dirty="0"/>
          </a:p>
        </p:txBody>
      </p:sp>
      <p:pic>
        <p:nvPicPr>
          <p:cNvPr id="9" name="Picture 8"/>
          <p:cNvPicPr/>
          <p:nvPr/>
        </p:nvPicPr>
        <p:blipFill rotWithShape="1">
          <a:blip r:embed="rId3">
            <a:extLst>
              <a:ext uri="{28A0092B-C50C-407E-A947-70E740481C1C}">
                <a14:useLocalDpi xmlns:a14="http://schemas.microsoft.com/office/drawing/2010/main" val="0"/>
              </a:ext>
            </a:extLst>
          </a:blip>
          <a:srcRect l="2727" t="19419" r="676" b="25675"/>
          <a:stretch/>
        </p:blipFill>
        <p:spPr bwMode="auto">
          <a:xfrm>
            <a:off x="628649" y="1995863"/>
            <a:ext cx="6727740" cy="3581268"/>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t="1309"/>
          <a:stretch/>
        </p:blipFill>
        <p:spPr bwMode="auto">
          <a:xfrm>
            <a:off x="628649" y="1983652"/>
            <a:ext cx="6727740" cy="3982328"/>
          </a:xfrm>
          <a:prstGeom prst="rect">
            <a:avLst/>
          </a:prstGeom>
          <a:noFill/>
          <a:ln w="9525">
            <a:solidFill>
              <a:schemeClr val="tx1"/>
            </a:solidFill>
          </a:ln>
          <a:effectLst/>
        </p:spPr>
      </p:pic>
      <p:pic>
        <p:nvPicPr>
          <p:cNvPr id="11" name="Picture 10"/>
          <p:cNvPicPr/>
          <p:nvPr/>
        </p:nvPicPr>
        <p:blipFill rotWithShape="1">
          <a:blip r:embed="rId5">
            <a:extLst>
              <a:ext uri="{28A0092B-C50C-407E-A947-70E740481C1C}">
                <a14:useLocalDpi xmlns:a14="http://schemas.microsoft.com/office/drawing/2010/main" val="0"/>
              </a:ext>
            </a:extLst>
          </a:blip>
          <a:srcRect l="-2" t="9351" r="1349" b="35486"/>
          <a:stretch/>
        </p:blipFill>
        <p:spPr bwMode="auto">
          <a:xfrm>
            <a:off x="628649" y="1980694"/>
            <a:ext cx="7474378" cy="3985286"/>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001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78</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3</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118</a:t>
            </a:fld>
            <a:endParaRPr lang="en-US" dirty="0"/>
          </a:p>
        </p:txBody>
      </p:sp>
      <p:pic>
        <p:nvPicPr>
          <p:cNvPr id="12" name="Picture 11"/>
          <p:cNvPicPr/>
          <p:nvPr/>
        </p:nvPicPr>
        <p:blipFill rotWithShape="1">
          <a:blip r:embed="rId3">
            <a:extLst>
              <a:ext uri="{28A0092B-C50C-407E-A947-70E740481C1C}">
                <a14:useLocalDpi xmlns:a14="http://schemas.microsoft.com/office/drawing/2010/main" val="0"/>
              </a:ext>
            </a:extLst>
          </a:blip>
          <a:srcRect l="1400" t="4634" r="921" b="36294"/>
          <a:stretch/>
        </p:blipFill>
        <p:spPr bwMode="auto">
          <a:xfrm>
            <a:off x="628649" y="1882107"/>
            <a:ext cx="6727740" cy="3677986"/>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037213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78</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4</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119</a:t>
            </a:fld>
            <a:endParaRPr lang="en-US" dirty="0"/>
          </a:p>
        </p:txBody>
      </p:sp>
      <p:pic>
        <p:nvPicPr>
          <p:cNvPr id="8" name="Picture 7"/>
          <p:cNvPicPr/>
          <p:nvPr/>
        </p:nvPicPr>
        <p:blipFill rotWithShape="1">
          <a:blip r:embed="rId3">
            <a:extLst>
              <a:ext uri="{28A0092B-C50C-407E-A947-70E740481C1C}">
                <a14:useLocalDpi xmlns:a14="http://schemas.microsoft.com/office/drawing/2010/main" val="0"/>
              </a:ext>
            </a:extLst>
          </a:blip>
          <a:srcRect l="1516" t="3507" r="2526" b="31798"/>
          <a:stretch/>
        </p:blipFill>
        <p:spPr bwMode="auto">
          <a:xfrm>
            <a:off x="628649" y="1923290"/>
            <a:ext cx="6769885" cy="3727580"/>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8392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12</a:t>
            </a:fld>
            <a:endParaRPr lang="en-US" dirty="0"/>
          </a:p>
        </p:txBody>
      </p:sp>
      <p:sp>
        <p:nvSpPr>
          <p:cNvPr id="5" name="Text Placeholder 4"/>
          <p:cNvSpPr>
            <a:spLocks noGrp="1"/>
          </p:cNvSpPr>
          <p:nvPr>
            <p:ph type="body" sz="quarter" idx="15"/>
          </p:nvPr>
        </p:nvSpPr>
        <p:spPr/>
        <p:txBody>
          <a:bodyPr/>
          <a:lstStyle/>
          <a:p>
            <a:r>
              <a:rPr lang="en-US"/>
              <a:t>Introduction</a:t>
            </a:r>
            <a:endParaRPr lang="en-US" dirty="0"/>
          </a:p>
        </p:txBody>
      </p:sp>
      <p:sp>
        <p:nvSpPr>
          <p:cNvPr id="14" name="Content Placeholder 13"/>
          <p:cNvSpPr>
            <a:spLocks noGrp="1"/>
          </p:cNvSpPr>
          <p:nvPr>
            <p:ph sz="quarter" idx="16"/>
          </p:nvPr>
        </p:nvSpPr>
        <p:spPr/>
        <p:txBody>
          <a:bodyPr/>
          <a:lstStyle/>
          <a:p>
            <a:r>
              <a:rPr lang="en-US" dirty="0"/>
              <a:t>SG V</a:t>
            </a:r>
          </a:p>
        </p:txBody>
      </p:sp>
      <p:sp>
        <p:nvSpPr>
          <p:cNvPr id="4" name="Text Placeholder 3"/>
          <p:cNvSpPr>
            <a:spLocks noGrp="1"/>
          </p:cNvSpPr>
          <p:nvPr>
            <p:ph type="body" sz="quarter" idx="17"/>
          </p:nvPr>
        </p:nvSpPr>
        <p:spPr/>
        <p:txBody>
          <a:bodyPr/>
          <a:lstStyle/>
          <a:p>
            <a:r>
              <a:rPr lang="en-US" dirty="0"/>
              <a:t>Committed to health and safety of employees</a:t>
            </a:r>
          </a:p>
          <a:p>
            <a:r>
              <a:rPr lang="en-US" dirty="0"/>
              <a:t>Development of FCX-HS12</a:t>
            </a:r>
          </a:p>
          <a:p>
            <a:r>
              <a:rPr lang="en-US" dirty="0"/>
              <a:t>Purpose of training</a:t>
            </a:r>
          </a:p>
          <a:p>
            <a:r>
              <a:rPr lang="en-US" dirty="0"/>
              <a:t>One page policy document</a:t>
            </a:r>
          </a:p>
          <a:p>
            <a:endParaRPr lang="en-US" dirty="0"/>
          </a:p>
        </p:txBody>
      </p:sp>
    </p:spTree>
    <p:extLst>
      <p:ext uri="{BB962C8B-B14F-4D97-AF65-F5344CB8AC3E}">
        <p14:creationId xmlns:p14="http://schemas.microsoft.com/office/powerpoint/2010/main" val="38755382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79</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5</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120</a:t>
            </a:fld>
            <a:endParaRPr lang="en-US" dirty="0"/>
          </a:p>
        </p:txBody>
      </p:sp>
      <p:pic>
        <p:nvPicPr>
          <p:cNvPr id="9" name="Picture 8"/>
          <p:cNvPicPr/>
          <p:nvPr/>
        </p:nvPicPr>
        <p:blipFill rotWithShape="1">
          <a:blip r:embed="rId3" cstate="print">
            <a:extLst>
              <a:ext uri="{28A0092B-C50C-407E-A947-70E740481C1C}">
                <a14:useLocalDpi xmlns:a14="http://schemas.microsoft.com/office/drawing/2010/main" val="0"/>
              </a:ext>
            </a:extLst>
          </a:blip>
          <a:srcRect t="16215" r="1715" b="10843"/>
          <a:stretch/>
        </p:blipFill>
        <p:spPr bwMode="auto">
          <a:xfrm>
            <a:off x="628649" y="1908175"/>
            <a:ext cx="6732918" cy="3742695"/>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673080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79</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6</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121</a:t>
            </a:fld>
            <a:endParaRPr lang="en-US" dirty="0"/>
          </a:p>
        </p:txBody>
      </p:sp>
      <p:pic>
        <p:nvPicPr>
          <p:cNvPr id="9" name="Picture 8"/>
          <p:cNvPicPr/>
          <p:nvPr/>
        </p:nvPicPr>
        <p:blipFill rotWithShape="1">
          <a:blip r:embed="rId3">
            <a:extLst>
              <a:ext uri="{28A0092B-C50C-407E-A947-70E740481C1C}">
                <a14:useLocalDpi xmlns:a14="http://schemas.microsoft.com/office/drawing/2010/main" val="0"/>
              </a:ext>
            </a:extLst>
          </a:blip>
          <a:srcRect l="-651" t="15741" r="-1" b="1172"/>
          <a:stretch/>
        </p:blipFill>
        <p:spPr bwMode="auto">
          <a:xfrm>
            <a:off x="613164" y="1923290"/>
            <a:ext cx="6972471" cy="3727580"/>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507369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80</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7</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122</a:t>
            </a:fld>
            <a:endParaRPr lang="en-US"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649345" y="1943792"/>
            <a:ext cx="7085670" cy="3785495"/>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025308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81</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8</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123</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649344" y="1943792"/>
            <a:ext cx="5463797" cy="4095158"/>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815663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Proper Layout and Attachment</a:t>
            </a:r>
          </a:p>
        </p:txBody>
      </p:sp>
      <p:sp>
        <p:nvSpPr>
          <p:cNvPr id="7" name="Content Placeholder 6"/>
          <p:cNvSpPr>
            <a:spLocks noGrp="1"/>
          </p:cNvSpPr>
          <p:nvPr>
            <p:ph sz="quarter" idx="16"/>
          </p:nvPr>
        </p:nvSpPr>
        <p:spPr/>
        <p:txBody>
          <a:bodyPr/>
          <a:lstStyle/>
          <a:p>
            <a:r>
              <a:rPr lang="en-US" dirty="0"/>
              <a:t>SG 81</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Black" panose="020B0A04020102020204" pitchFamily="34" charset="0"/>
              </a:rPr>
              <a:t>Step 9</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a:t>	</a:t>
            </a:r>
            <a:fld id="{25D3FF45-FB88-453A-A2AC-7EF0564DBF56}" type="slidenum">
              <a:rPr lang="en-US" smtClean="0"/>
              <a:pPr algn="r"/>
              <a:t>124</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bwMode="auto">
          <a:xfrm>
            <a:off x="655289" y="1943792"/>
            <a:ext cx="5482424" cy="4111818"/>
          </a:xfrm>
          <a:prstGeom prst="rect">
            <a:avLst/>
          </a:prstGeom>
          <a:noFill/>
          <a:ln w="9525" cap="flat" cmpd="sng" algn="ctr">
            <a:solidFill>
              <a:sysClr val="windowText" lastClr="000000"/>
            </a:solidFill>
            <a:prstDash val="solid"/>
            <a:round/>
            <a:headEnd type="none" w="med" len="med"/>
            <a:tailEnd type="none" w="med" len="med"/>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900649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lstStyle/>
          <a:p>
            <a:r>
              <a:rPr lang="en-US" dirty="0"/>
              <a:t>Pipe Bending</a:t>
            </a:r>
          </a:p>
        </p:txBody>
      </p:sp>
      <p:sp>
        <p:nvSpPr>
          <p:cNvPr id="7" name="Content Placeholder 6"/>
          <p:cNvSpPr>
            <a:spLocks noGrp="1"/>
          </p:cNvSpPr>
          <p:nvPr>
            <p:ph sz="quarter" idx="16"/>
          </p:nvPr>
        </p:nvSpPr>
        <p:spPr/>
        <p:txBody>
          <a:bodyPr/>
          <a:lstStyle/>
          <a:p>
            <a:r>
              <a:rPr lang="en-US" dirty="0"/>
              <a:t>SG 82</a:t>
            </a:r>
          </a:p>
        </p:txBody>
      </p:sp>
      <p:sp>
        <p:nvSpPr>
          <p:cNvPr id="3" name="Text Placeholder 2"/>
          <p:cNvSpPr>
            <a:spLocks noGrp="1"/>
          </p:cNvSpPr>
          <p:nvPr>
            <p:ph type="body" sz="quarter" idx="17"/>
          </p:nvPr>
        </p:nvSpPr>
        <p:spPr/>
        <p:txBody>
          <a:bodyPr/>
          <a:lstStyle/>
          <a:p>
            <a:r>
              <a:rPr lang="en-US" dirty="0"/>
              <a:t>Creates additional stored energy</a:t>
            </a:r>
          </a:p>
          <a:p>
            <a:r>
              <a:rPr lang="en-US" dirty="0"/>
              <a:t>Things to consider</a:t>
            </a:r>
          </a:p>
          <a:p>
            <a:endParaRPr lang="en-US" dirty="0"/>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125</a:t>
            </a:fld>
            <a:endParaRPr lang="en-US" dirty="0"/>
          </a:p>
        </p:txBody>
      </p:sp>
    </p:spTree>
    <p:extLst>
      <p:ext uri="{BB962C8B-B14F-4D97-AF65-F5344CB8AC3E}">
        <p14:creationId xmlns:p14="http://schemas.microsoft.com/office/powerpoint/2010/main" val="30211121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Pipe Pull Requirements and Allowances</a:t>
            </a:r>
          </a:p>
        </p:txBody>
      </p:sp>
      <p:sp>
        <p:nvSpPr>
          <p:cNvPr id="6" name="Content Placeholder 5"/>
          <p:cNvSpPr>
            <a:spLocks noGrp="1"/>
          </p:cNvSpPr>
          <p:nvPr>
            <p:ph sz="quarter" idx="16"/>
          </p:nvPr>
        </p:nvSpPr>
        <p:spPr/>
        <p:txBody>
          <a:bodyPr/>
          <a:lstStyle/>
          <a:p>
            <a:r>
              <a:rPr lang="en-US" dirty="0"/>
              <a:t>SG 82</a:t>
            </a:r>
          </a:p>
        </p:txBody>
      </p:sp>
      <p:sp>
        <p:nvSpPr>
          <p:cNvPr id="3" name="Text Placeholder 2"/>
          <p:cNvSpPr>
            <a:spLocks noGrp="1"/>
          </p:cNvSpPr>
          <p:nvPr>
            <p:ph type="body" sz="quarter" idx="17"/>
          </p:nvPr>
        </p:nvSpPr>
        <p:spPr/>
        <p:txBody>
          <a:bodyPr/>
          <a:lstStyle/>
          <a:p>
            <a:r>
              <a:rPr lang="en-US" dirty="0"/>
              <a:t>Designated Blocking Equipment</a:t>
            </a:r>
          </a:p>
          <a:p>
            <a:r>
              <a:rPr lang="en-US" dirty="0"/>
              <a:t>Pulling Force</a:t>
            </a:r>
          </a:p>
          <a:p>
            <a:r>
              <a:rPr lang="en-US" dirty="0"/>
              <a:t>Working Load Limit</a:t>
            </a:r>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126</a:t>
            </a:fld>
            <a:endParaRPr lang="en-US" dirty="0"/>
          </a:p>
        </p:txBody>
      </p:sp>
    </p:spTree>
    <p:extLst>
      <p:ext uri="{BB962C8B-B14F-4D97-AF65-F5344CB8AC3E}">
        <p14:creationId xmlns:p14="http://schemas.microsoft.com/office/powerpoint/2010/main" val="25365061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Pipe Pull Requirements and Allowances</a:t>
            </a:r>
          </a:p>
        </p:txBody>
      </p:sp>
      <p:sp>
        <p:nvSpPr>
          <p:cNvPr id="6" name="Content Placeholder 5"/>
          <p:cNvSpPr>
            <a:spLocks noGrp="1"/>
          </p:cNvSpPr>
          <p:nvPr>
            <p:ph sz="quarter" idx="16"/>
          </p:nvPr>
        </p:nvSpPr>
        <p:spPr/>
        <p:txBody>
          <a:bodyPr/>
          <a:lstStyle/>
          <a:p>
            <a:r>
              <a:rPr lang="en-US" dirty="0"/>
              <a:t>SG 82-83</a:t>
            </a:r>
          </a:p>
        </p:txBody>
      </p:sp>
      <p:sp>
        <p:nvSpPr>
          <p:cNvPr id="3" name="Text Placeholder 2"/>
          <p:cNvSpPr>
            <a:spLocks noGrp="1"/>
          </p:cNvSpPr>
          <p:nvPr>
            <p:ph type="body" sz="quarter" idx="17"/>
          </p:nvPr>
        </p:nvSpPr>
        <p:spPr/>
        <p:txBody>
          <a:bodyPr/>
          <a:lstStyle/>
          <a:p>
            <a:r>
              <a:rPr lang="en-US" dirty="0"/>
              <a:t>Pipe Pulling Escorts</a:t>
            </a:r>
          </a:p>
          <a:p>
            <a:r>
              <a:rPr lang="en-US" dirty="0"/>
              <a:t>Flashing Blue Light</a:t>
            </a:r>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127</a:t>
            </a:fld>
            <a:endParaRPr lang="en-US" dirty="0"/>
          </a:p>
        </p:txBody>
      </p:sp>
      <p:pic>
        <p:nvPicPr>
          <p:cNvPr id="7" name="Picture 6" descr="cid:image005.jpg@01D23686.561A7DE0"/>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8650" y="2910463"/>
            <a:ext cx="3625454" cy="2490211"/>
          </a:xfrm>
          <a:prstGeom prst="rect">
            <a:avLst/>
          </a:prstGeom>
          <a:noFill/>
          <a:ln w="9525">
            <a:solidFill>
              <a:schemeClr val="tx1"/>
            </a:solidFill>
          </a:ln>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4450687" y="2910463"/>
            <a:ext cx="3626513" cy="2490211"/>
          </a:xfrm>
          <a:prstGeom prst="rect">
            <a:avLst/>
          </a:prstGeom>
          <a:ln w="9525">
            <a:solidFill>
              <a:schemeClr val="tx1"/>
            </a:solidFill>
          </a:ln>
        </p:spPr>
      </p:pic>
    </p:spTree>
    <p:extLst>
      <p:ext uri="{BB962C8B-B14F-4D97-AF65-F5344CB8AC3E}">
        <p14:creationId xmlns:p14="http://schemas.microsoft.com/office/powerpoint/2010/main" val="663688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128</a:t>
            </a:fld>
            <a:endParaRPr lang="en-US" dirty="0"/>
          </a:p>
        </p:txBody>
      </p:sp>
      <p:sp>
        <p:nvSpPr>
          <p:cNvPr id="5" name="Text Placeholder 4"/>
          <p:cNvSpPr>
            <a:spLocks noGrp="1"/>
          </p:cNvSpPr>
          <p:nvPr>
            <p:ph type="body" sz="quarter" idx="15"/>
          </p:nvPr>
        </p:nvSpPr>
        <p:spPr/>
        <p:txBody>
          <a:bodyPr/>
          <a:lstStyle/>
          <a:p>
            <a:r>
              <a:rPr lang="en-US" dirty="0"/>
              <a:t>HDPE Pipe Pulling Force</a:t>
            </a:r>
          </a:p>
        </p:txBody>
      </p:sp>
      <p:sp>
        <p:nvSpPr>
          <p:cNvPr id="6" name="Content Placeholder 5"/>
          <p:cNvSpPr>
            <a:spLocks noGrp="1"/>
          </p:cNvSpPr>
          <p:nvPr>
            <p:ph sz="quarter" idx="16"/>
          </p:nvPr>
        </p:nvSpPr>
        <p:spPr/>
        <p:txBody>
          <a:bodyPr/>
          <a:lstStyle/>
          <a:p>
            <a:r>
              <a:rPr lang="en-US" dirty="0"/>
              <a:t>SG 83-84</a:t>
            </a:r>
          </a:p>
        </p:txBody>
      </p:sp>
      <p:sp>
        <p:nvSpPr>
          <p:cNvPr id="4" name="Text Placeholder 3"/>
          <p:cNvSpPr>
            <a:spLocks noGrp="1"/>
          </p:cNvSpPr>
          <p:nvPr>
            <p:ph type="body" sz="quarter" idx="17"/>
          </p:nvPr>
        </p:nvSpPr>
        <p:spPr>
          <a:xfrm>
            <a:off x="628650" y="1386070"/>
            <a:ext cx="5484492" cy="4669956"/>
          </a:xfrm>
          <a:prstGeom prst="rect">
            <a:avLst/>
          </a:prstGeom>
        </p:spPr>
        <p:txBody>
          <a:bodyPr/>
          <a:lstStyle/>
          <a:p>
            <a:r>
              <a:rPr lang="en-US" dirty="0"/>
              <a:t>Information Provided</a:t>
            </a:r>
          </a:p>
          <a:p>
            <a:r>
              <a:rPr lang="en-US" dirty="0"/>
              <a:t>Use with Approved Rigging Assemblies</a:t>
            </a:r>
          </a:p>
          <a:p>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980539" y="1386070"/>
            <a:ext cx="3542665" cy="4770755"/>
          </a:xfrm>
          <a:prstGeom prst="rect">
            <a:avLst/>
          </a:prstGeom>
          <a:ln>
            <a:solidFill>
              <a:schemeClr val="tx1"/>
            </a:solidFill>
          </a:ln>
        </p:spPr>
      </p:pic>
    </p:spTree>
    <p:extLst>
      <p:ext uri="{BB962C8B-B14F-4D97-AF65-F5344CB8AC3E}">
        <p14:creationId xmlns:p14="http://schemas.microsoft.com/office/powerpoint/2010/main" val="8357249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129</a:t>
            </a:fld>
            <a:endParaRPr lang="en-US" dirty="0"/>
          </a:p>
        </p:txBody>
      </p:sp>
      <p:sp>
        <p:nvSpPr>
          <p:cNvPr id="5" name="Text Placeholder 4"/>
          <p:cNvSpPr>
            <a:spLocks noGrp="1"/>
          </p:cNvSpPr>
          <p:nvPr>
            <p:ph type="body" sz="quarter" idx="15"/>
          </p:nvPr>
        </p:nvSpPr>
        <p:spPr/>
        <p:txBody>
          <a:bodyPr/>
          <a:lstStyle/>
          <a:p>
            <a:r>
              <a:rPr lang="en-US" dirty="0"/>
              <a:t>Table 1</a:t>
            </a:r>
          </a:p>
        </p:txBody>
      </p:sp>
      <p:sp>
        <p:nvSpPr>
          <p:cNvPr id="6" name="Content Placeholder 5"/>
          <p:cNvSpPr>
            <a:spLocks noGrp="1"/>
          </p:cNvSpPr>
          <p:nvPr>
            <p:ph sz="quarter" idx="16"/>
          </p:nvPr>
        </p:nvSpPr>
        <p:spPr/>
        <p:txBody>
          <a:bodyPr/>
          <a:lstStyle/>
          <a:p>
            <a:r>
              <a:rPr lang="en-US" dirty="0"/>
              <a:t>SG 85</a:t>
            </a:r>
          </a:p>
        </p:txBody>
      </p:sp>
      <p:sp>
        <p:nvSpPr>
          <p:cNvPr id="4" name="Text Placeholder 3"/>
          <p:cNvSpPr>
            <a:spLocks noGrp="1"/>
          </p:cNvSpPr>
          <p:nvPr>
            <p:ph type="body" sz="quarter" idx="17"/>
          </p:nvPr>
        </p:nvSpPr>
        <p:spPr>
          <a:xfrm>
            <a:off x="628650" y="1386070"/>
            <a:ext cx="5484492" cy="4669956"/>
          </a:xfrm>
          <a:prstGeom prst="rect">
            <a:avLst/>
          </a:prstGeom>
        </p:spPr>
        <p:txBody>
          <a:bodyPr/>
          <a:lstStyle/>
          <a:p>
            <a:pPr marL="0" indent="0">
              <a:buNone/>
            </a:pPr>
            <a:r>
              <a:rPr lang="en-US" dirty="0"/>
              <a:t>Grade is 17.5% or less</a:t>
            </a:r>
          </a:p>
          <a:p>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8649" y="1879917"/>
            <a:ext cx="6916268" cy="3463608"/>
          </a:xfrm>
          <a:prstGeom prst="rect">
            <a:avLst/>
          </a:prstGeom>
        </p:spPr>
      </p:pic>
    </p:spTree>
    <p:extLst>
      <p:ext uri="{BB962C8B-B14F-4D97-AF65-F5344CB8AC3E}">
        <p14:creationId xmlns:p14="http://schemas.microsoft.com/office/powerpoint/2010/main" val="2156883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735749" y="1114875"/>
            <a:ext cx="4378108" cy="5239953"/>
          </a:xfrm>
          <a:prstGeom prst="rect">
            <a:avLst/>
          </a:prstGeom>
        </p:spPr>
      </p:pic>
      <p:sp>
        <p:nvSpPr>
          <p:cNvPr id="2" name="Text Placeholder 1"/>
          <p:cNvSpPr>
            <a:spLocks noGrp="1"/>
          </p:cNvSpPr>
          <p:nvPr>
            <p:ph type="body" sz="quarter" idx="15"/>
          </p:nvPr>
        </p:nvSpPr>
        <p:spPr/>
        <p:txBody>
          <a:bodyPr>
            <a:normAutofit/>
          </a:bodyPr>
          <a:lstStyle/>
          <a:p>
            <a:r>
              <a:rPr lang="en-US" dirty="0"/>
              <a:t>One Page HDPE Pipe Handling Policy</a:t>
            </a:r>
          </a:p>
        </p:txBody>
      </p:sp>
      <p:sp>
        <p:nvSpPr>
          <p:cNvPr id="7" name="Content Placeholder 6"/>
          <p:cNvSpPr>
            <a:spLocks noGrp="1"/>
          </p:cNvSpPr>
          <p:nvPr>
            <p:ph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5" name="Footer Placeholder 4"/>
          <p:cNvSpPr>
            <a:spLocks noGrp="1"/>
          </p:cNvSpPr>
          <p:nvPr>
            <p:ph type="ftr" sz="quarter" idx="11"/>
          </p:nvPr>
        </p:nvSpPr>
        <p:spPr/>
        <p:txBody>
          <a:bodyPr/>
          <a:lstStyle/>
          <a:p>
            <a:r>
              <a:rPr lang="en-US"/>
              <a:t>HDPE Pipe Handling-HYD FCX2027C</a:t>
            </a:r>
            <a:endParaRPr lang="en-US" dirty="0"/>
          </a:p>
        </p:txBody>
      </p:sp>
      <p:sp>
        <p:nvSpPr>
          <p:cNvPr id="6" name="Slide Number Placeholder 5"/>
          <p:cNvSpPr>
            <a:spLocks noGrp="1"/>
          </p:cNvSpPr>
          <p:nvPr>
            <p:ph type="sldNum" sz="quarter" idx="12"/>
          </p:nvPr>
        </p:nvSpPr>
        <p:spPr/>
        <p:txBody>
          <a:bodyPr/>
          <a:lstStyle/>
          <a:p>
            <a:pPr algn="r"/>
            <a:r>
              <a:rPr lang="en-US"/>
              <a:t>        </a:t>
            </a:r>
            <a:fld id="{25D3FF45-FB88-453A-A2AC-7EF0564DBF56}" type="slidenum">
              <a:rPr lang="en-US" smtClean="0"/>
              <a:pPr algn="r"/>
              <a:t>13</a:t>
            </a:fld>
            <a:r>
              <a:rPr lang="en-US"/>
              <a:t> </a:t>
            </a:r>
            <a:endParaRPr lang="en-US" dirty="0"/>
          </a:p>
        </p:txBody>
      </p:sp>
      <p:pic>
        <p:nvPicPr>
          <p:cNvPr id="3" name="Picture 2"/>
          <p:cNvPicPr>
            <a:picLocks noChangeAspect="1"/>
          </p:cNvPicPr>
          <p:nvPr/>
        </p:nvPicPr>
        <p:blipFill>
          <a:blip r:embed="rId4"/>
          <a:stretch>
            <a:fillRect/>
          </a:stretch>
        </p:blipFill>
        <p:spPr>
          <a:xfrm>
            <a:off x="628650" y="1143889"/>
            <a:ext cx="4107099" cy="5258564"/>
          </a:xfrm>
          <a:prstGeom prst="rect">
            <a:avLst/>
          </a:prstGeom>
        </p:spPr>
      </p:pic>
    </p:spTree>
    <p:extLst>
      <p:ext uri="{BB962C8B-B14F-4D97-AF65-F5344CB8AC3E}">
        <p14:creationId xmlns:p14="http://schemas.microsoft.com/office/powerpoint/2010/main" val="4163267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130</a:t>
            </a:fld>
            <a:endParaRPr lang="en-US" dirty="0"/>
          </a:p>
        </p:txBody>
      </p:sp>
      <p:sp>
        <p:nvSpPr>
          <p:cNvPr id="5" name="Text Placeholder 4"/>
          <p:cNvSpPr>
            <a:spLocks noGrp="1"/>
          </p:cNvSpPr>
          <p:nvPr>
            <p:ph type="body" sz="quarter" idx="15"/>
          </p:nvPr>
        </p:nvSpPr>
        <p:spPr/>
        <p:txBody>
          <a:bodyPr/>
          <a:lstStyle/>
          <a:p>
            <a:r>
              <a:rPr lang="en-US" dirty="0"/>
              <a:t>Table 2</a:t>
            </a:r>
          </a:p>
        </p:txBody>
      </p:sp>
      <p:sp>
        <p:nvSpPr>
          <p:cNvPr id="6" name="Content Placeholder 5"/>
          <p:cNvSpPr>
            <a:spLocks noGrp="1"/>
          </p:cNvSpPr>
          <p:nvPr>
            <p:ph sz="quarter" idx="16"/>
          </p:nvPr>
        </p:nvSpPr>
        <p:spPr/>
        <p:txBody>
          <a:bodyPr/>
          <a:lstStyle/>
          <a:p>
            <a:r>
              <a:rPr lang="en-US" dirty="0"/>
              <a:t>SG 85</a:t>
            </a:r>
          </a:p>
        </p:txBody>
      </p:sp>
      <p:sp>
        <p:nvSpPr>
          <p:cNvPr id="4" name="Text Placeholder 3"/>
          <p:cNvSpPr>
            <a:spLocks noGrp="1"/>
          </p:cNvSpPr>
          <p:nvPr>
            <p:ph type="body" sz="quarter" idx="17"/>
          </p:nvPr>
        </p:nvSpPr>
        <p:spPr>
          <a:xfrm>
            <a:off x="628650" y="1386070"/>
            <a:ext cx="5484492" cy="4669956"/>
          </a:xfrm>
          <a:prstGeom prst="rect">
            <a:avLst/>
          </a:prstGeom>
        </p:spPr>
        <p:txBody>
          <a:bodyPr/>
          <a:lstStyle/>
          <a:p>
            <a:pPr marL="0" indent="0">
              <a:buNone/>
            </a:pPr>
            <a:r>
              <a:rPr lang="en-US" dirty="0"/>
              <a:t>Grade is 25% or less</a:t>
            </a:r>
          </a:p>
          <a:p>
            <a:endParaRPr lang="en-US" dirty="0"/>
          </a:p>
        </p:txBody>
      </p:sp>
      <p:pic>
        <p:nvPicPr>
          <p:cNvPr id="9" name="Content Placeholder 3"/>
          <p:cNvPicPr/>
          <p:nvPr/>
        </p:nvPicPr>
        <p:blipFill>
          <a:blip r:embed="rId3">
            <a:extLst>
              <a:ext uri="{28A0092B-C50C-407E-A947-70E740481C1C}">
                <a14:useLocalDpi xmlns:a14="http://schemas.microsoft.com/office/drawing/2010/main" val="0"/>
              </a:ext>
            </a:extLst>
          </a:blip>
          <a:stretch>
            <a:fillRect/>
          </a:stretch>
        </p:blipFill>
        <p:spPr>
          <a:xfrm>
            <a:off x="628649" y="2003424"/>
            <a:ext cx="7050311" cy="2982914"/>
          </a:xfrm>
          <a:prstGeom prst="rect">
            <a:avLst/>
          </a:prstGeom>
        </p:spPr>
      </p:pic>
    </p:spTree>
    <p:extLst>
      <p:ext uri="{BB962C8B-B14F-4D97-AF65-F5344CB8AC3E}">
        <p14:creationId xmlns:p14="http://schemas.microsoft.com/office/powerpoint/2010/main" val="4233118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Approved Rigging Designs</a:t>
            </a:r>
          </a:p>
        </p:txBody>
      </p:sp>
      <p:sp>
        <p:nvSpPr>
          <p:cNvPr id="7" name="Content Placeholder 6"/>
          <p:cNvSpPr>
            <a:spLocks noGrp="1"/>
          </p:cNvSpPr>
          <p:nvPr>
            <p:ph sz="quarter" idx="16"/>
          </p:nvPr>
        </p:nvSpPr>
        <p:spPr/>
        <p:txBody>
          <a:bodyPr/>
          <a:lstStyle/>
          <a:p>
            <a:r>
              <a:rPr lang="en-US" dirty="0"/>
              <a:t>SG 86-87</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131</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24962" y="1219333"/>
            <a:ext cx="4388947" cy="5135496"/>
          </a:xfrm>
          <a:prstGeom prst="rect">
            <a:avLst/>
          </a:prstGeom>
        </p:spPr>
      </p:pic>
    </p:spTree>
    <p:extLst>
      <p:ext uri="{BB962C8B-B14F-4D97-AF65-F5344CB8AC3E}">
        <p14:creationId xmlns:p14="http://schemas.microsoft.com/office/powerpoint/2010/main" val="1816078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Assembly A Fused Head,     5-Ton Swivel</a:t>
            </a:r>
          </a:p>
        </p:txBody>
      </p:sp>
      <p:sp>
        <p:nvSpPr>
          <p:cNvPr id="6" name="Content Placeholder 5"/>
          <p:cNvSpPr>
            <a:spLocks noGrp="1"/>
          </p:cNvSpPr>
          <p:nvPr>
            <p:ph sz="quarter" idx="16"/>
          </p:nvPr>
        </p:nvSpPr>
        <p:spPr/>
        <p:txBody>
          <a:bodyPr/>
          <a:lstStyle/>
          <a:p>
            <a:r>
              <a:rPr lang="en-US" dirty="0"/>
              <a:t>SG 87</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132</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28650" y="1297146"/>
            <a:ext cx="4429125" cy="4946850"/>
          </a:xfrm>
          <a:prstGeom prst="rect">
            <a:avLst/>
          </a:prstGeom>
        </p:spPr>
      </p:pic>
    </p:spTree>
    <p:extLst>
      <p:ext uri="{BB962C8B-B14F-4D97-AF65-F5344CB8AC3E}">
        <p14:creationId xmlns:p14="http://schemas.microsoft.com/office/powerpoint/2010/main" val="16396898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Assembly B Single 1 ½” Skookum Shackle, Bushing</a:t>
            </a:r>
          </a:p>
        </p:txBody>
      </p:sp>
      <p:sp>
        <p:nvSpPr>
          <p:cNvPr id="6" name="Content Placeholder 5"/>
          <p:cNvSpPr>
            <a:spLocks noGrp="1"/>
          </p:cNvSpPr>
          <p:nvPr>
            <p:ph sz="quarter" idx="16"/>
          </p:nvPr>
        </p:nvSpPr>
        <p:spPr/>
        <p:txBody>
          <a:bodyPr/>
          <a:lstStyle/>
          <a:p>
            <a:r>
              <a:rPr lang="en-US" dirty="0"/>
              <a:t>SG 88</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133</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8650" y="1185148"/>
            <a:ext cx="4295042" cy="5074975"/>
          </a:xfrm>
          <a:prstGeom prst="rect">
            <a:avLst/>
          </a:prstGeom>
        </p:spPr>
      </p:pic>
    </p:spTree>
    <p:extLst>
      <p:ext uri="{BB962C8B-B14F-4D97-AF65-F5344CB8AC3E}">
        <p14:creationId xmlns:p14="http://schemas.microsoft.com/office/powerpoint/2010/main" val="1776918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Assembly C Fused Pulling Head, 15-Ton Swivel</a:t>
            </a:r>
          </a:p>
        </p:txBody>
      </p:sp>
      <p:sp>
        <p:nvSpPr>
          <p:cNvPr id="6" name="Content Placeholder 5"/>
          <p:cNvSpPr>
            <a:spLocks noGrp="1"/>
          </p:cNvSpPr>
          <p:nvPr>
            <p:ph sz="quarter" idx="16"/>
          </p:nvPr>
        </p:nvSpPr>
        <p:spPr/>
        <p:txBody>
          <a:bodyPr/>
          <a:lstStyle/>
          <a:p>
            <a:r>
              <a:rPr lang="en-US" dirty="0"/>
              <a:t>SG 89</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134</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28649" y="1278933"/>
            <a:ext cx="4130919" cy="4950917"/>
          </a:xfrm>
          <a:prstGeom prst="rect">
            <a:avLst/>
          </a:prstGeom>
        </p:spPr>
      </p:pic>
    </p:spTree>
    <p:extLst>
      <p:ext uri="{BB962C8B-B14F-4D97-AF65-F5344CB8AC3E}">
        <p14:creationId xmlns:p14="http://schemas.microsoft.com/office/powerpoint/2010/main" val="16091505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fontScale="85000" lnSpcReduction="10000"/>
          </a:bodyPr>
          <a:lstStyle/>
          <a:p>
            <a:r>
              <a:rPr lang="en-US" dirty="0"/>
              <a:t>Assembly D Two 1 ½” Skookum Shackles, 15-Ton Swivel</a:t>
            </a:r>
          </a:p>
        </p:txBody>
      </p:sp>
      <p:sp>
        <p:nvSpPr>
          <p:cNvPr id="6" name="Content Placeholder 5"/>
          <p:cNvSpPr>
            <a:spLocks noGrp="1"/>
          </p:cNvSpPr>
          <p:nvPr>
            <p:ph sz="quarter" idx="16"/>
          </p:nvPr>
        </p:nvSpPr>
        <p:spPr/>
        <p:txBody>
          <a:bodyPr/>
          <a:lstStyle/>
          <a:p>
            <a:r>
              <a:rPr lang="en-US" dirty="0"/>
              <a:t>SG 90</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135</a:t>
            </a:fld>
            <a:endParaRPr lang="en-US" dirty="0"/>
          </a:p>
        </p:txBody>
      </p:sp>
      <p:pic>
        <p:nvPicPr>
          <p:cNvPr id="8" name="Picture 7"/>
          <p:cNvPicPr/>
          <p:nvPr/>
        </p:nvPicPr>
        <p:blipFill>
          <a:blip r:embed="rId3"/>
          <a:stretch>
            <a:fillRect/>
          </a:stretch>
        </p:blipFill>
        <p:spPr>
          <a:xfrm>
            <a:off x="628650" y="1275313"/>
            <a:ext cx="3896458" cy="5088867"/>
          </a:xfrm>
          <a:prstGeom prst="rect">
            <a:avLst/>
          </a:prstGeom>
        </p:spPr>
      </p:pic>
    </p:spTree>
    <p:extLst>
      <p:ext uri="{BB962C8B-B14F-4D97-AF65-F5344CB8AC3E}">
        <p14:creationId xmlns:p14="http://schemas.microsoft.com/office/powerpoint/2010/main" val="8472896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Assembly E Two 1 ½”, 2” </a:t>
            </a:r>
            <a:r>
              <a:rPr lang="en-US" dirty="0" err="1"/>
              <a:t>Sch</a:t>
            </a:r>
            <a:r>
              <a:rPr lang="en-US" dirty="0"/>
              <a:t> Bushing, 15-Ton Swivel</a:t>
            </a:r>
          </a:p>
        </p:txBody>
      </p:sp>
      <p:sp>
        <p:nvSpPr>
          <p:cNvPr id="6" name="Content Placeholder 5"/>
          <p:cNvSpPr>
            <a:spLocks noGrp="1"/>
          </p:cNvSpPr>
          <p:nvPr>
            <p:ph sz="quarter" idx="16"/>
          </p:nvPr>
        </p:nvSpPr>
        <p:spPr/>
        <p:txBody>
          <a:bodyPr/>
          <a:lstStyle/>
          <a:p>
            <a:r>
              <a:rPr lang="en-US" dirty="0"/>
              <a:t>SG 91</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136</a:t>
            </a:fld>
            <a:endParaRPr lang="en-US" dirty="0"/>
          </a:p>
        </p:txBody>
      </p:sp>
      <p:pic>
        <p:nvPicPr>
          <p:cNvPr id="9" name="Picture 8"/>
          <p:cNvPicPr/>
          <p:nvPr/>
        </p:nvPicPr>
        <p:blipFill>
          <a:blip r:embed="rId3"/>
          <a:stretch>
            <a:fillRect/>
          </a:stretch>
        </p:blipFill>
        <p:spPr>
          <a:xfrm>
            <a:off x="628650" y="1251049"/>
            <a:ext cx="3870025" cy="5103780"/>
          </a:xfrm>
          <a:prstGeom prst="rect">
            <a:avLst/>
          </a:prstGeom>
        </p:spPr>
      </p:pic>
    </p:spTree>
    <p:extLst>
      <p:ext uri="{BB962C8B-B14F-4D97-AF65-F5344CB8AC3E}">
        <p14:creationId xmlns:p14="http://schemas.microsoft.com/office/powerpoint/2010/main" val="1520186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Assembly F Two 2” Skookum Shackles, 15-Ton Swivel</a:t>
            </a:r>
          </a:p>
        </p:txBody>
      </p:sp>
      <p:sp>
        <p:nvSpPr>
          <p:cNvPr id="6" name="Content Placeholder 5"/>
          <p:cNvSpPr>
            <a:spLocks noGrp="1"/>
          </p:cNvSpPr>
          <p:nvPr>
            <p:ph sz="quarter" idx="16"/>
          </p:nvPr>
        </p:nvSpPr>
        <p:spPr/>
        <p:txBody>
          <a:bodyPr/>
          <a:lstStyle/>
          <a:p>
            <a:r>
              <a:rPr lang="en-US" dirty="0"/>
              <a:t>SG 92</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t>Subheading</a:t>
            </a:r>
          </a:p>
          <a:p>
            <a:r>
              <a:rPr lang="en-US" dirty="0">
                <a:latin typeface="Arial" panose="020B0604020202020204" pitchFamily="34" charset="0"/>
              </a:rPr>
              <a:t>Level one text</a:t>
            </a:r>
          </a:p>
          <a:p>
            <a:pPr lvl="1"/>
            <a:r>
              <a:rPr lang="en-US" dirty="0"/>
              <a:t>Level two text</a:t>
            </a:r>
          </a:p>
          <a:p>
            <a:pPr lvl="1"/>
            <a:r>
              <a:rPr lang="en-US" dirty="0"/>
              <a:t>Level two text</a:t>
            </a:r>
          </a:p>
          <a:p>
            <a:r>
              <a:rPr lang="en-US" dirty="0">
                <a:latin typeface="Arial" panose="020B0604020202020204" pitchFamily="34" charset="0"/>
              </a:rPr>
              <a:t>Level one text</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137</a:t>
            </a:fld>
            <a:endParaRPr lang="en-US" dirty="0"/>
          </a:p>
        </p:txBody>
      </p:sp>
      <p:pic>
        <p:nvPicPr>
          <p:cNvPr id="8" name="Picture 7"/>
          <p:cNvPicPr/>
          <p:nvPr/>
        </p:nvPicPr>
        <p:blipFill>
          <a:blip r:embed="rId3"/>
          <a:stretch>
            <a:fillRect/>
          </a:stretch>
        </p:blipFill>
        <p:spPr>
          <a:xfrm>
            <a:off x="628650" y="1185148"/>
            <a:ext cx="4008220" cy="5239580"/>
          </a:xfrm>
          <a:prstGeom prst="rect">
            <a:avLst/>
          </a:prstGeom>
        </p:spPr>
      </p:pic>
    </p:spTree>
    <p:extLst>
      <p:ext uri="{BB962C8B-B14F-4D97-AF65-F5344CB8AC3E}">
        <p14:creationId xmlns:p14="http://schemas.microsoft.com/office/powerpoint/2010/main" val="38599632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138</a:t>
            </a:fld>
            <a:endParaRPr lang="en-US" dirty="0"/>
          </a:p>
        </p:txBody>
      </p:sp>
      <p:sp>
        <p:nvSpPr>
          <p:cNvPr id="5" name="Text Placeholder 4"/>
          <p:cNvSpPr>
            <a:spLocks noGrp="1"/>
          </p:cNvSpPr>
          <p:nvPr>
            <p:ph type="body" sz="quarter" idx="15"/>
          </p:nvPr>
        </p:nvSpPr>
        <p:spPr/>
        <p:txBody>
          <a:bodyPr/>
          <a:lstStyle/>
          <a:p>
            <a:r>
              <a:rPr lang="en-US" dirty="0"/>
              <a:t>Scenario Example</a:t>
            </a:r>
          </a:p>
        </p:txBody>
      </p:sp>
      <p:sp>
        <p:nvSpPr>
          <p:cNvPr id="6" name="Content Placeholder 5"/>
          <p:cNvSpPr>
            <a:spLocks noGrp="1"/>
          </p:cNvSpPr>
          <p:nvPr>
            <p:ph sz="quarter" idx="16"/>
          </p:nvPr>
        </p:nvSpPr>
        <p:spPr/>
        <p:txBody>
          <a:bodyPr/>
          <a:lstStyle/>
          <a:p>
            <a:r>
              <a:rPr lang="en-US" dirty="0"/>
              <a:t>SG 93</a:t>
            </a:r>
          </a:p>
        </p:txBody>
      </p:sp>
      <p:sp>
        <p:nvSpPr>
          <p:cNvPr id="4" name="Text Placeholder 3"/>
          <p:cNvSpPr>
            <a:spLocks noGrp="1"/>
          </p:cNvSpPr>
          <p:nvPr>
            <p:ph type="body" sz="quarter" idx="17"/>
          </p:nvPr>
        </p:nvSpPr>
        <p:spPr>
          <a:xfrm>
            <a:off x="628650" y="1386070"/>
            <a:ext cx="5608027" cy="4669956"/>
          </a:xfrm>
          <a:prstGeom prst="rect">
            <a:avLst/>
          </a:prstGeom>
        </p:spPr>
        <p:txBody>
          <a:bodyPr/>
          <a:lstStyle/>
          <a:p>
            <a:pPr marL="0" indent="0">
              <a:buNone/>
            </a:pPr>
            <a:r>
              <a:rPr lang="en-US" dirty="0"/>
              <a:t>What assemblies can be used to pull a 30-inch pipe with an SDR rating of 26 up a grade of 16%?</a:t>
            </a:r>
          </a:p>
          <a:p>
            <a:pPr marL="0" indent="0">
              <a:buNone/>
            </a:pPr>
            <a:r>
              <a:rPr lang="en-US" dirty="0"/>
              <a:t>Level one text</a:t>
            </a:r>
          </a:p>
          <a:p>
            <a:pPr lvl="1"/>
            <a:r>
              <a:rPr lang="en-US" dirty="0"/>
              <a:t>Level two text</a:t>
            </a:r>
          </a:p>
          <a:p>
            <a:pPr lvl="1"/>
            <a:r>
              <a:rPr lang="en-US" dirty="0"/>
              <a:t>Level two text</a:t>
            </a:r>
          </a:p>
          <a:p>
            <a:r>
              <a:rPr lang="en-US" dirty="0"/>
              <a:t>Level one text</a:t>
            </a:r>
          </a:p>
          <a:p>
            <a:endParaRPr lang="en-US" dirty="0"/>
          </a:p>
        </p:txBody>
      </p:sp>
      <p:grpSp>
        <p:nvGrpSpPr>
          <p:cNvPr id="7" name="Group 6"/>
          <p:cNvGrpSpPr/>
          <p:nvPr/>
        </p:nvGrpSpPr>
        <p:grpSpPr>
          <a:xfrm>
            <a:off x="661594" y="2567290"/>
            <a:ext cx="6965498" cy="3488736"/>
            <a:chOff x="0" y="0"/>
            <a:chExt cx="5910580" cy="2960370"/>
          </a:xfrm>
        </p:grpSpPr>
        <p:sp>
          <p:nvSpPr>
            <p:cNvPr id="9" name="Rectangle 8"/>
            <p:cNvSpPr/>
            <p:nvPr/>
          </p:nvSpPr>
          <p:spPr>
            <a:xfrm>
              <a:off x="302400" y="1972800"/>
              <a:ext cx="352425" cy="1295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a:off x="1180800" y="518400"/>
              <a:ext cx="510604" cy="1295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1173600" y="1972800"/>
              <a:ext cx="517740" cy="1295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2" name="Straight Arrow Connector 11"/>
            <p:cNvCxnSpPr/>
            <p:nvPr/>
          </p:nvCxnSpPr>
          <p:spPr>
            <a:xfrm>
              <a:off x="669600" y="2037600"/>
              <a:ext cx="497671" cy="7200"/>
            </a:xfrm>
            <a:prstGeom prst="straightConnector1">
              <a:avLst/>
            </a:prstGeom>
            <a:ln w="19050">
              <a:solidFill>
                <a:srgbClr val="FE323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V="1">
              <a:off x="774000" y="1306800"/>
              <a:ext cx="1325880" cy="0"/>
            </a:xfrm>
            <a:prstGeom prst="straightConnector1">
              <a:avLst/>
            </a:prstGeom>
            <a:ln w="19050">
              <a:solidFill>
                <a:srgbClr val="FE323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5910580" cy="2960370"/>
            </a:xfrm>
            <a:prstGeom prst="rect">
              <a:avLst/>
            </a:prstGeom>
            <a:noFill/>
          </p:spPr>
        </p:pic>
      </p:grpSp>
    </p:spTree>
    <p:extLst>
      <p:ext uri="{BB962C8B-B14F-4D97-AF65-F5344CB8AC3E}">
        <p14:creationId xmlns:p14="http://schemas.microsoft.com/office/powerpoint/2010/main" val="21335076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139</a:t>
            </a:fld>
            <a:endParaRPr lang="en-US" dirty="0"/>
          </a:p>
        </p:txBody>
      </p:sp>
      <p:sp>
        <p:nvSpPr>
          <p:cNvPr id="5" name="Text Placeholder 4"/>
          <p:cNvSpPr>
            <a:spLocks noGrp="1"/>
          </p:cNvSpPr>
          <p:nvPr>
            <p:ph type="body" sz="quarter" idx="15"/>
          </p:nvPr>
        </p:nvSpPr>
        <p:spPr/>
        <p:txBody>
          <a:bodyPr/>
          <a:lstStyle/>
          <a:p>
            <a:r>
              <a:rPr lang="en-US" dirty="0"/>
              <a:t>Rigging Approval Request</a:t>
            </a:r>
          </a:p>
        </p:txBody>
      </p:sp>
      <p:sp>
        <p:nvSpPr>
          <p:cNvPr id="6" name="Content Placeholder 5"/>
          <p:cNvSpPr>
            <a:spLocks noGrp="1"/>
          </p:cNvSpPr>
          <p:nvPr>
            <p:ph sz="quarter" idx="16"/>
          </p:nvPr>
        </p:nvSpPr>
        <p:spPr/>
        <p:txBody>
          <a:bodyPr/>
          <a:lstStyle/>
          <a:p>
            <a:r>
              <a:rPr lang="en-US" dirty="0"/>
              <a:t>SG 94</a:t>
            </a:r>
          </a:p>
        </p:txBody>
      </p:sp>
      <p:sp>
        <p:nvSpPr>
          <p:cNvPr id="4" name="Text Placeholder 3"/>
          <p:cNvSpPr>
            <a:spLocks noGrp="1"/>
          </p:cNvSpPr>
          <p:nvPr>
            <p:ph type="body" sz="quarter" idx="17"/>
          </p:nvPr>
        </p:nvSpPr>
        <p:spPr>
          <a:xfrm>
            <a:off x="628650" y="1386070"/>
            <a:ext cx="5608027" cy="4669956"/>
          </a:xfrm>
          <a:prstGeom prst="rect">
            <a:avLst/>
          </a:prstGeom>
        </p:spPr>
        <p:txBody>
          <a:bodyPr/>
          <a:lstStyle/>
          <a:p>
            <a:endParaRPr lang="en-US" dirty="0"/>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28649" y="1269834"/>
            <a:ext cx="4988797" cy="5084994"/>
          </a:xfrm>
          <a:prstGeom prst="rect">
            <a:avLst/>
          </a:prstGeom>
        </p:spPr>
      </p:pic>
    </p:spTree>
    <p:extLst>
      <p:ext uri="{BB962C8B-B14F-4D97-AF65-F5344CB8AC3E}">
        <p14:creationId xmlns:p14="http://schemas.microsoft.com/office/powerpoint/2010/main" val="567398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8951" y="6352534"/>
            <a:ext cx="5486400" cy="365125"/>
          </a:xfrm>
        </p:spPr>
        <p:txBody>
          <a:bodyPr/>
          <a:lstStyle/>
          <a:p>
            <a:r>
              <a:rPr lang="en-US"/>
              <a:t>HDPE Pipe Handling-HYD FCX2027C</a:t>
            </a:r>
            <a:endParaRPr lang="en-US" dirty="0"/>
          </a:p>
        </p:txBody>
      </p:sp>
      <p:sp>
        <p:nvSpPr>
          <p:cNvPr id="4" name="Text Placeholder 3"/>
          <p:cNvSpPr>
            <a:spLocks noGrp="1"/>
          </p:cNvSpPr>
          <p:nvPr>
            <p:ph type="body" sz="quarter" idx="15"/>
          </p:nvPr>
        </p:nvSpPr>
        <p:spPr/>
        <p:txBody>
          <a:bodyPr/>
          <a:lstStyle/>
          <a:p>
            <a:r>
              <a:rPr lang="en-US" dirty="0"/>
              <a:t>Fatal Risk and 		 Critical Controls</a:t>
            </a:r>
          </a:p>
        </p:txBody>
      </p:sp>
      <p:sp>
        <p:nvSpPr>
          <p:cNvPr id="5" name="Slide Number Placeholder 4"/>
          <p:cNvSpPr>
            <a:spLocks noGrp="1"/>
          </p:cNvSpPr>
          <p:nvPr>
            <p:ph type="sldNum" sz="quarter" idx="12"/>
          </p:nvPr>
        </p:nvSpPr>
        <p:spPr>
          <a:xfrm>
            <a:off x="6730314" y="6358190"/>
            <a:ext cx="1792224" cy="365125"/>
          </a:xfrm>
        </p:spPr>
        <p:txBody>
          <a:bodyPr/>
          <a:lstStyle/>
          <a:p>
            <a:pPr algn="r"/>
            <a:r>
              <a:rPr lang="en-US" dirty="0"/>
              <a:t>	</a:t>
            </a:r>
            <a:fld id="{25D3FF45-FB88-453A-A2AC-7EF0564DBF56}" type="slidenum">
              <a:rPr lang="en-US" smtClean="0"/>
              <a:pPr algn="r"/>
              <a:t>14</a:t>
            </a:fld>
            <a:endParaRPr lang="en-US" dirty="0"/>
          </a:p>
        </p:txBody>
      </p:sp>
      <p:sp>
        <p:nvSpPr>
          <p:cNvPr id="12" name="Content Placeholder 11"/>
          <p:cNvSpPr>
            <a:spLocks noGrp="1"/>
          </p:cNvSpPr>
          <p:nvPr>
            <p:ph sz="quarter" idx="16"/>
          </p:nvPr>
        </p:nvSpPr>
        <p:spPr/>
        <p:txBody>
          <a:bodyPr/>
          <a:lstStyle/>
          <a:p>
            <a:r>
              <a:rPr lang="en-US" dirty="0"/>
              <a:t>SG vi</a:t>
            </a:r>
          </a:p>
        </p:txBody>
      </p:sp>
      <p:sp>
        <p:nvSpPr>
          <p:cNvPr id="3" name="Text Placeholder 2"/>
          <p:cNvSpPr>
            <a:spLocks noGrp="1"/>
          </p:cNvSpPr>
          <p:nvPr>
            <p:ph type="body" sz="quarter" idx="17"/>
          </p:nvPr>
        </p:nvSpPr>
        <p:spPr>
          <a:xfrm>
            <a:off x="628649" y="1386070"/>
            <a:ext cx="6753225" cy="4669956"/>
          </a:xfrm>
        </p:spPr>
        <p:txBody>
          <a:bodyPr/>
          <a:lstStyle/>
          <a:p>
            <a:r>
              <a:rPr lang="en-US" dirty="0"/>
              <a:t>Fatal Risk Management Program</a:t>
            </a:r>
          </a:p>
          <a:p>
            <a:r>
              <a:rPr lang="en-US" dirty="0"/>
              <a:t>Fatal Risk – uncontrolled risk that will kill you</a:t>
            </a:r>
          </a:p>
          <a:p>
            <a:r>
              <a:rPr lang="en-US" dirty="0"/>
              <a:t>Critical Control – implemented to eliminate or reduce the risk for a task/job</a:t>
            </a:r>
          </a:p>
        </p:txBody>
      </p:sp>
    </p:spTree>
    <p:extLst>
      <p:ext uri="{BB962C8B-B14F-4D97-AF65-F5344CB8AC3E}">
        <p14:creationId xmlns:p14="http://schemas.microsoft.com/office/powerpoint/2010/main" val="15581160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Initial Information</a:t>
            </a:r>
          </a:p>
        </p:txBody>
      </p:sp>
      <p:sp>
        <p:nvSpPr>
          <p:cNvPr id="6" name="Content Placeholder 5"/>
          <p:cNvSpPr>
            <a:spLocks noGrp="1"/>
          </p:cNvSpPr>
          <p:nvPr>
            <p:ph sz="quarter" idx="16"/>
          </p:nvPr>
        </p:nvSpPr>
        <p:spPr/>
        <p:txBody>
          <a:bodyPr/>
          <a:lstStyle/>
          <a:p>
            <a:r>
              <a:rPr lang="en-US" dirty="0"/>
              <a:t>SG 95</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140</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28649" y="1518134"/>
            <a:ext cx="6792391" cy="4337406"/>
          </a:xfrm>
          <a:prstGeom prst="rect">
            <a:avLst/>
          </a:prstGeom>
        </p:spPr>
      </p:pic>
    </p:spTree>
    <p:extLst>
      <p:ext uri="{BB962C8B-B14F-4D97-AF65-F5344CB8AC3E}">
        <p14:creationId xmlns:p14="http://schemas.microsoft.com/office/powerpoint/2010/main" val="6926739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Engineering Review and Summary</a:t>
            </a:r>
          </a:p>
        </p:txBody>
      </p:sp>
      <p:sp>
        <p:nvSpPr>
          <p:cNvPr id="7" name="Content Placeholder 6"/>
          <p:cNvSpPr>
            <a:spLocks noGrp="1"/>
          </p:cNvSpPr>
          <p:nvPr>
            <p:ph sz="quarter" idx="16"/>
          </p:nvPr>
        </p:nvSpPr>
        <p:spPr/>
        <p:txBody>
          <a:bodyPr/>
          <a:lstStyle/>
          <a:p>
            <a:r>
              <a:rPr lang="en-US" dirty="0"/>
              <a:t>SG 95</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141</a:t>
            </a:fld>
            <a:endParaRPr lang="en-US" dirty="0"/>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628649" y="1483950"/>
            <a:ext cx="6961529" cy="2835187"/>
          </a:xfrm>
          <a:prstGeom prst="rect">
            <a:avLst/>
          </a:prstGeom>
        </p:spPr>
      </p:pic>
    </p:spTree>
    <p:extLst>
      <p:ext uri="{BB962C8B-B14F-4D97-AF65-F5344CB8AC3E}">
        <p14:creationId xmlns:p14="http://schemas.microsoft.com/office/powerpoint/2010/main" val="37827200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Shackle</a:t>
            </a:r>
          </a:p>
        </p:txBody>
      </p:sp>
      <p:sp>
        <p:nvSpPr>
          <p:cNvPr id="6" name="Content Placeholder 5"/>
          <p:cNvSpPr>
            <a:spLocks noGrp="1"/>
          </p:cNvSpPr>
          <p:nvPr>
            <p:ph sz="quarter" idx="16"/>
          </p:nvPr>
        </p:nvSpPr>
        <p:spPr/>
        <p:txBody>
          <a:bodyPr/>
          <a:lstStyle/>
          <a:p>
            <a:r>
              <a:rPr lang="en-US" dirty="0"/>
              <a:t>SG 96</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142</a:t>
            </a:fld>
            <a:endParaRPr lang="en-US" dirty="0"/>
          </a:p>
        </p:txBody>
      </p:sp>
      <p:pic>
        <p:nvPicPr>
          <p:cNvPr id="9" name="Picture 8"/>
          <p:cNvPicPr/>
          <p:nvPr/>
        </p:nvPicPr>
        <p:blipFill>
          <a:blip r:embed="rId3"/>
          <a:stretch>
            <a:fillRect/>
          </a:stretch>
        </p:blipFill>
        <p:spPr>
          <a:xfrm>
            <a:off x="628649" y="1518133"/>
            <a:ext cx="6988258" cy="2280143"/>
          </a:xfrm>
          <a:prstGeom prst="rect">
            <a:avLst/>
          </a:prstGeom>
        </p:spPr>
      </p:pic>
    </p:spTree>
    <p:extLst>
      <p:ext uri="{BB962C8B-B14F-4D97-AF65-F5344CB8AC3E}">
        <p14:creationId xmlns:p14="http://schemas.microsoft.com/office/powerpoint/2010/main" val="399761209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Assembly Description and Diagram</a:t>
            </a:r>
          </a:p>
        </p:txBody>
      </p:sp>
      <p:sp>
        <p:nvSpPr>
          <p:cNvPr id="7" name="Content Placeholder 6"/>
          <p:cNvSpPr>
            <a:spLocks noGrp="1"/>
          </p:cNvSpPr>
          <p:nvPr>
            <p:ph sz="quarter" idx="16"/>
          </p:nvPr>
        </p:nvSpPr>
        <p:spPr/>
        <p:txBody>
          <a:bodyPr/>
          <a:lstStyle/>
          <a:p>
            <a:r>
              <a:rPr lang="en-US" dirty="0"/>
              <a:t>SG 96</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143</a:t>
            </a:fld>
            <a:endParaRPr lang="en-US"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28650" y="1483950"/>
            <a:ext cx="6932346" cy="3392850"/>
          </a:xfrm>
          <a:prstGeom prst="rect">
            <a:avLst/>
          </a:prstGeom>
        </p:spPr>
      </p:pic>
    </p:spTree>
    <p:extLst>
      <p:ext uri="{BB962C8B-B14F-4D97-AF65-F5344CB8AC3E}">
        <p14:creationId xmlns:p14="http://schemas.microsoft.com/office/powerpoint/2010/main" val="31443150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Parts List</a:t>
            </a:r>
          </a:p>
        </p:txBody>
      </p:sp>
      <p:sp>
        <p:nvSpPr>
          <p:cNvPr id="6" name="Content Placeholder 5"/>
          <p:cNvSpPr>
            <a:spLocks noGrp="1"/>
          </p:cNvSpPr>
          <p:nvPr>
            <p:ph sz="quarter" idx="16"/>
          </p:nvPr>
        </p:nvSpPr>
        <p:spPr/>
        <p:txBody>
          <a:bodyPr/>
          <a:lstStyle/>
          <a:p>
            <a:r>
              <a:rPr lang="en-US" dirty="0"/>
              <a:t>SG 97</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144</a:t>
            </a:fld>
            <a:endParaRPr lang="en-US" dirty="0"/>
          </a:p>
        </p:txBody>
      </p:sp>
      <p:pic>
        <p:nvPicPr>
          <p:cNvPr id="8" name="Picture 7"/>
          <p:cNvPicPr/>
          <p:nvPr/>
        </p:nvPicPr>
        <p:blipFill>
          <a:blip r:embed="rId3"/>
          <a:stretch>
            <a:fillRect/>
          </a:stretch>
        </p:blipFill>
        <p:spPr>
          <a:xfrm>
            <a:off x="628649" y="1483950"/>
            <a:ext cx="6710495" cy="3744542"/>
          </a:xfrm>
          <a:prstGeom prst="rect">
            <a:avLst/>
          </a:prstGeom>
        </p:spPr>
      </p:pic>
    </p:spTree>
    <p:extLst>
      <p:ext uri="{BB962C8B-B14F-4D97-AF65-F5344CB8AC3E}">
        <p14:creationId xmlns:p14="http://schemas.microsoft.com/office/powerpoint/2010/main" val="21476254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Approvals</a:t>
            </a:r>
          </a:p>
        </p:txBody>
      </p:sp>
      <p:sp>
        <p:nvSpPr>
          <p:cNvPr id="6" name="Content Placeholder 5"/>
          <p:cNvSpPr>
            <a:spLocks noGrp="1"/>
          </p:cNvSpPr>
          <p:nvPr>
            <p:ph sz="quarter" idx="16"/>
          </p:nvPr>
        </p:nvSpPr>
        <p:spPr/>
        <p:txBody>
          <a:bodyPr/>
          <a:lstStyle/>
          <a:p>
            <a:r>
              <a:rPr lang="en-US" dirty="0"/>
              <a:t>SG 97</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145</a:t>
            </a:fld>
            <a:endParaRPr lang="en-US" dirty="0"/>
          </a:p>
        </p:txBody>
      </p:sp>
      <p:pic>
        <p:nvPicPr>
          <p:cNvPr id="9" name="Picture 8"/>
          <p:cNvPicPr/>
          <p:nvPr/>
        </p:nvPicPr>
        <p:blipFill>
          <a:blip r:embed="rId3"/>
          <a:stretch>
            <a:fillRect/>
          </a:stretch>
        </p:blipFill>
        <p:spPr>
          <a:xfrm>
            <a:off x="628649" y="1518133"/>
            <a:ext cx="6690458" cy="3393835"/>
          </a:xfrm>
          <a:prstGeom prst="rect">
            <a:avLst/>
          </a:prstGeom>
        </p:spPr>
      </p:pic>
    </p:spTree>
    <p:extLst>
      <p:ext uri="{BB962C8B-B14F-4D97-AF65-F5344CB8AC3E}">
        <p14:creationId xmlns:p14="http://schemas.microsoft.com/office/powerpoint/2010/main" val="2503238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Pipe Handling Illustrations</a:t>
            </a:r>
          </a:p>
        </p:txBody>
      </p:sp>
      <p:sp>
        <p:nvSpPr>
          <p:cNvPr id="6" name="Content Placeholder 5"/>
          <p:cNvSpPr>
            <a:spLocks noGrp="1"/>
          </p:cNvSpPr>
          <p:nvPr>
            <p:ph sz="quarter" idx="16"/>
          </p:nvPr>
        </p:nvSpPr>
        <p:spPr/>
        <p:txBody>
          <a:bodyPr/>
          <a:lstStyle/>
          <a:p>
            <a:r>
              <a:rPr lang="en-US" dirty="0"/>
              <a:t>SG 98-100</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146</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628649" y="1386070"/>
            <a:ext cx="3590654" cy="487346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18792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Text Placeholder 2"/>
          <p:cNvSpPr>
            <a:spLocks noGrp="1"/>
          </p:cNvSpPr>
          <p:nvPr>
            <p:ph type="body" sz="quarter" idx="14"/>
          </p:nvPr>
        </p:nvSpPr>
        <p:spPr/>
        <p:txBody>
          <a:bodyPr/>
          <a:lstStyle/>
          <a:p>
            <a:r>
              <a:rPr lang="en-US" dirty="0"/>
              <a:t>Directions</a:t>
            </a:r>
          </a:p>
          <a:p>
            <a:pPr marL="457200" indent="-457200">
              <a:buClr>
                <a:srgbClr val="0099CC"/>
              </a:buClr>
              <a:buFont typeface="+mj-lt"/>
              <a:buAutoNum type="arabicPeriod"/>
            </a:pPr>
            <a:r>
              <a:rPr lang="en-US" dirty="0">
                <a:latin typeface="Arial" panose="020B0604020202020204" pitchFamily="34" charset="0"/>
              </a:rPr>
              <a:t>Fill in the chart using the HDPE Pipe Pulling Force and Approved Rigging Assembly Technical Supplements.</a:t>
            </a:r>
          </a:p>
          <a:p>
            <a:pPr marL="457200" indent="-457200">
              <a:buClr>
                <a:srgbClr val="0099CC"/>
              </a:buClr>
              <a:buFont typeface="+mj-lt"/>
              <a:buAutoNum type="arabicPeriod"/>
            </a:pPr>
            <a:r>
              <a:rPr lang="en-US" dirty="0">
                <a:latin typeface="Arial" panose="020B0604020202020204" pitchFamily="34" charset="0"/>
              </a:rPr>
              <a:t>List all of the rigging assemblies that can be used for each scenario.</a:t>
            </a:r>
          </a:p>
          <a:p>
            <a:pPr marL="457200" indent="-457200">
              <a:buClr>
                <a:srgbClr val="0099CC"/>
              </a:buClr>
              <a:buFont typeface="+mj-lt"/>
              <a:buAutoNum type="arabicPeriod"/>
            </a:pPr>
            <a:endParaRPr lang="en-US" dirty="0">
              <a:latin typeface="Arial" panose="020B0604020202020204" pitchFamily="34" charset="0"/>
            </a:endParaRPr>
          </a:p>
        </p:txBody>
      </p:sp>
      <p:sp>
        <p:nvSpPr>
          <p:cNvPr id="4" name="Text Placeholder 3"/>
          <p:cNvSpPr>
            <a:spLocks noGrp="1"/>
          </p:cNvSpPr>
          <p:nvPr>
            <p:ph type="body" sz="quarter" idx="16"/>
          </p:nvPr>
        </p:nvSpPr>
        <p:spPr/>
        <p:txBody>
          <a:bodyPr/>
          <a:lstStyle/>
          <a:p>
            <a:r>
              <a:rPr lang="en-US" dirty="0"/>
              <a:t>Plan It Out</a:t>
            </a:r>
          </a:p>
        </p:txBody>
      </p:sp>
      <p:sp>
        <p:nvSpPr>
          <p:cNvPr id="5" name="Text Placeholder 4"/>
          <p:cNvSpPr>
            <a:spLocks noGrp="1"/>
          </p:cNvSpPr>
          <p:nvPr>
            <p:ph type="body" sz="quarter" idx="15"/>
          </p:nvPr>
        </p:nvSpPr>
        <p:spPr>
          <a:prstGeom prst="rect">
            <a:avLst/>
          </a:prstGeom>
        </p:spPr>
        <p:txBody>
          <a:bodyPr/>
          <a:lstStyle/>
          <a:p>
            <a:r>
              <a:rPr lang="en-US" dirty="0"/>
              <a:t>Activity 5</a:t>
            </a:r>
          </a:p>
        </p:txBody>
      </p:sp>
      <p:sp>
        <p:nvSpPr>
          <p:cNvPr id="7" name="Content Placeholder 6"/>
          <p:cNvSpPr>
            <a:spLocks noGrp="1"/>
          </p:cNvSpPr>
          <p:nvPr>
            <p:ph sz="quarter" idx="17"/>
          </p:nvPr>
        </p:nvSpPr>
        <p:spPr/>
        <p:txBody>
          <a:bodyPr/>
          <a:lstStyle/>
          <a:p>
            <a:r>
              <a:rPr lang="en-US" dirty="0"/>
              <a:t>SG 101</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147</a:t>
            </a:fld>
            <a:endParaRPr lang="en-US" dirty="0"/>
          </a:p>
        </p:txBody>
      </p:sp>
    </p:spTree>
    <p:extLst>
      <p:ext uri="{BB962C8B-B14F-4D97-AF65-F5344CB8AC3E}">
        <p14:creationId xmlns:p14="http://schemas.microsoft.com/office/powerpoint/2010/main" val="28215888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148</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p>
        </p:txBody>
      </p:sp>
    </p:spTree>
    <p:extLst>
      <p:ext uri="{BB962C8B-B14F-4D97-AF65-F5344CB8AC3E}">
        <p14:creationId xmlns:p14="http://schemas.microsoft.com/office/powerpoint/2010/main" val="34025490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a:t>Module 5:  Fusing and Data Loggers</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810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15</a:t>
            </a:fld>
            <a:endParaRPr lang="en-US" dirty="0"/>
          </a:p>
        </p:txBody>
      </p:sp>
      <p:sp>
        <p:nvSpPr>
          <p:cNvPr id="5" name="Text Placeholder 4"/>
          <p:cNvSpPr>
            <a:spLocks noGrp="1"/>
          </p:cNvSpPr>
          <p:nvPr>
            <p:ph type="body" sz="quarter" idx="15"/>
          </p:nvPr>
        </p:nvSpPr>
        <p:spPr/>
        <p:txBody>
          <a:bodyPr/>
          <a:lstStyle/>
          <a:p>
            <a:r>
              <a:rPr lang="en-US" dirty="0"/>
              <a:t>Lifting Operations</a:t>
            </a:r>
          </a:p>
        </p:txBody>
      </p:sp>
      <p:sp>
        <p:nvSpPr>
          <p:cNvPr id="6" name="Content Placeholder 5"/>
          <p:cNvSpPr>
            <a:spLocks noGrp="1"/>
          </p:cNvSpPr>
          <p:nvPr>
            <p:ph sz="quarter" idx="16"/>
          </p:nvPr>
        </p:nvSpPr>
        <p:spPr/>
        <p:txBody>
          <a:bodyPr/>
          <a:lstStyle/>
          <a:p>
            <a:r>
              <a:rPr lang="en-US" dirty="0"/>
              <a:t>SG vi</a:t>
            </a:r>
          </a:p>
        </p:txBody>
      </p:sp>
      <p:sp>
        <p:nvSpPr>
          <p:cNvPr id="4" name="Text Placeholder 3"/>
          <p:cNvSpPr>
            <a:spLocks noGrp="1"/>
          </p:cNvSpPr>
          <p:nvPr>
            <p:ph type="body" sz="quarter" idx="17"/>
          </p:nvPr>
        </p:nvSpPr>
        <p:spPr>
          <a:prstGeom prst="rect">
            <a:avLst/>
          </a:prstGeom>
        </p:spPr>
        <p:txBody>
          <a:bodyPr/>
          <a:lstStyle/>
          <a:p>
            <a:r>
              <a:rPr lang="en-US" dirty="0"/>
              <a:t>Loss of control of load suspended by  lifting equipment</a:t>
            </a:r>
          </a:p>
          <a:p>
            <a:r>
              <a:rPr lang="en-US" dirty="0"/>
              <a:t>Critical Controls</a:t>
            </a:r>
          </a:p>
          <a:p>
            <a:pPr marL="0" indent="0">
              <a:buNone/>
            </a:pPr>
            <a:endParaRPr lang="en-US" dirty="0"/>
          </a:p>
        </p:txBody>
      </p:sp>
      <p:pic>
        <p:nvPicPr>
          <p:cNvPr id="8" name="Picture 7" descr="FRMIcon_LiftingOps_transparen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spTree>
    <p:extLst>
      <p:ext uri="{BB962C8B-B14F-4D97-AF65-F5344CB8AC3E}">
        <p14:creationId xmlns:p14="http://schemas.microsoft.com/office/powerpoint/2010/main" val="38460104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Fusing Machines</a:t>
            </a:r>
          </a:p>
        </p:txBody>
      </p:sp>
      <p:sp>
        <p:nvSpPr>
          <p:cNvPr id="11" name="Content Placeholder 10"/>
          <p:cNvSpPr>
            <a:spLocks noGrp="1"/>
          </p:cNvSpPr>
          <p:nvPr>
            <p:ph sz="quarter" idx="16"/>
          </p:nvPr>
        </p:nvSpPr>
        <p:spPr/>
        <p:txBody>
          <a:bodyPr/>
          <a:lstStyle/>
          <a:p>
            <a:r>
              <a:rPr lang="en-US" dirty="0"/>
              <a:t>SG 107-108</a:t>
            </a:r>
          </a:p>
        </p:txBody>
      </p:sp>
      <p:sp>
        <p:nvSpPr>
          <p:cNvPr id="4" name="Text Placeholder 3"/>
          <p:cNvSpPr>
            <a:spLocks noGrp="1"/>
          </p:cNvSpPr>
          <p:nvPr>
            <p:ph type="body" sz="quarter" idx="17"/>
          </p:nvPr>
        </p:nvSpPr>
        <p:spPr>
          <a:xfrm>
            <a:off x="628650" y="1386070"/>
            <a:ext cx="3837842" cy="4669956"/>
          </a:xfrm>
          <a:prstGeom prst="rect">
            <a:avLst/>
          </a:prstGeom>
        </p:spPr>
        <p:txBody>
          <a:bodyPr/>
          <a:lstStyle/>
          <a:p>
            <a:r>
              <a:rPr lang="en-US" dirty="0"/>
              <a:t>Stored Energy</a:t>
            </a:r>
          </a:p>
          <a:p>
            <a:r>
              <a:rPr lang="en-US" dirty="0"/>
              <a:t>HDPE Pipe Handling Permit</a:t>
            </a:r>
          </a:p>
          <a:p>
            <a:r>
              <a:rPr lang="en-US" dirty="0"/>
              <a:t>Significant Bends</a:t>
            </a:r>
          </a:p>
          <a:p>
            <a:r>
              <a:rPr lang="en-US" dirty="0"/>
              <a:t>Banding Clamps</a:t>
            </a:r>
          </a:p>
          <a:p>
            <a:r>
              <a:rPr lang="en-US" dirty="0"/>
              <a:t>Specifications and Standards</a:t>
            </a:r>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150</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6628" y="1386070"/>
            <a:ext cx="3973028" cy="3971376"/>
          </a:xfrm>
          <a:prstGeom prst="rect">
            <a:avLst/>
          </a:prstGeom>
          <a:noFill/>
          <a:ln w="9525">
            <a:solidFill>
              <a:schemeClr val="tx1"/>
            </a:solidFill>
          </a:ln>
        </p:spPr>
      </p:pic>
    </p:spTree>
    <p:extLst>
      <p:ext uri="{BB962C8B-B14F-4D97-AF65-F5344CB8AC3E}">
        <p14:creationId xmlns:p14="http://schemas.microsoft.com/office/powerpoint/2010/main" val="14290354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Recording the Data – Data Loggers</a:t>
            </a:r>
          </a:p>
        </p:txBody>
      </p:sp>
      <p:sp>
        <p:nvSpPr>
          <p:cNvPr id="6" name="Content Placeholder 5"/>
          <p:cNvSpPr>
            <a:spLocks noGrp="1"/>
          </p:cNvSpPr>
          <p:nvPr>
            <p:ph sz="quarter" idx="16"/>
          </p:nvPr>
        </p:nvSpPr>
        <p:spPr/>
        <p:txBody>
          <a:bodyPr/>
          <a:lstStyle/>
          <a:p>
            <a:r>
              <a:rPr lang="en-US" dirty="0"/>
              <a:t>SG 108</a:t>
            </a:r>
          </a:p>
        </p:txBody>
      </p:sp>
      <p:sp>
        <p:nvSpPr>
          <p:cNvPr id="3" name="Text Placeholder 2"/>
          <p:cNvSpPr>
            <a:spLocks noGrp="1"/>
          </p:cNvSpPr>
          <p:nvPr>
            <p:ph type="body" sz="quarter" idx="17"/>
          </p:nvPr>
        </p:nvSpPr>
        <p:spPr/>
        <p:txBody>
          <a:bodyPr>
            <a:normAutofit/>
          </a:bodyPr>
          <a:lstStyle/>
          <a:p>
            <a:r>
              <a:rPr lang="en-US" dirty="0"/>
              <a:t>When data logging is used</a:t>
            </a:r>
          </a:p>
          <a:p>
            <a:r>
              <a:rPr lang="en-US" dirty="0"/>
              <a:t>Why data logging is used</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151</a:t>
            </a:fld>
            <a:endParaRPr lang="en-US" dirty="0"/>
          </a:p>
        </p:txBody>
      </p:sp>
    </p:spTree>
    <p:extLst>
      <p:ext uri="{BB962C8B-B14F-4D97-AF65-F5344CB8AC3E}">
        <p14:creationId xmlns:p14="http://schemas.microsoft.com/office/powerpoint/2010/main" val="21128410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Hands-On Training</a:t>
            </a:r>
          </a:p>
        </p:txBody>
      </p:sp>
      <p:sp>
        <p:nvSpPr>
          <p:cNvPr id="11" name="Content Placeholder 10"/>
          <p:cNvSpPr>
            <a:spLocks noGrp="1"/>
          </p:cNvSpPr>
          <p:nvPr>
            <p:ph sz="quarter" idx="16"/>
          </p:nvPr>
        </p:nvSpPr>
        <p:spPr/>
        <p:txBody>
          <a:bodyPr/>
          <a:lstStyle/>
          <a:p>
            <a:r>
              <a:rPr lang="en-US" dirty="0"/>
              <a:t>SG 108</a:t>
            </a:r>
          </a:p>
        </p:txBody>
      </p:sp>
      <p:sp>
        <p:nvSpPr>
          <p:cNvPr id="4" name="Text Placeholder 3"/>
          <p:cNvSpPr>
            <a:spLocks noGrp="1"/>
          </p:cNvSpPr>
          <p:nvPr>
            <p:ph type="body" sz="quarter" idx="17"/>
          </p:nvPr>
        </p:nvSpPr>
        <p:spPr>
          <a:xfrm>
            <a:off x="628649" y="1386070"/>
            <a:ext cx="4412273" cy="4669956"/>
          </a:xfrm>
          <a:prstGeom prst="rect">
            <a:avLst/>
          </a:prstGeom>
        </p:spPr>
        <p:txBody>
          <a:bodyPr/>
          <a:lstStyle/>
          <a:p>
            <a:pPr marL="0" indent="0">
              <a:buNone/>
            </a:pPr>
            <a:r>
              <a:rPr lang="en-US" dirty="0"/>
              <a:t>Further HDPE education</a:t>
            </a:r>
          </a:p>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152</a:t>
            </a:fld>
            <a:endParaRPr lang="en-US" dirty="0"/>
          </a:p>
        </p:txBody>
      </p:sp>
    </p:spTree>
    <p:extLst>
      <p:ext uri="{BB962C8B-B14F-4D97-AF65-F5344CB8AC3E}">
        <p14:creationId xmlns:p14="http://schemas.microsoft.com/office/powerpoint/2010/main" val="5256000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Text Placeholder 2"/>
          <p:cNvSpPr>
            <a:spLocks noGrp="1"/>
          </p:cNvSpPr>
          <p:nvPr>
            <p:ph type="body" sz="quarter" idx="14"/>
          </p:nvPr>
        </p:nvSpPr>
        <p:spPr/>
        <p:txBody>
          <a:bodyPr/>
          <a:lstStyle/>
          <a:p>
            <a:r>
              <a:rPr lang="en-US" dirty="0"/>
              <a:t>Directions</a:t>
            </a:r>
          </a:p>
          <a:p>
            <a:pPr marL="342900" lvl="0" indent="-342900">
              <a:buClr>
                <a:srgbClr val="0099CC"/>
              </a:buClr>
              <a:buFont typeface="+mj-lt"/>
              <a:buAutoNum type="arabicPeriod"/>
            </a:pPr>
            <a:r>
              <a:rPr lang="en-US" dirty="0">
                <a:latin typeface="+mj-lt"/>
                <a:ea typeface="Times New Roman" panose="02020603050405020304" pitchFamily="18" charset="0"/>
                <a:cs typeface="Times New Roman" panose="02020603050405020304" pitchFamily="18" charset="0"/>
              </a:rPr>
              <a:t>Partner up with another student</a:t>
            </a:r>
            <a:endParaRPr lang="en-US" dirty="0">
              <a:latin typeface="+mj-lt"/>
              <a:ea typeface="Calibri" panose="020F0502020204030204" pitchFamily="34" charset="0"/>
              <a:cs typeface="Calibri" panose="020F0502020204030204" pitchFamily="34" charset="0"/>
            </a:endParaRPr>
          </a:p>
          <a:p>
            <a:pPr marL="342900" marR="0" lvl="0" indent="-342900">
              <a:buClr>
                <a:srgbClr val="0099CC"/>
              </a:buClr>
              <a:buFont typeface="+mj-lt"/>
              <a:buAutoNum type="arabicPeriod"/>
            </a:pPr>
            <a:r>
              <a:rPr lang="en-US" dirty="0">
                <a:latin typeface="+mj-lt"/>
                <a:ea typeface="Times New Roman" panose="02020603050405020304" pitchFamily="18" charset="0"/>
                <a:cs typeface="Times New Roman" panose="02020603050405020304" pitchFamily="18" charset="0"/>
              </a:rPr>
              <a:t>Read the “Learn From Others” scenario on SG p. 110</a:t>
            </a:r>
            <a:endParaRPr lang="en-US" dirty="0">
              <a:latin typeface="+mj-lt"/>
              <a:ea typeface="Calibri" panose="020F0502020204030204" pitchFamily="34" charset="0"/>
              <a:cs typeface="Calibri" panose="020F0502020204030204" pitchFamily="34" charset="0"/>
            </a:endParaRPr>
          </a:p>
          <a:p>
            <a:pPr marL="342900" marR="0" lvl="0" indent="-342900">
              <a:buClr>
                <a:srgbClr val="0099CC"/>
              </a:buClr>
              <a:buFont typeface="+mj-lt"/>
              <a:buAutoNum type="arabicPeriod"/>
            </a:pPr>
            <a:r>
              <a:rPr lang="en-US" dirty="0">
                <a:latin typeface="+mj-lt"/>
                <a:ea typeface="Times New Roman" panose="02020603050405020304" pitchFamily="18" charset="0"/>
                <a:cs typeface="Times New Roman" panose="02020603050405020304" pitchFamily="18" charset="0"/>
              </a:rPr>
              <a:t>Discuss the results from the investigation found in the table</a:t>
            </a:r>
          </a:p>
          <a:p>
            <a:pPr marL="342900" marR="0" lvl="0" indent="-342900">
              <a:buClr>
                <a:srgbClr val="0099CC"/>
              </a:buClr>
              <a:buFont typeface="+mj-lt"/>
              <a:buAutoNum type="arabicPeriod"/>
            </a:pPr>
            <a:r>
              <a:rPr lang="en-US" dirty="0">
                <a:latin typeface="+mj-lt"/>
                <a:ea typeface="Times New Roman" panose="02020603050405020304" pitchFamily="18" charset="0"/>
                <a:cs typeface="Times New Roman" panose="02020603050405020304" pitchFamily="18" charset="0"/>
              </a:rPr>
              <a:t>Use the questions on SG p. 109 to guide your discussion</a:t>
            </a:r>
            <a:endParaRPr lang="en-US" dirty="0">
              <a:latin typeface="+mj-lt"/>
              <a:ea typeface="Calibri" panose="020F0502020204030204" pitchFamily="34" charset="0"/>
              <a:cs typeface="Calibri" panose="020F0502020204030204" pitchFamily="34" charset="0"/>
            </a:endParaRPr>
          </a:p>
        </p:txBody>
      </p:sp>
      <p:sp>
        <p:nvSpPr>
          <p:cNvPr id="4" name="Text Placeholder 3"/>
          <p:cNvSpPr>
            <a:spLocks noGrp="1"/>
          </p:cNvSpPr>
          <p:nvPr>
            <p:ph type="body" sz="quarter" idx="16"/>
          </p:nvPr>
        </p:nvSpPr>
        <p:spPr/>
        <p:txBody>
          <a:bodyPr/>
          <a:lstStyle/>
          <a:p>
            <a:r>
              <a:rPr lang="en-US" dirty="0"/>
              <a:t>Arm Chair Quarterback</a:t>
            </a:r>
          </a:p>
        </p:txBody>
      </p:sp>
      <p:sp>
        <p:nvSpPr>
          <p:cNvPr id="5" name="Text Placeholder 4"/>
          <p:cNvSpPr>
            <a:spLocks noGrp="1"/>
          </p:cNvSpPr>
          <p:nvPr>
            <p:ph type="body" sz="quarter" idx="15"/>
          </p:nvPr>
        </p:nvSpPr>
        <p:spPr>
          <a:prstGeom prst="rect">
            <a:avLst/>
          </a:prstGeom>
        </p:spPr>
        <p:txBody>
          <a:bodyPr/>
          <a:lstStyle/>
          <a:p>
            <a:r>
              <a:rPr lang="en-US" dirty="0"/>
              <a:t>Activity 6</a:t>
            </a:r>
          </a:p>
        </p:txBody>
      </p:sp>
      <p:sp>
        <p:nvSpPr>
          <p:cNvPr id="8" name="Content Placeholder 7"/>
          <p:cNvSpPr>
            <a:spLocks noGrp="1"/>
          </p:cNvSpPr>
          <p:nvPr>
            <p:ph sz="quarter" idx="17"/>
          </p:nvPr>
        </p:nvSpPr>
        <p:spPr/>
        <p:txBody>
          <a:bodyPr/>
          <a:lstStyle/>
          <a:p>
            <a:r>
              <a:rPr lang="en-US" dirty="0"/>
              <a:t>SG 109-110</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153</a:t>
            </a:fld>
            <a:endParaRPr lang="en-US" dirty="0"/>
          </a:p>
        </p:txBody>
      </p:sp>
    </p:spTree>
    <p:extLst>
      <p:ext uri="{BB962C8B-B14F-4D97-AF65-F5344CB8AC3E}">
        <p14:creationId xmlns:p14="http://schemas.microsoft.com/office/powerpoint/2010/main" val="10582128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a:t>Quiz</a:t>
            </a:r>
          </a:p>
        </p:txBody>
      </p:sp>
      <p:sp>
        <p:nvSpPr>
          <p:cNvPr id="3" name="Footer Placeholder 2"/>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quiz in the Student Guide (p. 111)</a:t>
            </a:r>
          </a:p>
          <a:p>
            <a:pPr marL="457200" indent="-457200">
              <a:buFont typeface="+mj-lt"/>
              <a:buAutoNum type="arabicPeriod"/>
            </a:pPr>
            <a:r>
              <a:rPr lang="en-US" dirty="0">
                <a:latin typeface="Arial" panose="020B0604020202020204" pitchFamily="34" charset="0"/>
              </a:rPr>
              <a:t>Discuss the answers as a class</a:t>
            </a:r>
          </a:p>
        </p:txBody>
      </p:sp>
      <p:sp>
        <p:nvSpPr>
          <p:cNvPr id="5" name="Text Placeholder 4"/>
          <p:cNvSpPr>
            <a:spLocks noGrp="1"/>
          </p:cNvSpPr>
          <p:nvPr>
            <p:ph type="body" sz="quarter" idx="16"/>
          </p:nvPr>
        </p:nvSpPr>
        <p:spPr/>
        <p:txBody>
          <a:bodyPr/>
          <a:lstStyle/>
          <a:p>
            <a:r>
              <a:rPr lang="en-US" dirty="0"/>
              <a:t>Module 5 Quiz</a:t>
            </a:r>
          </a:p>
        </p:txBody>
      </p:sp>
      <p:sp>
        <p:nvSpPr>
          <p:cNvPr id="8" name="Content Placeholder 7"/>
          <p:cNvSpPr>
            <a:spLocks noGrp="1"/>
          </p:cNvSpPr>
          <p:nvPr>
            <p:ph sz="quarter" idx="17"/>
          </p:nvPr>
        </p:nvSpPr>
        <p:spPr/>
        <p:txBody>
          <a:bodyPr/>
          <a:lstStyle/>
          <a:p>
            <a:r>
              <a:rPr lang="en-US" dirty="0"/>
              <a:t>SG 111</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154</a:t>
            </a:fld>
            <a:endParaRPr lang="en-US" dirty="0"/>
          </a:p>
        </p:txBody>
      </p:sp>
    </p:spTree>
    <p:extLst>
      <p:ext uri="{BB962C8B-B14F-4D97-AF65-F5344CB8AC3E}">
        <p14:creationId xmlns:p14="http://schemas.microsoft.com/office/powerpoint/2010/main" val="42749778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a:t>	</a:t>
            </a:r>
            <a:fld id="{25D3FF45-FB88-453A-A2AC-7EF0564DBF56}" type="slidenum">
              <a:rPr lang="en-US" smtClean="0"/>
              <a:pPr algn="r"/>
              <a:t>155</a:t>
            </a:fld>
            <a:endParaRPr lang="en-US" dirty="0"/>
          </a:p>
        </p:txBody>
      </p:sp>
      <p:sp>
        <p:nvSpPr>
          <p:cNvPr id="5" name="Text Placeholder 4"/>
          <p:cNvSpPr>
            <a:spLocks noGrp="1"/>
          </p:cNvSpPr>
          <p:nvPr>
            <p:ph type="body" sz="quarter" idx="15"/>
          </p:nvPr>
        </p:nvSpPr>
        <p:spPr/>
        <p:txBody>
          <a:bodyPr/>
          <a:lstStyle/>
          <a:p>
            <a:r>
              <a:rPr lang="en-US"/>
              <a:t>Module 5 Quiz</a:t>
            </a:r>
            <a:endParaRPr lang="en-US" dirty="0"/>
          </a:p>
        </p:txBody>
      </p:sp>
      <p:sp>
        <p:nvSpPr>
          <p:cNvPr id="6" name="Content Placeholder 5"/>
          <p:cNvSpPr>
            <a:spLocks noGrp="1"/>
          </p:cNvSpPr>
          <p:nvPr>
            <p:ph sz="quarter" idx="16"/>
          </p:nvPr>
        </p:nvSpPr>
        <p:spPr/>
        <p:txBody>
          <a:bodyPr/>
          <a:lstStyle/>
          <a:p>
            <a:r>
              <a:rPr lang="en-US" dirty="0"/>
              <a:t>SG 111</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a:pPr>
            <a:r>
              <a:rPr lang="en-US" dirty="0"/>
              <a:t>Stored energy sources must be considered and controlled when loading and unloading pipe from a fusing machine.</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7" name="Oval 6"/>
          <p:cNvSpPr/>
          <p:nvPr/>
        </p:nvSpPr>
        <p:spPr>
          <a:xfrm>
            <a:off x="1237696" y="310416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3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156</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111</a:t>
            </a:r>
          </a:p>
        </p:txBody>
      </p:sp>
      <p:sp>
        <p:nvSpPr>
          <p:cNvPr id="4" name="Text Placeholder 3"/>
          <p:cNvSpPr>
            <a:spLocks noGrp="1"/>
          </p:cNvSpPr>
          <p:nvPr>
            <p:ph type="body" sz="quarter" idx="17"/>
          </p:nvPr>
        </p:nvSpPr>
        <p:spPr>
          <a:prstGeom prst="rect">
            <a:avLst/>
          </a:prstGeom>
        </p:spPr>
        <p:txBody>
          <a:bodyPr>
            <a:normAutofit/>
          </a:bodyPr>
          <a:lstStyle/>
          <a:p>
            <a:pPr marL="457200" indent="-457200">
              <a:buFont typeface="+mj-lt"/>
              <a:buAutoNum type="arabicPeriod" startAt="2"/>
            </a:pPr>
            <a:r>
              <a:rPr lang="en-US" dirty="0"/>
              <a:t>An HDPE Pipe Handling Permit is required for tasks involving fusing, installation, and/or repair for 2 inch diameter and greater HDPE Pipe where the final result of the task creates a pipe longer than 50 feet.</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6" name="Oval 5"/>
          <p:cNvSpPr/>
          <p:nvPr/>
        </p:nvSpPr>
        <p:spPr>
          <a:xfrm>
            <a:off x="1235743" y="3858344"/>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3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157</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111</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3"/>
            </a:pPr>
            <a:r>
              <a:rPr lang="en-US" dirty="0"/>
              <a:t>An Engineer must review tasks involving cutting pipe with significant bends.</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6" name="Oval 5"/>
          <p:cNvSpPr/>
          <p:nvPr/>
        </p:nvSpPr>
        <p:spPr>
          <a:xfrm>
            <a:off x="1234681" y="289121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9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158</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111</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4"/>
            </a:pPr>
            <a:r>
              <a:rPr lang="en-US" dirty="0"/>
              <a:t>Banding clamps are designed to splice the ends of two pipes together.</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6" name="Oval 5"/>
          <p:cNvSpPr/>
          <p:nvPr/>
        </p:nvSpPr>
        <p:spPr>
          <a:xfrm>
            <a:off x="1233704" y="2889347"/>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8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159</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111</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5"/>
            </a:pPr>
            <a:r>
              <a:rPr lang="en-US" dirty="0"/>
              <a:t>Manufacturer specifications and applicable ASTM standards for fusing must be followed at all times.</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6" name="Oval 5"/>
          <p:cNvSpPr/>
          <p:nvPr/>
        </p:nvSpPr>
        <p:spPr>
          <a:xfrm>
            <a:off x="1232727" y="274476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12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a:t>Uncontrolled                            Release of Energy</a:t>
            </a:r>
            <a:endParaRPr lang="en-US" dirty="0"/>
          </a:p>
        </p:txBody>
      </p:sp>
      <p:sp>
        <p:nvSpPr>
          <p:cNvPr id="7" name="Content Placeholder 6"/>
          <p:cNvSpPr>
            <a:spLocks noGrp="1"/>
          </p:cNvSpPr>
          <p:nvPr>
            <p:ph sz="quarter" idx="16"/>
          </p:nvPr>
        </p:nvSpPr>
        <p:spPr/>
        <p:txBody>
          <a:bodyPr/>
          <a:lstStyle/>
          <a:p>
            <a:r>
              <a:rPr lang="en-US" dirty="0"/>
              <a:t>SG vii</a:t>
            </a:r>
          </a:p>
        </p:txBody>
      </p:sp>
      <p:sp>
        <p:nvSpPr>
          <p:cNvPr id="3" name="Text Placeholder 2"/>
          <p:cNvSpPr>
            <a:spLocks noGrp="1"/>
          </p:cNvSpPr>
          <p:nvPr>
            <p:ph type="body" sz="quarter" idx="17"/>
          </p:nvPr>
        </p:nvSpPr>
        <p:spPr/>
        <p:txBody>
          <a:bodyPr/>
          <a:lstStyle/>
          <a:p>
            <a:r>
              <a:rPr lang="en-US"/>
              <a:t>Stored energy from pressure</a:t>
            </a:r>
          </a:p>
          <a:p>
            <a:r>
              <a:rPr lang="en-US"/>
              <a:t>Items under tension or compression</a:t>
            </a:r>
          </a:p>
          <a:p>
            <a:r>
              <a:rPr lang="en-US"/>
              <a:t>Critical Controls</a:t>
            </a:r>
          </a:p>
          <a:p>
            <a:endParaRPr lang="en-US" dirty="0"/>
          </a:p>
        </p:txBody>
      </p:sp>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16</a:t>
            </a:fld>
            <a:endParaRPr lang="en-US" dirty="0"/>
          </a:p>
        </p:txBody>
      </p:sp>
      <p:pic>
        <p:nvPicPr>
          <p:cNvPr id="6" name="Picture 5" descr="FRMIcon_UncontrolledRelease_transparen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3371395"/>
            <a:ext cx="3165231" cy="2743200"/>
          </a:xfrm>
          <a:prstGeom prst="rect">
            <a:avLst/>
          </a:prstGeom>
          <a:noFill/>
          <a:ln>
            <a:noFill/>
          </a:ln>
          <a:effectLst/>
        </p:spPr>
      </p:pic>
    </p:spTree>
    <p:extLst>
      <p:ext uri="{BB962C8B-B14F-4D97-AF65-F5344CB8AC3E}">
        <p14:creationId xmlns:p14="http://schemas.microsoft.com/office/powerpoint/2010/main" val="24831088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160</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111</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6"/>
            </a:pPr>
            <a:r>
              <a:rPr lang="en-US" dirty="0"/>
              <a:t>Data Logging guarantees quality fusing of HDPE Pipe.</a:t>
            </a:r>
          </a:p>
          <a:p>
            <a:pPr marL="1028700" lvl="1" indent="-457200">
              <a:buFont typeface="+mj-lt"/>
              <a:buAutoNum type="alphaLcPeriod"/>
            </a:pPr>
            <a:r>
              <a:rPr lang="en-US" dirty="0"/>
              <a:t>True</a:t>
            </a:r>
          </a:p>
          <a:p>
            <a:pPr marL="1028700" lvl="1" indent="-457200">
              <a:buFont typeface="+mj-lt"/>
              <a:buAutoNum type="alphaLcPeriod"/>
            </a:pPr>
            <a:r>
              <a:rPr lang="en-US" dirty="0"/>
              <a:t>False</a:t>
            </a:r>
          </a:p>
          <a:p>
            <a:pPr marL="0" indent="0">
              <a:buNone/>
            </a:pPr>
            <a:endParaRPr lang="en-US" dirty="0"/>
          </a:p>
        </p:txBody>
      </p:sp>
      <p:sp>
        <p:nvSpPr>
          <p:cNvPr id="6" name="Oval 5"/>
          <p:cNvSpPr/>
          <p:nvPr/>
        </p:nvSpPr>
        <p:spPr>
          <a:xfrm>
            <a:off x="1247381" y="2871763"/>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8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161</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p>
        </p:txBody>
      </p:sp>
    </p:spTree>
    <p:extLst>
      <p:ext uri="{BB962C8B-B14F-4D97-AF65-F5344CB8AC3E}">
        <p14:creationId xmlns:p14="http://schemas.microsoft.com/office/powerpoint/2010/main" val="42777723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a:t>Module 6:  Audits and Training</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12124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163</a:t>
            </a:fld>
            <a:endParaRPr lang="en-US" dirty="0"/>
          </a:p>
        </p:txBody>
      </p:sp>
      <p:sp>
        <p:nvSpPr>
          <p:cNvPr id="5" name="Text Placeholder 4"/>
          <p:cNvSpPr>
            <a:spLocks noGrp="1"/>
          </p:cNvSpPr>
          <p:nvPr>
            <p:ph type="body" sz="quarter" idx="15"/>
          </p:nvPr>
        </p:nvSpPr>
        <p:spPr/>
        <p:txBody>
          <a:bodyPr/>
          <a:lstStyle/>
          <a:p>
            <a:r>
              <a:rPr lang="en-US" dirty="0"/>
              <a:t>Corporate Team</a:t>
            </a:r>
          </a:p>
        </p:txBody>
      </p:sp>
      <p:sp>
        <p:nvSpPr>
          <p:cNvPr id="6" name="Content Placeholder 5"/>
          <p:cNvSpPr>
            <a:spLocks noGrp="1"/>
          </p:cNvSpPr>
          <p:nvPr>
            <p:ph sz="quarter" idx="16"/>
          </p:nvPr>
        </p:nvSpPr>
        <p:spPr/>
        <p:txBody>
          <a:bodyPr/>
          <a:lstStyle/>
          <a:p>
            <a:r>
              <a:rPr lang="en-US" dirty="0"/>
              <a:t>SG 117</a:t>
            </a:r>
          </a:p>
        </p:txBody>
      </p:sp>
      <p:sp>
        <p:nvSpPr>
          <p:cNvPr id="4" name="Text Placeholder 3"/>
          <p:cNvSpPr>
            <a:spLocks noGrp="1"/>
          </p:cNvSpPr>
          <p:nvPr>
            <p:ph type="body" sz="quarter" idx="17"/>
          </p:nvPr>
        </p:nvSpPr>
        <p:spPr>
          <a:prstGeom prst="rect">
            <a:avLst/>
          </a:prstGeom>
        </p:spPr>
        <p:txBody>
          <a:bodyPr/>
          <a:lstStyle/>
          <a:p>
            <a:r>
              <a:rPr lang="en-US" dirty="0"/>
              <a:t>Pipe Safety Steering Team (PSST)</a:t>
            </a:r>
          </a:p>
          <a:p>
            <a:r>
              <a:rPr lang="en-US" dirty="0"/>
              <a:t>Members</a:t>
            </a:r>
          </a:p>
          <a:p>
            <a:r>
              <a:rPr lang="en-US" dirty="0"/>
              <a:t>Visits</a:t>
            </a:r>
          </a:p>
          <a:p>
            <a:r>
              <a:rPr lang="en-US" dirty="0"/>
              <a:t>Meetings</a:t>
            </a:r>
          </a:p>
          <a:p>
            <a:endParaRPr lang="en-US" dirty="0"/>
          </a:p>
        </p:txBody>
      </p:sp>
    </p:spTree>
    <p:extLst>
      <p:ext uri="{BB962C8B-B14F-4D97-AF65-F5344CB8AC3E}">
        <p14:creationId xmlns:p14="http://schemas.microsoft.com/office/powerpoint/2010/main" val="39143127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164</a:t>
            </a:fld>
            <a:endParaRPr lang="en-US" dirty="0"/>
          </a:p>
        </p:txBody>
      </p:sp>
      <p:sp>
        <p:nvSpPr>
          <p:cNvPr id="5" name="Text Placeholder 4"/>
          <p:cNvSpPr>
            <a:spLocks noGrp="1"/>
          </p:cNvSpPr>
          <p:nvPr>
            <p:ph type="body" sz="quarter" idx="15"/>
          </p:nvPr>
        </p:nvSpPr>
        <p:spPr/>
        <p:txBody>
          <a:bodyPr/>
          <a:lstStyle/>
          <a:p>
            <a:r>
              <a:rPr lang="en-US" dirty="0"/>
              <a:t>Site Teams</a:t>
            </a:r>
          </a:p>
        </p:txBody>
      </p:sp>
      <p:sp>
        <p:nvSpPr>
          <p:cNvPr id="6" name="Content Placeholder 5"/>
          <p:cNvSpPr>
            <a:spLocks noGrp="1"/>
          </p:cNvSpPr>
          <p:nvPr>
            <p:ph sz="quarter" idx="16"/>
          </p:nvPr>
        </p:nvSpPr>
        <p:spPr/>
        <p:txBody>
          <a:bodyPr/>
          <a:lstStyle/>
          <a:p>
            <a:r>
              <a:rPr lang="en-US" dirty="0"/>
              <a:t>SG 117</a:t>
            </a:r>
          </a:p>
        </p:txBody>
      </p:sp>
      <p:sp>
        <p:nvSpPr>
          <p:cNvPr id="4" name="Text Placeholder 3"/>
          <p:cNvSpPr>
            <a:spLocks noGrp="1"/>
          </p:cNvSpPr>
          <p:nvPr>
            <p:ph type="body" sz="quarter" idx="17"/>
          </p:nvPr>
        </p:nvSpPr>
        <p:spPr>
          <a:prstGeom prst="rect">
            <a:avLst/>
          </a:prstGeom>
        </p:spPr>
        <p:txBody>
          <a:bodyPr/>
          <a:lstStyle/>
          <a:p>
            <a:r>
              <a:rPr lang="en-US" dirty="0"/>
              <a:t>Members</a:t>
            </a:r>
          </a:p>
          <a:p>
            <a:r>
              <a:rPr lang="en-US" dirty="0"/>
              <a:t>Field Audits</a:t>
            </a:r>
          </a:p>
          <a:p>
            <a:endParaRPr lang="en-US" dirty="0"/>
          </a:p>
        </p:txBody>
      </p:sp>
    </p:spTree>
    <p:extLst>
      <p:ext uri="{BB962C8B-B14F-4D97-AF65-F5344CB8AC3E}">
        <p14:creationId xmlns:p14="http://schemas.microsoft.com/office/powerpoint/2010/main" val="6505179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165</a:t>
            </a:fld>
            <a:endParaRPr lang="en-US" dirty="0"/>
          </a:p>
        </p:txBody>
      </p:sp>
      <p:sp>
        <p:nvSpPr>
          <p:cNvPr id="5" name="Text Placeholder 4"/>
          <p:cNvSpPr>
            <a:spLocks noGrp="1"/>
          </p:cNvSpPr>
          <p:nvPr>
            <p:ph type="body" sz="quarter" idx="15"/>
          </p:nvPr>
        </p:nvSpPr>
        <p:spPr/>
        <p:txBody>
          <a:bodyPr/>
          <a:lstStyle/>
          <a:p>
            <a:r>
              <a:rPr lang="en-US" dirty="0"/>
              <a:t>Low-Frequency Usage Sites</a:t>
            </a:r>
          </a:p>
        </p:txBody>
      </p:sp>
      <p:sp>
        <p:nvSpPr>
          <p:cNvPr id="6" name="Content Placeholder 5"/>
          <p:cNvSpPr>
            <a:spLocks noGrp="1"/>
          </p:cNvSpPr>
          <p:nvPr>
            <p:ph sz="quarter" idx="16"/>
          </p:nvPr>
        </p:nvSpPr>
        <p:spPr/>
        <p:txBody>
          <a:bodyPr/>
          <a:lstStyle/>
          <a:p>
            <a:r>
              <a:rPr lang="en-US" dirty="0"/>
              <a:t>SG 118</a:t>
            </a:r>
          </a:p>
        </p:txBody>
      </p:sp>
      <p:sp>
        <p:nvSpPr>
          <p:cNvPr id="4" name="Text Placeholder 3"/>
          <p:cNvSpPr>
            <a:spLocks noGrp="1"/>
          </p:cNvSpPr>
          <p:nvPr>
            <p:ph type="body" sz="quarter" idx="17"/>
          </p:nvPr>
        </p:nvSpPr>
        <p:spPr>
          <a:prstGeom prst="rect">
            <a:avLst/>
          </a:prstGeom>
        </p:spPr>
        <p:txBody>
          <a:bodyPr/>
          <a:lstStyle/>
          <a:p>
            <a:r>
              <a:rPr lang="en-US" dirty="0"/>
              <a:t>Use other sites</a:t>
            </a:r>
          </a:p>
          <a:p>
            <a:r>
              <a:rPr lang="en-US" dirty="0"/>
              <a:t>Implement Policy</a:t>
            </a:r>
          </a:p>
          <a:p>
            <a:endParaRPr lang="en-US" dirty="0"/>
          </a:p>
        </p:txBody>
      </p:sp>
    </p:spTree>
    <p:extLst>
      <p:ext uri="{BB962C8B-B14F-4D97-AF65-F5344CB8AC3E}">
        <p14:creationId xmlns:p14="http://schemas.microsoft.com/office/powerpoint/2010/main" val="15011122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166</a:t>
            </a:fld>
            <a:endParaRPr lang="en-US" dirty="0"/>
          </a:p>
        </p:txBody>
      </p:sp>
      <p:sp>
        <p:nvSpPr>
          <p:cNvPr id="5" name="Text Placeholder 4"/>
          <p:cNvSpPr>
            <a:spLocks noGrp="1"/>
          </p:cNvSpPr>
          <p:nvPr>
            <p:ph type="body" sz="quarter" idx="15"/>
          </p:nvPr>
        </p:nvSpPr>
        <p:spPr/>
        <p:txBody>
          <a:bodyPr/>
          <a:lstStyle/>
          <a:p>
            <a:r>
              <a:rPr lang="en-US" dirty="0"/>
              <a:t>Training</a:t>
            </a:r>
          </a:p>
        </p:txBody>
      </p:sp>
      <p:sp>
        <p:nvSpPr>
          <p:cNvPr id="6" name="Content Placeholder 5"/>
          <p:cNvSpPr>
            <a:spLocks noGrp="1"/>
          </p:cNvSpPr>
          <p:nvPr>
            <p:ph sz="quarter" idx="16"/>
          </p:nvPr>
        </p:nvSpPr>
        <p:spPr/>
        <p:txBody>
          <a:bodyPr/>
          <a:lstStyle/>
          <a:p>
            <a:r>
              <a:rPr lang="en-US" dirty="0"/>
              <a:t>SG 118</a:t>
            </a:r>
          </a:p>
        </p:txBody>
      </p:sp>
      <p:sp>
        <p:nvSpPr>
          <p:cNvPr id="4" name="Text Placeholder 3"/>
          <p:cNvSpPr>
            <a:spLocks noGrp="1"/>
          </p:cNvSpPr>
          <p:nvPr>
            <p:ph type="body" sz="quarter" idx="17"/>
          </p:nvPr>
        </p:nvSpPr>
        <p:spPr>
          <a:prstGeom prst="rect">
            <a:avLst/>
          </a:prstGeom>
        </p:spPr>
        <p:txBody>
          <a:bodyPr/>
          <a:lstStyle/>
          <a:p>
            <a:r>
              <a:rPr lang="en-US" dirty="0"/>
              <a:t>Training Format</a:t>
            </a:r>
          </a:p>
          <a:p>
            <a:r>
              <a:rPr lang="en-US" dirty="0"/>
              <a:t>Refresher</a:t>
            </a:r>
          </a:p>
          <a:p>
            <a:pPr marL="0" indent="0">
              <a:buNone/>
            </a:pPr>
            <a:endParaRPr lang="en-US" dirty="0"/>
          </a:p>
          <a:p>
            <a:endParaRPr lang="en-US" dirty="0"/>
          </a:p>
        </p:txBody>
      </p:sp>
    </p:spTree>
    <p:extLst>
      <p:ext uri="{BB962C8B-B14F-4D97-AF65-F5344CB8AC3E}">
        <p14:creationId xmlns:p14="http://schemas.microsoft.com/office/powerpoint/2010/main" val="26248690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167</a:t>
            </a:fld>
            <a:endParaRPr lang="en-US" dirty="0"/>
          </a:p>
        </p:txBody>
      </p:sp>
      <p:sp>
        <p:nvSpPr>
          <p:cNvPr id="5" name="Text Placeholder 4"/>
          <p:cNvSpPr>
            <a:spLocks noGrp="1"/>
          </p:cNvSpPr>
          <p:nvPr>
            <p:ph type="body" sz="quarter" idx="15"/>
          </p:nvPr>
        </p:nvSpPr>
        <p:spPr/>
        <p:txBody>
          <a:bodyPr/>
          <a:lstStyle/>
          <a:p>
            <a:r>
              <a:rPr lang="en-US" dirty="0"/>
              <a:t>Training</a:t>
            </a:r>
          </a:p>
        </p:txBody>
      </p:sp>
      <p:sp>
        <p:nvSpPr>
          <p:cNvPr id="6" name="Content Placeholder 5"/>
          <p:cNvSpPr>
            <a:spLocks noGrp="1"/>
          </p:cNvSpPr>
          <p:nvPr>
            <p:ph sz="quarter" idx="16"/>
          </p:nvPr>
        </p:nvSpPr>
        <p:spPr/>
        <p:txBody>
          <a:bodyPr/>
          <a:lstStyle/>
          <a:p>
            <a:r>
              <a:rPr lang="en-US" dirty="0"/>
              <a:t>SG 119</a:t>
            </a:r>
          </a:p>
        </p:txBody>
      </p:sp>
      <p:sp>
        <p:nvSpPr>
          <p:cNvPr id="4" name="Text Placeholder 3"/>
          <p:cNvSpPr>
            <a:spLocks noGrp="1"/>
          </p:cNvSpPr>
          <p:nvPr>
            <p:ph type="body" sz="quarter" idx="17"/>
          </p:nvPr>
        </p:nvSpPr>
        <p:spPr>
          <a:prstGeom prst="rect">
            <a:avLst/>
          </a:prstGeom>
        </p:spPr>
        <p:txBody>
          <a:bodyPr/>
          <a:lstStyle/>
          <a:p>
            <a:r>
              <a:rPr lang="en-US" dirty="0"/>
              <a:t>Skills Assessment</a:t>
            </a:r>
          </a:p>
          <a:p>
            <a:r>
              <a:rPr lang="en-US" dirty="0"/>
              <a:t>Documentation</a:t>
            </a:r>
          </a:p>
          <a:p>
            <a:r>
              <a:rPr lang="en-US" dirty="0"/>
              <a:t>Records</a:t>
            </a:r>
          </a:p>
          <a:p>
            <a:pPr marL="0" indent="0">
              <a:buNone/>
            </a:pPr>
            <a:endParaRPr lang="en-US" dirty="0"/>
          </a:p>
          <a:p>
            <a:endParaRPr lang="en-US" dirty="0"/>
          </a:p>
        </p:txBody>
      </p:sp>
    </p:spTree>
    <p:extLst>
      <p:ext uri="{BB962C8B-B14F-4D97-AF65-F5344CB8AC3E}">
        <p14:creationId xmlns:p14="http://schemas.microsoft.com/office/powerpoint/2010/main" val="12340657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Text Placeholder 2"/>
          <p:cNvSpPr>
            <a:spLocks noGrp="1"/>
          </p:cNvSpPr>
          <p:nvPr>
            <p:ph type="body" sz="quarter" idx="14"/>
          </p:nvPr>
        </p:nvSpPr>
        <p:spPr/>
        <p:txBody>
          <a:bodyPr/>
          <a:lstStyle/>
          <a:p>
            <a:r>
              <a:rPr lang="en-US" dirty="0"/>
              <a:t>Directions</a:t>
            </a:r>
          </a:p>
          <a:p>
            <a:pPr marL="457200" indent="-457200">
              <a:buClr>
                <a:srgbClr val="0099CC"/>
              </a:buClr>
              <a:buFont typeface="+mj-lt"/>
              <a:buAutoNum type="arabicPeriod"/>
            </a:pPr>
            <a:r>
              <a:rPr lang="en-US" dirty="0">
                <a:latin typeface="Arial" panose="020B0604020202020204" pitchFamily="34" charset="0"/>
              </a:rPr>
              <a:t>Pick a partner</a:t>
            </a:r>
          </a:p>
          <a:p>
            <a:pPr marL="457200" indent="-457200">
              <a:buClr>
                <a:srgbClr val="0099CC"/>
              </a:buClr>
              <a:buFont typeface="+mj-lt"/>
              <a:buAutoNum type="arabicPeriod"/>
            </a:pPr>
            <a:r>
              <a:rPr lang="en-US" dirty="0">
                <a:latin typeface="Arial" panose="020B0604020202020204" pitchFamily="34" charset="0"/>
              </a:rPr>
              <a:t>Together, discuss and write answers to the Frequently Asked Questions</a:t>
            </a:r>
          </a:p>
          <a:p>
            <a:pPr marL="457200" indent="-457200">
              <a:buClr>
                <a:srgbClr val="0099CC"/>
              </a:buClr>
              <a:buFont typeface="+mj-lt"/>
              <a:buAutoNum type="arabicPeriod"/>
            </a:pPr>
            <a:r>
              <a:rPr lang="en-US" dirty="0">
                <a:latin typeface="Arial" panose="020B0604020202020204" pitchFamily="34" charset="0"/>
              </a:rPr>
              <a:t>Use the policy as your guide for answering the questions</a:t>
            </a:r>
          </a:p>
          <a:p>
            <a:pPr marL="457200" indent="-457200">
              <a:buClr>
                <a:srgbClr val="0099CC"/>
              </a:buClr>
              <a:buFont typeface="+mj-lt"/>
              <a:buAutoNum type="arabicPeriod"/>
            </a:pPr>
            <a:r>
              <a:rPr lang="en-US" dirty="0">
                <a:latin typeface="Arial" panose="020B0604020202020204" pitchFamily="34" charset="0"/>
              </a:rPr>
              <a:t>Be ready to discuss your answers with the class</a:t>
            </a:r>
          </a:p>
        </p:txBody>
      </p:sp>
      <p:sp>
        <p:nvSpPr>
          <p:cNvPr id="4" name="Text Placeholder 3"/>
          <p:cNvSpPr>
            <a:spLocks noGrp="1"/>
          </p:cNvSpPr>
          <p:nvPr>
            <p:ph type="body" sz="quarter" idx="16"/>
          </p:nvPr>
        </p:nvSpPr>
        <p:spPr/>
        <p:txBody>
          <a:bodyPr/>
          <a:lstStyle/>
          <a:p>
            <a:r>
              <a:rPr lang="en-US" dirty="0"/>
              <a:t>Frequently Asked Questions</a:t>
            </a:r>
          </a:p>
        </p:txBody>
      </p:sp>
      <p:sp>
        <p:nvSpPr>
          <p:cNvPr id="5" name="Text Placeholder 4"/>
          <p:cNvSpPr>
            <a:spLocks noGrp="1"/>
          </p:cNvSpPr>
          <p:nvPr>
            <p:ph type="body" sz="quarter" idx="15"/>
          </p:nvPr>
        </p:nvSpPr>
        <p:spPr>
          <a:prstGeom prst="rect">
            <a:avLst/>
          </a:prstGeom>
        </p:spPr>
        <p:txBody>
          <a:bodyPr/>
          <a:lstStyle/>
          <a:p>
            <a:r>
              <a:rPr lang="en-US" dirty="0"/>
              <a:t>Activity 7</a:t>
            </a:r>
          </a:p>
        </p:txBody>
      </p:sp>
      <p:sp>
        <p:nvSpPr>
          <p:cNvPr id="8" name="Content Placeholder 7"/>
          <p:cNvSpPr>
            <a:spLocks noGrp="1"/>
          </p:cNvSpPr>
          <p:nvPr>
            <p:ph sz="quarter" idx="17"/>
          </p:nvPr>
        </p:nvSpPr>
        <p:spPr/>
        <p:txBody>
          <a:bodyPr/>
          <a:lstStyle/>
          <a:p>
            <a:r>
              <a:rPr lang="en-US" dirty="0"/>
              <a:t>SG 120</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168</a:t>
            </a:fld>
            <a:endParaRPr lang="en-US" dirty="0"/>
          </a:p>
        </p:txBody>
      </p:sp>
    </p:spTree>
    <p:extLst>
      <p:ext uri="{BB962C8B-B14F-4D97-AF65-F5344CB8AC3E}">
        <p14:creationId xmlns:p14="http://schemas.microsoft.com/office/powerpoint/2010/main" val="7893514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a:t>Quiz</a:t>
            </a:r>
          </a:p>
        </p:txBody>
      </p:sp>
      <p:sp>
        <p:nvSpPr>
          <p:cNvPr id="3" name="Footer Placeholder 2"/>
          <p:cNvSpPr>
            <a:spLocks noGrp="1"/>
          </p:cNvSpPr>
          <p:nvPr>
            <p:ph type="ftr" sz="quarter" idx="11"/>
          </p:nvPr>
        </p:nvSpPr>
        <p:spPr/>
        <p:txBody>
          <a:bodyPr/>
          <a:lstStyle/>
          <a:p>
            <a:r>
              <a:rPr lang="en-US"/>
              <a:t>HDPE Pipe Handling-HYD FCX2027C</a:t>
            </a:r>
            <a:endParaRPr lang="en-US" dirty="0"/>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quiz in the Student Guide (p. 121)</a:t>
            </a:r>
          </a:p>
          <a:p>
            <a:pPr marL="457200" indent="-457200">
              <a:buFont typeface="+mj-lt"/>
              <a:buAutoNum type="arabicPeriod"/>
            </a:pPr>
            <a:r>
              <a:rPr lang="en-US" dirty="0">
                <a:latin typeface="Arial" panose="020B0604020202020204" pitchFamily="34" charset="0"/>
              </a:rPr>
              <a:t>Discuss the answers as a class</a:t>
            </a:r>
          </a:p>
        </p:txBody>
      </p:sp>
      <p:sp>
        <p:nvSpPr>
          <p:cNvPr id="5" name="Text Placeholder 4"/>
          <p:cNvSpPr>
            <a:spLocks noGrp="1"/>
          </p:cNvSpPr>
          <p:nvPr>
            <p:ph type="body" sz="quarter" idx="16"/>
          </p:nvPr>
        </p:nvSpPr>
        <p:spPr/>
        <p:txBody>
          <a:bodyPr/>
          <a:lstStyle/>
          <a:p>
            <a:r>
              <a:rPr lang="en-US" dirty="0"/>
              <a:t>Module 6 Quiz</a:t>
            </a:r>
          </a:p>
        </p:txBody>
      </p:sp>
      <p:sp>
        <p:nvSpPr>
          <p:cNvPr id="8" name="Content Placeholder 7"/>
          <p:cNvSpPr>
            <a:spLocks noGrp="1"/>
          </p:cNvSpPr>
          <p:nvPr>
            <p:ph sz="quarter" idx="17"/>
          </p:nvPr>
        </p:nvSpPr>
        <p:spPr/>
        <p:txBody>
          <a:bodyPr/>
          <a:lstStyle/>
          <a:p>
            <a:r>
              <a:rPr lang="en-US" dirty="0"/>
              <a:t>SG 121</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169</a:t>
            </a:fld>
            <a:endParaRPr lang="en-US" dirty="0"/>
          </a:p>
        </p:txBody>
      </p:sp>
    </p:spTree>
    <p:extLst>
      <p:ext uri="{BB962C8B-B14F-4D97-AF65-F5344CB8AC3E}">
        <p14:creationId xmlns:p14="http://schemas.microsoft.com/office/powerpoint/2010/main" val="126737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17</a:t>
            </a:fld>
            <a:endParaRPr lang="en-US" dirty="0"/>
          </a:p>
        </p:txBody>
      </p:sp>
      <p:sp>
        <p:nvSpPr>
          <p:cNvPr id="5" name="Text Placeholder 4"/>
          <p:cNvSpPr>
            <a:spLocks noGrp="1"/>
          </p:cNvSpPr>
          <p:nvPr>
            <p:ph type="body" sz="quarter" idx="15"/>
          </p:nvPr>
        </p:nvSpPr>
        <p:spPr/>
        <p:txBody>
          <a:bodyPr/>
          <a:lstStyle/>
          <a:p>
            <a:r>
              <a:rPr lang="en-US" dirty="0"/>
              <a:t>Vehicle Impact on Person</a:t>
            </a:r>
          </a:p>
        </p:txBody>
      </p:sp>
      <p:sp>
        <p:nvSpPr>
          <p:cNvPr id="6" name="Content Placeholder 5"/>
          <p:cNvSpPr>
            <a:spLocks noGrp="1"/>
          </p:cNvSpPr>
          <p:nvPr>
            <p:ph sz="quarter" idx="16"/>
          </p:nvPr>
        </p:nvSpPr>
        <p:spPr/>
        <p:txBody>
          <a:bodyPr/>
          <a:lstStyle/>
          <a:p>
            <a:r>
              <a:rPr lang="en-US" dirty="0"/>
              <a:t>SG vii</a:t>
            </a:r>
          </a:p>
        </p:txBody>
      </p:sp>
      <p:sp>
        <p:nvSpPr>
          <p:cNvPr id="4" name="Text Placeholder 3"/>
          <p:cNvSpPr>
            <a:spLocks noGrp="1"/>
          </p:cNvSpPr>
          <p:nvPr>
            <p:ph type="body" sz="quarter" idx="17"/>
          </p:nvPr>
        </p:nvSpPr>
        <p:spPr>
          <a:xfrm>
            <a:off x="628649" y="1386070"/>
            <a:ext cx="6410325" cy="4669956"/>
          </a:xfrm>
          <a:prstGeom prst="rect">
            <a:avLst/>
          </a:prstGeom>
        </p:spPr>
        <p:txBody>
          <a:bodyPr/>
          <a:lstStyle/>
          <a:p>
            <a:r>
              <a:rPr lang="en-US" dirty="0"/>
              <a:t>Person struck by vehicle/mobile equipment</a:t>
            </a:r>
          </a:p>
          <a:p>
            <a:r>
              <a:rPr lang="en-US" dirty="0"/>
              <a:t>Critical Controls</a:t>
            </a:r>
          </a:p>
          <a:p>
            <a:pPr marL="0" indent="0">
              <a:buNone/>
            </a:pPr>
            <a:endParaRPr lang="en-US" dirty="0"/>
          </a:p>
        </p:txBody>
      </p:sp>
      <p:pic>
        <p:nvPicPr>
          <p:cNvPr id="7" name="Picture 6" descr="FRMIcon_VehicleImpactPerson_transparen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3371395"/>
            <a:ext cx="3165231" cy="2743200"/>
          </a:xfrm>
          <a:prstGeom prst="rect">
            <a:avLst/>
          </a:prstGeom>
          <a:noFill/>
          <a:ln>
            <a:noFill/>
          </a:ln>
          <a:effectLst/>
        </p:spPr>
      </p:pic>
    </p:spTree>
    <p:extLst>
      <p:ext uri="{BB962C8B-B14F-4D97-AF65-F5344CB8AC3E}">
        <p14:creationId xmlns:p14="http://schemas.microsoft.com/office/powerpoint/2010/main" val="16646410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a:t>	</a:t>
            </a:r>
            <a:fld id="{25D3FF45-FB88-453A-A2AC-7EF0564DBF56}" type="slidenum">
              <a:rPr lang="en-US" smtClean="0"/>
              <a:pPr algn="r"/>
              <a:t>170</a:t>
            </a:fld>
            <a:endParaRPr lang="en-US" dirty="0"/>
          </a:p>
        </p:txBody>
      </p:sp>
      <p:sp>
        <p:nvSpPr>
          <p:cNvPr id="5" name="Text Placeholder 4"/>
          <p:cNvSpPr>
            <a:spLocks noGrp="1"/>
          </p:cNvSpPr>
          <p:nvPr>
            <p:ph type="body" sz="quarter" idx="15"/>
          </p:nvPr>
        </p:nvSpPr>
        <p:spPr/>
        <p:txBody>
          <a:bodyPr/>
          <a:lstStyle/>
          <a:p>
            <a:r>
              <a:rPr lang="en-US" dirty="0"/>
              <a:t>Module 6 Quiz</a:t>
            </a:r>
          </a:p>
        </p:txBody>
      </p:sp>
      <p:sp>
        <p:nvSpPr>
          <p:cNvPr id="6" name="Content Placeholder 5"/>
          <p:cNvSpPr>
            <a:spLocks noGrp="1"/>
          </p:cNvSpPr>
          <p:nvPr>
            <p:ph sz="quarter" idx="16"/>
          </p:nvPr>
        </p:nvSpPr>
        <p:spPr/>
        <p:txBody>
          <a:bodyPr/>
          <a:lstStyle/>
          <a:p>
            <a:r>
              <a:rPr lang="en-US" dirty="0"/>
              <a:t>SG 121</a:t>
            </a:r>
          </a:p>
        </p:txBody>
      </p:sp>
      <p:sp>
        <p:nvSpPr>
          <p:cNvPr id="4" name="Text Placeholder 3"/>
          <p:cNvSpPr>
            <a:spLocks noGrp="1"/>
          </p:cNvSpPr>
          <p:nvPr>
            <p:ph type="body" sz="quarter" idx="17"/>
          </p:nvPr>
        </p:nvSpPr>
        <p:spPr>
          <a:prstGeom prst="rect">
            <a:avLst/>
          </a:prstGeom>
        </p:spPr>
        <p:txBody>
          <a:bodyPr>
            <a:normAutofit/>
          </a:bodyPr>
          <a:lstStyle/>
          <a:p>
            <a:pPr marL="457200" lvl="0" indent="-457200">
              <a:buFont typeface="+mj-lt"/>
              <a:buAutoNum type="arabicPeriod"/>
            </a:pPr>
            <a:r>
              <a:rPr lang="en-US" dirty="0"/>
              <a:t>What does </a:t>
            </a:r>
            <a:r>
              <a:rPr lang="en-US" b="1" dirty="0"/>
              <a:t>PSST</a:t>
            </a:r>
            <a:r>
              <a:rPr lang="en-US" dirty="0"/>
              <a:t> stand for?   </a:t>
            </a:r>
          </a:p>
          <a:p>
            <a:pPr marL="0" indent="0">
              <a:buNone/>
            </a:pPr>
            <a:r>
              <a:rPr lang="en-US" dirty="0"/>
              <a:t> </a:t>
            </a:r>
          </a:p>
          <a:p>
            <a:pPr marL="0" indent="0">
              <a:buNone/>
            </a:pPr>
            <a:r>
              <a:rPr lang="en-US" dirty="0"/>
              <a:t>P______  S______  S______  T______</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27497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171</a:t>
            </a:fld>
            <a:endParaRPr lang="en-US" dirty="0"/>
          </a:p>
        </p:txBody>
      </p:sp>
      <p:sp>
        <p:nvSpPr>
          <p:cNvPr id="5" name="Text Placeholder 4"/>
          <p:cNvSpPr>
            <a:spLocks noGrp="1"/>
          </p:cNvSpPr>
          <p:nvPr>
            <p:ph type="body" sz="quarter" idx="15"/>
          </p:nvPr>
        </p:nvSpPr>
        <p:spPr/>
        <p:txBody>
          <a:bodyPr/>
          <a:lstStyle/>
          <a:p>
            <a:r>
              <a:rPr lang="en-US" dirty="0"/>
              <a:t>Module 6 Quiz</a:t>
            </a:r>
          </a:p>
        </p:txBody>
      </p:sp>
      <p:sp>
        <p:nvSpPr>
          <p:cNvPr id="7" name="Content Placeholder 6"/>
          <p:cNvSpPr>
            <a:spLocks noGrp="1"/>
          </p:cNvSpPr>
          <p:nvPr>
            <p:ph sz="quarter" idx="16"/>
          </p:nvPr>
        </p:nvSpPr>
        <p:spPr/>
        <p:txBody>
          <a:bodyPr/>
          <a:lstStyle/>
          <a:p>
            <a:r>
              <a:rPr lang="en-US" dirty="0"/>
              <a:t>SG 121</a:t>
            </a:r>
          </a:p>
        </p:txBody>
      </p:sp>
      <p:sp>
        <p:nvSpPr>
          <p:cNvPr id="4" name="Text Placeholder 3"/>
          <p:cNvSpPr>
            <a:spLocks noGrp="1"/>
          </p:cNvSpPr>
          <p:nvPr>
            <p:ph type="body" sz="quarter" idx="17"/>
          </p:nvPr>
        </p:nvSpPr>
        <p:spPr>
          <a:prstGeom prst="rect">
            <a:avLst/>
          </a:prstGeom>
        </p:spPr>
        <p:txBody>
          <a:bodyPr>
            <a:normAutofit lnSpcReduction="10000"/>
          </a:bodyPr>
          <a:lstStyle/>
          <a:p>
            <a:pPr marL="457200" indent="-457200">
              <a:buFont typeface="+mj-lt"/>
              <a:buAutoNum type="arabicPeriod" startAt="2"/>
            </a:pPr>
            <a:r>
              <a:rPr lang="en-US" dirty="0"/>
              <a:t>The </a:t>
            </a:r>
            <a:r>
              <a:rPr lang="en-US" b="1" dirty="0"/>
              <a:t>Corporate PSST</a:t>
            </a:r>
            <a:r>
              <a:rPr lang="en-US" dirty="0"/>
              <a:t> is responsible to do the following: (Circle all that apply)</a:t>
            </a:r>
          </a:p>
          <a:p>
            <a:pPr marL="1028700" lvl="1" indent="-457200">
              <a:buFont typeface="+mj-lt"/>
              <a:buAutoNum type="alphaLcPeriod"/>
            </a:pPr>
            <a:r>
              <a:rPr lang="en-US" dirty="0"/>
              <a:t>Oversee the policy for each FCX business unit</a:t>
            </a:r>
          </a:p>
          <a:p>
            <a:pPr marL="1028700" lvl="1" indent="-457200">
              <a:buFont typeface="+mj-lt"/>
              <a:buAutoNum type="alphaLcPeriod"/>
            </a:pPr>
            <a:r>
              <a:rPr lang="en-US" dirty="0"/>
              <a:t>Site visits</a:t>
            </a:r>
          </a:p>
          <a:p>
            <a:pPr marL="1028700" lvl="1" indent="-457200">
              <a:buFont typeface="+mj-lt"/>
              <a:buAutoNum type="alphaLcPeriod"/>
            </a:pPr>
            <a:r>
              <a:rPr lang="en-US" dirty="0"/>
              <a:t>Field Audits </a:t>
            </a:r>
          </a:p>
          <a:p>
            <a:pPr marL="1028700" lvl="1" indent="-457200">
              <a:buFont typeface="+mj-lt"/>
              <a:buAutoNum type="alphaLcPeriod"/>
            </a:pPr>
            <a:r>
              <a:rPr lang="en-US" dirty="0"/>
              <a:t>Identify site improvement opportunities </a:t>
            </a:r>
          </a:p>
          <a:p>
            <a:pPr marL="1028700" lvl="1" indent="-457200">
              <a:buFont typeface="+mj-lt"/>
              <a:buAutoNum type="alphaLcPeriod"/>
            </a:pPr>
            <a:r>
              <a:rPr lang="en-US" dirty="0"/>
              <a:t>Monitor compliance with FCX-HS12</a:t>
            </a:r>
          </a:p>
          <a:p>
            <a:pPr marL="1028700" lvl="1" indent="-457200">
              <a:buFont typeface="+mj-lt"/>
              <a:buAutoNum type="alphaLcPeriod"/>
            </a:pPr>
            <a:r>
              <a:rPr lang="en-US" dirty="0"/>
              <a:t>Annual Site Audits</a:t>
            </a:r>
          </a:p>
          <a:p>
            <a:pPr marL="0" indent="0">
              <a:buNone/>
            </a:pPr>
            <a:endParaRPr lang="en-US" dirty="0"/>
          </a:p>
        </p:txBody>
      </p:sp>
      <p:sp>
        <p:nvSpPr>
          <p:cNvPr id="6" name="Oval 5"/>
          <p:cNvSpPr/>
          <p:nvPr/>
        </p:nvSpPr>
        <p:spPr>
          <a:xfrm>
            <a:off x="1250396" y="305336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0396" y="227866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37696" y="486946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12296" y="5326660"/>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8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172</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121</a:t>
            </a:r>
          </a:p>
        </p:txBody>
      </p:sp>
      <p:sp>
        <p:nvSpPr>
          <p:cNvPr id="4" name="Text Placeholder 3"/>
          <p:cNvSpPr>
            <a:spLocks noGrp="1"/>
          </p:cNvSpPr>
          <p:nvPr>
            <p:ph type="body" sz="quarter" idx="17"/>
          </p:nvPr>
        </p:nvSpPr>
        <p:spPr>
          <a:prstGeom prst="rect">
            <a:avLst/>
          </a:prstGeom>
        </p:spPr>
        <p:txBody>
          <a:bodyPr>
            <a:normAutofit lnSpcReduction="10000"/>
          </a:bodyPr>
          <a:lstStyle/>
          <a:p>
            <a:pPr marL="457200" indent="-457200">
              <a:buFont typeface="+mj-lt"/>
              <a:buAutoNum type="arabicPeriod" startAt="3"/>
            </a:pPr>
            <a:r>
              <a:rPr lang="en-US" dirty="0"/>
              <a:t>The </a:t>
            </a:r>
            <a:r>
              <a:rPr lang="en-US" b="1" dirty="0"/>
              <a:t>Site PSST</a:t>
            </a:r>
            <a:r>
              <a:rPr lang="en-US" dirty="0"/>
              <a:t> is responsible to do the following: (Circle all that apply)</a:t>
            </a:r>
          </a:p>
          <a:p>
            <a:pPr marL="1028700" lvl="1" indent="-457200">
              <a:buFont typeface="+mj-lt"/>
              <a:buAutoNum type="alphaLcPeriod"/>
            </a:pPr>
            <a:r>
              <a:rPr lang="en-US" dirty="0"/>
              <a:t>Oversee the policy for each FCX business unit</a:t>
            </a:r>
          </a:p>
          <a:p>
            <a:pPr marL="1028700" lvl="1" indent="-457200">
              <a:buFont typeface="+mj-lt"/>
              <a:buAutoNum type="alphaLcPeriod"/>
            </a:pPr>
            <a:r>
              <a:rPr lang="en-US" dirty="0"/>
              <a:t>Site visits</a:t>
            </a:r>
          </a:p>
          <a:p>
            <a:pPr marL="1028700" lvl="1" indent="-457200">
              <a:buFont typeface="+mj-lt"/>
              <a:buAutoNum type="alphaLcPeriod"/>
            </a:pPr>
            <a:r>
              <a:rPr lang="en-US" dirty="0"/>
              <a:t>Field Audits</a:t>
            </a:r>
          </a:p>
          <a:p>
            <a:pPr marL="1028700" lvl="1" indent="-457200">
              <a:buFont typeface="+mj-lt"/>
              <a:buAutoNum type="alphaLcPeriod"/>
            </a:pPr>
            <a:r>
              <a:rPr lang="en-US" dirty="0"/>
              <a:t>Identify site improvement opportunities</a:t>
            </a:r>
          </a:p>
          <a:p>
            <a:pPr marL="1028700" lvl="1" indent="-457200">
              <a:buFont typeface="+mj-lt"/>
              <a:buAutoNum type="alphaLcPeriod"/>
            </a:pPr>
            <a:r>
              <a:rPr lang="en-US" dirty="0"/>
              <a:t>Monitor compliance with FCX-HS12</a:t>
            </a:r>
          </a:p>
          <a:p>
            <a:pPr marL="1028700" lvl="1" indent="-457200">
              <a:buFont typeface="+mj-lt"/>
              <a:buAutoNum type="alphaLcPeriod"/>
            </a:pPr>
            <a:r>
              <a:rPr lang="en-US" dirty="0"/>
              <a:t>Quarterly Site Audits</a:t>
            </a:r>
          </a:p>
          <a:p>
            <a:pPr marL="0" indent="0">
              <a:buNone/>
            </a:pPr>
            <a:endParaRPr lang="en-US" dirty="0"/>
          </a:p>
        </p:txBody>
      </p:sp>
      <p:sp>
        <p:nvSpPr>
          <p:cNvPr id="6" name="Oval 5"/>
          <p:cNvSpPr/>
          <p:nvPr/>
        </p:nvSpPr>
        <p:spPr>
          <a:xfrm>
            <a:off x="1212910" y="356813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1010" y="402533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51010" y="485083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00210" y="5308038"/>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0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173</a:t>
            </a:fld>
            <a:endParaRPr lang="en-US" dirty="0"/>
          </a:p>
        </p:txBody>
      </p:sp>
      <p:sp>
        <p:nvSpPr>
          <p:cNvPr id="5" name="Text Placeholder 4"/>
          <p:cNvSpPr>
            <a:spLocks noGrp="1"/>
          </p:cNvSpPr>
          <p:nvPr>
            <p:ph type="body" sz="quarter" idx="15"/>
          </p:nvPr>
        </p:nvSpPr>
        <p:spPr/>
        <p:txBody>
          <a:bodyPr/>
          <a:lstStyle/>
          <a:p>
            <a:r>
              <a:rPr lang="en-US" dirty="0"/>
              <a:t>Module 5 Quiz</a:t>
            </a:r>
          </a:p>
        </p:txBody>
      </p:sp>
      <p:sp>
        <p:nvSpPr>
          <p:cNvPr id="7" name="Content Placeholder 6"/>
          <p:cNvSpPr>
            <a:spLocks noGrp="1"/>
          </p:cNvSpPr>
          <p:nvPr>
            <p:ph sz="quarter" idx="16"/>
          </p:nvPr>
        </p:nvSpPr>
        <p:spPr/>
        <p:txBody>
          <a:bodyPr/>
          <a:lstStyle/>
          <a:p>
            <a:r>
              <a:rPr lang="en-US" dirty="0"/>
              <a:t>SG 121</a:t>
            </a:r>
          </a:p>
        </p:txBody>
      </p:sp>
      <p:sp>
        <p:nvSpPr>
          <p:cNvPr id="4" name="Text Placeholder 3"/>
          <p:cNvSpPr>
            <a:spLocks noGrp="1"/>
          </p:cNvSpPr>
          <p:nvPr>
            <p:ph type="body" sz="quarter" idx="17"/>
          </p:nvPr>
        </p:nvSpPr>
        <p:spPr>
          <a:prstGeom prst="rect">
            <a:avLst/>
          </a:prstGeom>
        </p:spPr>
        <p:txBody>
          <a:bodyPr>
            <a:normAutofit/>
          </a:bodyPr>
          <a:lstStyle/>
          <a:p>
            <a:pPr marL="457200" indent="-457200">
              <a:buFont typeface="+mj-lt"/>
              <a:buAutoNum type="arabicPeriod" startAt="4"/>
            </a:pPr>
            <a:r>
              <a:rPr lang="en-US" dirty="0"/>
              <a:t>Once you are trained to FCX-HS12, how often will you need to take a refresher training?</a:t>
            </a:r>
          </a:p>
          <a:p>
            <a:pPr marL="1028700" lvl="1" indent="-457200">
              <a:buFont typeface="+mj-lt"/>
              <a:buAutoNum type="alphaLcPeriod"/>
            </a:pPr>
            <a:r>
              <a:rPr lang="en-US" dirty="0"/>
              <a:t>Quarterly</a:t>
            </a:r>
          </a:p>
          <a:p>
            <a:pPr marL="1028700" lvl="1" indent="-457200">
              <a:buFont typeface="+mj-lt"/>
              <a:buAutoNum type="alphaLcPeriod"/>
            </a:pPr>
            <a:r>
              <a:rPr lang="en-US" dirty="0"/>
              <a:t>Annually</a:t>
            </a:r>
          </a:p>
          <a:p>
            <a:pPr marL="1028700" lvl="1" indent="-457200">
              <a:buFont typeface="+mj-lt"/>
              <a:buAutoNum type="alphaLcPeriod"/>
            </a:pPr>
            <a:r>
              <a:rPr lang="en-US" dirty="0"/>
              <a:t>Biannually</a:t>
            </a:r>
          </a:p>
          <a:p>
            <a:pPr marL="1028700" lvl="1" indent="-457200">
              <a:buFont typeface="+mj-lt"/>
              <a:buAutoNum type="alphaLcPeriod"/>
            </a:pPr>
            <a:r>
              <a:rPr lang="en-US" dirty="0"/>
              <a:t>Monthly</a:t>
            </a:r>
          </a:p>
          <a:p>
            <a:pPr marL="0" indent="0">
              <a:buNone/>
            </a:pPr>
            <a:endParaRPr lang="en-US" dirty="0"/>
          </a:p>
        </p:txBody>
      </p:sp>
      <p:sp>
        <p:nvSpPr>
          <p:cNvPr id="6" name="Oval 5"/>
          <p:cNvSpPr/>
          <p:nvPr/>
        </p:nvSpPr>
        <p:spPr>
          <a:xfrm>
            <a:off x="1246404" y="3249832"/>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10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174</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p>
        </p:txBody>
      </p:sp>
    </p:spTree>
    <p:extLst>
      <p:ext uri="{BB962C8B-B14F-4D97-AF65-F5344CB8AC3E}">
        <p14:creationId xmlns:p14="http://schemas.microsoft.com/office/powerpoint/2010/main" val="7266245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US" dirty="0"/>
              <a:t>Conclusion</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29372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5" name="Text Placeholder 4"/>
          <p:cNvSpPr>
            <a:spLocks noGrp="1"/>
          </p:cNvSpPr>
          <p:nvPr>
            <p:ph type="body" sz="quarter" idx="15"/>
          </p:nvPr>
        </p:nvSpPr>
        <p:spPr/>
        <p:txBody>
          <a:bodyPr/>
          <a:lstStyle/>
          <a:p>
            <a:r>
              <a:rPr lang="en-US" dirty="0"/>
              <a:t>Conclusion</a:t>
            </a:r>
          </a:p>
        </p:txBody>
      </p:sp>
      <p:sp>
        <p:nvSpPr>
          <p:cNvPr id="7" name="Content Placeholder 6"/>
          <p:cNvSpPr>
            <a:spLocks noGrp="1"/>
          </p:cNvSpPr>
          <p:nvPr>
            <p:ph sz="quarter" idx="16"/>
          </p:nvPr>
        </p:nvSpPr>
        <p:spPr/>
        <p:txBody>
          <a:bodyPr/>
          <a:lstStyle/>
          <a:p>
            <a:r>
              <a:rPr lang="en-US"/>
              <a:t>SG 133</a:t>
            </a:r>
            <a:endParaRPr lang="en-US" dirty="0"/>
          </a:p>
        </p:txBody>
      </p:sp>
      <p:sp>
        <p:nvSpPr>
          <p:cNvPr id="4" name="Text Placeholder 3"/>
          <p:cNvSpPr>
            <a:spLocks noGrp="1"/>
          </p:cNvSpPr>
          <p:nvPr>
            <p:ph type="body" sz="quarter" idx="17"/>
          </p:nvPr>
        </p:nvSpPr>
        <p:spPr>
          <a:xfrm>
            <a:off x="628650" y="1386070"/>
            <a:ext cx="6699250" cy="4669956"/>
          </a:xfrm>
          <a:prstGeom prst="rect">
            <a:avLst/>
          </a:prstGeom>
        </p:spPr>
        <p:txBody>
          <a:bodyPr/>
          <a:lstStyle/>
          <a:p>
            <a:r>
              <a:rPr lang="en-US" dirty="0"/>
              <a:t>FCX-HS12</a:t>
            </a:r>
          </a:p>
          <a:p>
            <a:r>
              <a:rPr lang="en-US" dirty="0"/>
              <a:t>Company Pipe Safety Steering Team (PSST)</a:t>
            </a:r>
          </a:p>
          <a:p>
            <a:r>
              <a:rPr lang="en-US" dirty="0"/>
              <a:t>Safety – who is responsible?</a:t>
            </a:r>
          </a:p>
          <a:p>
            <a:pPr marL="0" indent="0">
              <a:buNone/>
            </a:pPr>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176</a:t>
            </a:fld>
            <a:endParaRPr lang="en-US" dirty="0"/>
          </a:p>
        </p:txBody>
      </p:sp>
    </p:spTree>
    <p:extLst>
      <p:ext uri="{BB962C8B-B14F-4D97-AF65-F5344CB8AC3E}">
        <p14:creationId xmlns:p14="http://schemas.microsoft.com/office/powerpoint/2010/main" val="104017483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177</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normAutofit lnSpcReduction="10000"/>
          </a:bodyPr>
          <a:lstStyle/>
          <a:p>
            <a:r>
              <a:rPr lang="en-US" dirty="0"/>
              <a:t>What are some of the key concepts in each module?</a:t>
            </a:r>
          </a:p>
          <a:p>
            <a:pPr lvl="1"/>
            <a:r>
              <a:rPr lang="en-US" dirty="0"/>
              <a:t>Module 1: Introduction</a:t>
            </a:r>
          </a:p>
          <a:p>
            <a:pPr lvl="1"/>
            <a:r>
              <a:rPr lang="en-US" dirty="0"/>
              <a:t>Module 2: Risk Management</a:t>
            </a:r>
          </a:p>
          <a:p>
            <a:pPr lvl="1"/>
            <a:r>
              <a:rPr lang="en-US" dirty="0"/>
              <a:t>Module 3: Pipe Handling</a:t>
            </a:r>
          </a:p>
          <a:p>
            <a:pPr lvl="1"/>
            <a:r>
              <a:rPr lang="en-US" dirty="0"/>
              <a:t>Module 4: Rigging</a:t>
            </a:r>
          </a:p>
          <a:p>
            <a:pPr lvl="1"/>
            <a:r>
              <a:rPr lang="en-US" dirty="0"/>
              <a:t>Module 5: Fusing and Data Loggers</a:t>
            </a:r>
          </a:p>
          <a:p>
            <a:pPr lvl="1"/>
            <a:r>
              <a:rPr lang="en-US" dirty="0"/>
              <a:t>Module 6: Audits and Training</a:t>
            </a:r>
          </a:p>
          <a:p>
            <a:r>
              <a:rPr lang="en-US" dirty="0"/>
              <a:t>Are there any additional questions, comments, or concerns?</a:t>
            </a:r>
          </a:p>
        </p:txBody>
      </p:sp>
    </p:spTree>
    <p:extLst>
      <p:ext uri="{BB962C8B-B14F-4D97-AF65-F5344CB8AC3E}">
        <p14:creationId xmlns:p14="http://schemas.microsoft.com/office/powerpoint/2010/main" val="34216470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Assessment</a:t>
            </a:r>
          </a:p>
        </p:txBody>
      </p:sp>
      <p:sp>
        <p:nvSpPr>
          <p:cNvPr id="3" name="Footer Placeholder 2"/>
          <p:cNvSpPr>
            <a:spLocks noGrp="1"/>
          </p:cNvSpPr>
          <p:nvPr>
            <p:ph type="ftr" sz="quarter" idx="11"/>
          </p:nvPr>
        </p:nvSpPr>
        <p:spPr/>
        <p:txBody>
          <a:bodyPr/>
          <a:lstStyle/>
          <a:p>
            <a:r>
              <a:rPr lang="en-US"/>
              <a:t>HDPE Pipe Handling-HYD FCX2027C</a:t>
            </a:r>
            <a:endParaRPr lang="en-US" dirty="0"/>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assessment</a:t>
            </a:r>
          </a:p>
          <a:p>
            <a:pPr marL="457200" indent="-457200">
              <a:buFont typeface="+mj-lt"/>
              <a:buAutoNum type="arabicPeriod"/>
            </a:pPr>
            <a:r>
              <a:rPr lang="en-US" dirty="0">
                <a:latin typeface="Arial" panose="020B0604020202020204" pitchFamily="34" charset="0"/>
              </a:rPr>
              <a:t>Return the completed assessment to   the facilitator</a:t>
            </a:r>
          </a:p>
          <a:p>
            <a:pPr marL="457200" indent="-457200">
              <a:buFont typeface="+mj-lt"/>
              <a:buAutoNum type="arabicPeriod"/>
            </a:pPr>
            <a:r>
              <a:rPr lang="en-US" dirty="0">
                <a:latin typeface="Arial" panose="020B0604020202020204" pitchFamily="34" charset="0"/>
              </a:rPr>
              <a:t>Facilitator scores the assessment</a:t>
            </a:r>
          </a:p>
        </p:txBody>
      </p:sp>
      <p:sp>
        <p:nvSpPr>
          <p:cNvPr id="5" name="Text Placeholder 4"/>
          <p:cNvSpPr>
            <a:spLocks noGrp="1"/>
          </p:cNvSpPr>
          <p:nvPr>
            <p:ph type="body" sz="quarter" idx="16"/>
          </p:nvPr>
        </p:nvSpPr>
        <p:spPr/>
        <p:txBody>
          <a:bodyPr/>
          <a:lstStyle/>
          <a:p>
            <a:r>
              <a:rPr lang="en-US" dirty="0"/>
              <a:t>Knowledge Assessment</a:t>
            </a:r>
          </a:p>
        </p:txBody>
      </p:sp>
      <p:sp>
        <p:nvSpPr>
          <p:cNvPr id="8" name="Content Placeholder 7"/>
          <p:cNvSpPr>
            <a:spLocks noGrp="1"/>
          </p:cNvSpPr>
          <p:nvPr>
            <p:ph sz="quarter" idx="17"/>
          </p:nvPr>
        </p:nvSpPr>
        <p:spPr/>
        <p:txBody>
          <a:bodyPr/>
          <a:lstStyle/>
          <a:p>
            <a:endParaRPr lang="en-US"/>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178</a:t>
            </a:fld>
            <a:endParaRPr lang="en-US" dirty="0"/>
          </a:p>
        </p:txBody>
      </p:sp>
    </p:spTree>
    <p:extLst>
      <p:ext uri="{BB962C8B-B14F-4D97-AF65-F5344CB8AC3E}">
        <p14:creationId xmlns:p14="http://schemas.microsoft.com/office/powerpoint/2010/main" val="29729042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a:t>Assessment</a:t>
            </a:r>
            <a:endParaRPr lang="en-US" dirty="0"/>
          </a:p>
        </p:txBody>
      </p:sp>
      <p:sp>
        <p:nvSpPr>
          <p:cNvPr id="3" name="Footer Placeholder 2"/>
          <p:cNvSpPr>
            <a:spLocks noGrp="1"/>
          </p:cNvSpPr>
          <p:nvPr>
            <p:ph type="ftr" sz="quarter" idx="11"/>
          </p:nvPr>
        </p:nvSpPr>
        <p:spPr/>
        <p:txBody>
          <a:bodyPr/>
          <a:lstStyle/>
          <a:p>
            <a:r>
              <a:rPr lang="en-US"/>
              <a:t>HDPE Pipe Handling-HYD FCX2027C</a:t>
            </a:r>
            <a:endParaRPr lang="en-US" dirty="0"/>
          </a:p>
        </p:txBody>
      </p:sp>
      <p:sp>
        <p:nvSpPr>
          <p:cNvPr id="4" name="Text Placeholder 3"/>
          <p:cNvSpPr>
            <a:spLocks noGrp="1"/>
          </p:cNvSpPr>
          <p:nvPr>
            <p:ph type="body" sz="quarter" idx="14"/>
          </p:nvPr>
        </p:nvSpPr>
        <p:spPr/>
        <p:txBody>
          <a:bodyPr/>
          <a:lstStyle/>
          <a:p>
            <a:r>
              <a:rPr lang="en-US"/>
              <a:t>Directions</a:t>
            </a:r>
          </a:p>
          <a:p>
            <a:pPr marL="457200" indent="-457200">
              <a:buFont typeface="+mj-lt"/>
              <a:buAutoNum type="arabicPeriod"/>
            </a:pPr>
            <a:r>
              <a:rPr lang="en-US">
                <a:latin typeface="Arial" panose="020B0604020202020204" pitchFamily="34" charset="0"/>
              </a:rPr>
              <a:t>Read through the student directions</a:t>
            </a:r>
          </a:p>
          <a:p>
            <a:pPr marL="457200" indent="-457200">
              <a:buFont typeface="+mj-lt"/>
              <a:buAutoNum type="arabicPeriod"/>
            </a:pPr>
            <a:r>
              <a:rPr lang="en-US">
                <a:latin typeface="Arial" panose="020B0604020202020204" pitchFamily="34" charset="0"/>
              </a:rPr>
              <a:t>Complete the assessment while the facilitator observes</a:t>
            </a:r>
            <a:endParaRPr lang="en-US" dirty="0">
              <a:latin typeface="Arial" panose="020B0604020202020204" pitchFamily="34" charset="0"/>
            </a:endParaRPr>
          </a:p>
        </p:txBody>
      </p:sp>
      <p:sp>
        <p:nvSpPr>
          <p:cNvPr id="5" name="Text Placeholder 4"/>
          <p:cNvSpPr>
            <a:spLocks noGrp="1"/>
          </p:cNvSpPr>
          <p:nvPr>
            <p:ph type="body" sz="quarter" idx="16"/>
          </p:nvPr>
        </p:nvSpPr>
        <p:spPr/>
        <p:txBody>
          <a:bodyPr/>
          <a:lstStyle/>
          <a:p>
            <a:r>
              <a:rPr lang="en-US"/>
              <a:t>Performance Assessment</a:t>
            </a:r>
            <a:endParaRPr lang="en-US" dirty="0"/>
          </a:p>
        </p:txBody>
      </p:sp>
      <p:sp>
        <p:nvSpPr>
          <p:cNvPr id="8" name="Content Placeholder 7"/>
          <p:cNvSpPr>
            <a:spLocks noGrp="1"/>
          </p:cNvSpPr>
          <p:nvPr>
            <p:ph sz="quarter" idx="17"/>
          </p:nvPr>
        </p:nvSpPr>
        <p:spPr/>
        <p:txBody>
          <a:bodyPr/>
          <a:lstStyle/>
          <a:p>
            <a:endParaRPr lang="en-US"/>
          </a:p>
        </p:txBody>
      </p:sp>
      <p:sp>
        <p:nvSpPr>
          <p:cNvPr id="6" name="Slide Number Placeholder 5"/>
          <p:cNvSpPr>
            <a:spLocks noGrp="1"/>
          </p:cNvSpPr>
          <p:nvPr>
            <p:ph type="sldNum" sz="quarter" idx="12"/>
          </p:nvPr>
        </p:nvSpPr>
        <p:spPr/>
        <p:txBody>
          <a:bodyPr/>
          <a:lstStyle/>
          <a:p>
            <a:pPr algn="r"/>
            <a:r>
              <a:rPr lang="en-US"/>
              <a:t>	</a:t>
            </a:r>
            <a:fld id="{25D3FF45-FB88-453A-A2AC-7EF0564DBF56}" type="slidenum">
              <a:rPr lang="en-US" smtClean="0"/>
              <a:pPr algn="r"/>
              <a:t>179</a:t>
            </a:fld>
            <a:endParaRPr lang="en-US" dirty="0"/>
          </a:p>
        </p:txBody>
      </p:sp>
    </p:spTree>
    <p:extLst>
      <p:ext uri="{BB962C8B-B14F-4D97-AF65-F5344CB8AC3E}">
        <p14:creationId xmlns:p14="http://schemas.microsoft.com/office/powerpoint/2010/main" val="248956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Module 1: Introduction</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2264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Evaluation</a:t>
            </a:r>
          </a:p>
        </p:txBody>
      </p:sp>
      <p:sp>
        <p:nvSpPr>
          <p:cNvPr id="3" name="Footer Placeholder 2"/>
          <p:cNvSpPr>
            <a:spLocks noGrp="1"/>
          </p:cNvSpPr>
          <p:nvPr>
            <p:ph type="ftr" sz="quarter" idx="11"/>
          </p:nvPr>
        </p:nvSpPr>
        <p:spPr/>
        <p:txBody>
          <a:bodyPr/>
          <a:lstStyle/>
          <a:p>
            <a:r>
              <a:rPr lang="en-US"/>
              <a:t>HDPE Pipe Handling-HYD FCX2027C</a:t>
            </a:r>
            <a:endParaRPr lang="en-US" dirty="0"/>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Course Evaluation in the Student Guide (p. 133)</a:t>
            </a:r>
          </a:p>
          <a:p>
            <a:pPr marL="457200" indent="-457200">
              <a:buFont typeface="+mj-lt"/>
              <a:buAutoNum type="arabicPeriod"/>
            </a:pPr>
            <a:r>
              <a:rPr lang="en-US" dirty="0">
                <a:latin typeface="Arial" panose="020B0604020202020204" pitchFamily="34" charset="0"/>
              </a:rPr>
              <a:t>Carefully tear out the evaluation</a:t>
            </a:r>
          </a:p>
          <a:p>
            <a:pPr marL="457200" indent="-457200">
              <a:buFont typeface="+mj-lt"/>
              <a:buAutoNum type="arabicPeriod"/>
            </a:pPr>
            <a:r>
              <a:rPr lang="en-US" dirty="0">
                <a:latin typeface="Arial" panose="020B0604020202020204" pitchFamily="34" charset="0"/>
              </a:rPr>
              <a:t>Return the completed form to the facilitator</a:t>
            </a:r>
          </a:p>
        </p:txBody>
      </p:sp>
      <p:sp>
        <p:nvSpPr>
          <p:cNvPr id="5" name="Text Placeholder 4"/>
          <p:cNvSpPr>
            <a:spLocks noGrp="1"/>
          </p:cNvSpPr>
          <p:nvPr>
            <p:ph type="body" sz="quarter" idx="16"/>
          </p:nvPr>
        </p:nvSpPr>
        <p:spPr/>
        <p:txBody>
          <a:bodyPr/>
          <a:lstStyle/>
          <a:p>
            <a:r>
              <a:rPr lang="en-US" dirty="0"/>
              <a:t>Student Course Evaluation</a:t>
            </a:r>
          </a:p>
        </p:txBody>
      </p:sp>
      <p:sp>
        <p:nvSpPr>
          <p:cNvPr id="8" name="Content Placeholder 7"/>
          <p:cNvSpPr>
            <a:spLocks noGrp="1"/>
          </p:cNvSpPr>
          <p:nvPr>
            <p:ph sz="quarter" idx="17"/>
          </p:nvPr>
        </p:nvSpPr>
        <p:spPr/>
        <p:txBody>
          <a:bodyPr/>
          <a:lstStyle/>
          <a:p>
            <a:r>
              <a:rPr lang="en-US" dirty="0"/>
              <a:t>SG 133</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180</a:t>
            </a:fld>
            <a:endParaRPr lang="en-US" dirty="0"/>
          </a:p>
        </p:txBody>
      </p:sp>
    </p:spTree>
    <p:extLst>
      <p:ext uri="{BB962C8B-B14F-4D97-AF65-F5344CB8AC3E}">
        <p14:creationId xmlns:p14="http://schemas.microsoft.com/office/powerpoint/2010/main" val="4162705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lstStyle/>
          <a:p>
            <a:r>
              <a:rPr lang="en-US" dirty="0"/>
              <a:t>Safe Production</a:t>
            </a:r>
          </a:p>
        </p:txBody>
      </p:sp>
      <p:sp>
        <p:nvSpPr>
          <p:cNvPr id="7" name="Content Placeholder 6"/>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t>“Safe Production is an integral part of our culture and our top priority.”</a:t>
            </a:r>
          </a:p>
          <a:p>
            <a:pPr marL="0" indent="0">
              <a:buNone/>
            </a:pPr>
            <a:r>
              <a:rPr lang="en-US" dirty="0"/>
              <a:t>	Red Conger, President</a:t>
            </a:r>
          </a:p>
          <a:p>
            <a:pPr marL="0" indent="0">
              <a:buNone/>
            </a:pPr>
            <a:r>
              <a:rPr lang="en-US" dirty="0"/>
              <a:t>	Freeport-McMoRan Inc. Americas</a:t>
            </a:r>
          </a:p>
          <a:p>
            <a:pPr marL="0" indent="0">
              <a:buNone/>
            </a:pPr>
            <a:endParaRPr lang="en-US" dirty="0"/>
          </a:p>
          <a:p>
            <a:r>
              <a:rPr lang="en-US" dirty="0"/>
              <a:t>High-Density Polyethylene Pipe</a:t>
            </a:r>
          </a:p>
          <a:p>
            <a:r>
              <a:rPr lang="en-US" dirty="0"/>
              <a:t>Introduction Video</a:t>
            </a:r>
          </a:p>
          <a:p>
            <a:pPr marL="0" indent="0">
              <a:buNone/>
            </a:pPr>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19</a:t>
            </a:fld>
            <a:endParaRPr lang="en-US" dirty="0"/>
          </a:p>
        </p:txBody>
      </p:sp>
    </p:spTree>
    <p:extLst>
      <p:ext uri="{BB962C8B-B14F-4D97-AF65-F5344CB8AC3E}">
        <p14:creationId xmlns:p14="http://schemas.microsoft.com/office/powerpoint/2010/main" val="350262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fld id="{25D3FF45-FB88-453A-A2AC-7EF0564DBF56}" type="slidenum">
              <a:rPr lang="en-US" smtClean="0"/>
              <a:pPr algn="r"/>
              <a:t>2</a:t>
            </a:fld>
            <a:endParaRPr lang="en-US" dirty="0"/>
          </a:p>
        </p:txBody>
      </p:sp>
      <p:sp>
        <p:nvSpPr>
          <p:cNvPr id="5" name="Text Placeholder 4"/>
          <p:cNvSpPr>
            <a:spLocks noGrp="1"/>
          </p:cNvSpPr>
          <p:nvPr>
            <p:ph type="body" sz="quarter" idx="15"/>
          </p:nvPr>
        </p:nvSpPr>
        <p:spPr/>
        <p:txBody>
          <a:bodyPr/>
          <a:lstStyle/>
          <a:p>
            <a:r>
              <a:rPr lang="en-US"/>
              <a:t>Expectations</a:t>
            </a:r>
            <a:endParaRPr lang="en-US" dirty="0"/>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pPr marL="0" indent="0">
              <a:buNone/>
            </a:pPr>
            <a:r>
              <a:rPr lang="en-US" sz="2400" dirty="0">
                <a:latin typeface="Arial Black" panose="020B0A04020102020204" pitchFamily="34" charset="0"/>
              </a:rPr>
              <a:t>Before We Start</a:t>
            </a:r>
          </a:p>
          <a:p>
            <a:r>
              <a:rPr lang="en-US" dirty="0"/>
              <a:t>Safety</a:t>
            </a:r>
          </a:p>
          <a:p>
            <a:r>
              <a:rPr lang="en-US" dirty="0"/>
              <a:t>Breaks/Restrooms</a:t>
            </a:r>
          </a:p>
          <a:p>
            <a:r>
              <a:rPr lang="en-US" dirty="0"/>
              <a:t>Technology</a:t>
            </a:r>
          </a:p>
          <a:p>
            <a:r>
              <a:rPr lang="en-US" dirty="0"/>
              <a:t>Participation</a:t>
            </a:r>
          </a:p>
          <a:p>
            <a:r>
              <a:rPr lang="en-US" dirty="0"/>
              <a:t>Class Ground Rules</a:t>
            </a:r>
          </a:p>
          <a:p>
            <a:pPr marL="0" indent="0">
              <a:buNone/>
            </a:pPr>
            <a:endParaRPr lang="en-US" dirty="0"/>
          </a:p>
        </p:txBody>
      </p:sp>
    </p:spTree>
    <p:extLst>
      <p:ext uri="{BB962C8B-B14F-4D97-AF65-F5344CB8AC3E}">
        <p14:creationId xmlns:p14="http://schemas.microsoft.com/office/powerpoint/2010/main" val="2759501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lstStyle/>
          <a:p>
            <a:r>
              <a:rPr lang="en-US" dirty="0"/>
              <a:t>HDPE Pipe Handling</a:t>
            </a:r>
          </a:p>
        </p:txBody>
      </p:sp>
      <p:sp>
        <p:nvSpPr>
          <p:cNvPr id="7" name="Content Placeholder 6"/>
          <p:cNvSpPr>
            <a:spLocks noGrp="1"/>
          </p:cNvSpPr>
          <p:nvPr>
            <p:ph sz="quarter" idx="16"/>
          </p:nvPr>
        </p:nvSpPr>
        <p:spPr/>
        <p:txBody>
          <a:bodyPr/>
          <a:lstStyle/>
          <a:p>
            <a:endParaRPr lang="en-US"/>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20</a:t>
            </a:fld>
            <a:endParaRPr lang="en-US" dirty="0"/>
          </a:p>
        </p:txBody>
      </p:sp>
      <p:pic>
        <p:nvPicPr>
          <p:cNvPr id="9" name="Picture 8">
            <a:hlinkClick r:id="rId3"/>
            <a:extLst>
              <a:ext uri="{FF2B5EF4-FFF2-40B4-BE49-F238E27FC236}">
                <a16:creationId xmlns:a16="http://schemas.microsoft.com/office/drawing/2014/main" id="{9F9FC522-2AF1-4DB3-B5A6-DD593A2F8E91}"/>
              </a:ext>
            </a:extLst>
          </p:cNvPr>
          <p:cNvPicPr>
            <a:picLocks noChangeAspect="1"/>
          </p:cNvPicPr>
          <p:nvPr/>
        </p:nvPicPr>
        <p:blipFill>
          <a:blip r:embed="rId4"/>
          <a:stretch>
            <a:fillRect/>
          </a:stretch>
        </p:blipFill>
        <p:spPr>
          <a:xfrm>
            <a:off x="628649" y="1620980"/>
            <a:ext cx="7186087" cy="3532909"/>
          </a:xfrm>
          <a:prstGeom prst="rect">
            <a:avLst/>
          </a:prstGeom>
        </p:spPr>
      </p:pic>
    </p:spTree>
    <p:extLst>
      <p:ext uri="{BB962C8B-B14F-4D97-AF65-F5344CB8AC3E}">
        <p14:creationId xmlns:p14="http://schemas.microsoft.com/office/powerpoint/2010/main" val="1328393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lstStyle/>
          <a:p>
            <a:r>
              <a:rPr lang="en-US" dirty="0"/>
              <a:t>HDPE Pipe Characteristics</a:t>
            </a:r>
          </a:p>
        </p:txBody>
      </p:sp>
      <p:sp>
        <p:nvSpPr>
          <p:cNvPr id="7" name="Content Placeholder 6"/>
          <p:cNvSpPr>
            <a:spLocks noGrp="1"/>
          </p:cNvSpPr>
          <p:nvPr>
            <p:ph sz="quarter" idx="16"/>
          </p:nvPr>
        </p:nvSpPr>
        <p:spPr/>
        <p:txBody>
          <a:bodyPr/>
          <a:lstStyle/>
          <a:p>
            <a:r>
              <a:rPr lang="en-US" dirty="0"/>
              <a:t>SG 5</a:t>
            </a:r>
          </a:p>
        </p:txBody>
      </p:sp>
      <p:sp>
        <p:nvSpPr>
          <p:cNvPr id="4" name="Text Placeholder 3"/>
          <p:cNvSpPr>
            <a:spLocks noGrp="1"/>
          </p:cNvSpPr>
          <p:nvPr>
            <p:ph type="body" sz="quarter" idx="17"/>
          </p:nvPr>
        </p:nvSpPr>
        <p:spPr>
          <a:prstGeom prst="rect">
            <a:avLst/>
          </a:prstGeom>
        </p:spPr>
        <p:txBody>
          <a:bodyPr>
            <a:normAutofit/>
          </a:bodyPr>
          <a:lstStyle/>
          <a:p>
            <a:r>
              <a:rPr lang="en-US" dirty="0"/>
              <a:t>Valuable Asset</a:t>
            </a:r>
          </a:p>
          <a:p>
            <a:pPr lvl="1"/>
            <a:r>
              <a:rPr lang="en-US" dirty="0"/>
              <a:t>Durability</a:t>
            </a:r>
          </a:p>
          <a:p>
            <a:pPr lvl="1"/>
            <a:r>
              <a:rPr lang="en-US" dirty="0"/>
              <a:t>Flexibility</a:t>
            </a:r>
          </a:p>
          <a:p>
            <a:pPr lvl="1"/>
            <a:r>
              <a:rPr lang="en-US" dirty="0"/>
              <a:t>Thick walls</a:t>
            </a:r>
          </a:p>
          <a:p>
            <a:pPr lvl="1"/>
            <a:r>
              <a:rPr lang="en-US" dirty="0"/>
              <a:t>Resilience</a:t>
            </a:r>
          </a:p>
          <a:p>
            <a:r>
              <a:rPr lang="en-US" dirty="0"/>
              <a:t>Hazards</a:t>
            </a:r>
          </a:p>
          <a:p>
            <a:pPr lvl="1"/>
            <a:r>
              <a:rPr lang="en-US" dirty="0"/>
              <a:t>Heavy</a:t>
            </a:r>
          </a:p>
          <a:p>
            <a:pPr lvl="1"/>
            <a:r>
              <a:rPr lang="en-US" dirty="0"/>
              <a:t>Stores Energy</a:t>
            </a:r>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21</a:t>
            </a:fld>
            <a:endParaRPr lang="en-US" dirty="0"/>
          </a:p>
        </p:txBody>
      </p:sp>
    </p:spTree>
    <p:extLst>
      <p:ext uri="{BB962C8B-B14F-4D97-AF65-F5344CB8AC3E}">
        <p14:creationId xmlns:p14="http://schemas.microsoft.com/office/powerpoint/2010/main" val="250409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22</a:t>
            </a:fld>
            <a:endParaRPr lang="en-US" dirty="0"/>
          </a:p>
        </p:txBody>
      </p:sp>
      <p:sp>
        <p:nvSpPr>
          <p:cNvPr id="5" name="Text Placeholder 4"/>
          <p:cNvSpPr>
            <a:spLocks noGrp="1"/>
          </p:cNvSpPr>
          <p:nvPr>
            <p:ph type="body" sz="quarter" idx="15"/>
          </p:nvPr>
        </p:nvSpPr>
        <p:spPr/>
        <p:txBody>
          <a:bodyPr/>
          <a:lstStyle/>
          <a:p>
            <a:r>
              <a:rPr lang="en-US" dirty="0"/>
              <a:t>Fatality Prevention</a:t>
            </a:r>
          </a:p>
        </p:txBody>
      </p:sp>
      <p:sp>
        <p:nvSpPr>
          <p:cNvPr id="6" name="Content Placeholder 5"/>
          <p:cNvSpPr>
            <a:spLocks noGrp="1"/>
          </p:cNvSpPr>
          <p:nvPr>
            <p:ph sz="quarter" idx="16"/>
          </p:nvPr>
        </p:nvSpPr>
        <p:spPr/>
        <p:txBody>
          <a:bodyPr/>
          <a:lstStyle/>
          <a:p>
            <a:r>
              <a:rPr lang="en-US" dirty="0"/>
              <a:t>SG 5</a:t>
            </a:r>
          </a:p>
        </p:txBody>
      </p:sp>
      <p:sp>
        <p:nvSpPr>
          <p:cNvPr id="4" name="Text Placeholder 3"/>
          <p:cNvSpPr>
            <a:spLocks noGrp="1"/>
          </p:cNvSpPr>
          <p:nvPr>
            <p:ph type="body" sz="quarter" idx="17"/>
          </p:nvPr>
        </p:nvSpPr>
        <p:spPr>
          <a:prstGeom prst="rect">
            <a:avLst/>
          </a:prstGeom>
        </p:spPr>
        <p:txBody>
          <a:bodyPr/>
          <a:lstStyle/>
          <a:p>
            <a:r>
              <a:rPr lang="en-US" dirty="0"/>
              <a:t>Policy developed</a:t>
            </a:r>
          </a:p>
          <a:p>
            <a:r>
              <a:rPr lang="en-US" dirty="0"/>
              <a:t>Pipe Safety Steering Team (PSST)</a:t>
            </a:r>
          </a:p>
          <a:p>
            <a:endParaRPr lang="en-US" dirty="0"/>
          </a:p>
        </p:txBody>
      </p:sp>
    </p:spTree>
    <p:extLst>
      <p:ext uri="{BB962C8B-B14F-4D97-AF65-F5344CB8AC3E}">
        <p14:creationId xmlns:p14="http://schemas.microsoft.com/office/powerpoint/2010/main" val="295488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23</a:t>
            </a:fld>
            <a:endParaRPr lang="en-US" dirty="0"/>
          </a:p>
        </p:txBody>
      </p:sp>
      <p:sp>
        <p:nvSpPr>
          <p:cNvPr id="5" name="Text Placeholder 4"/>
          <p:cNvSpPr>
            <a:spLocks noGrp="1"/>
          </p:cNvSpPr>
          <p:nvPr>
            <p:ph type="body" sz="quarter" idx="15"/>
          </p:nvPr>
        </p:nvSpPr>
        <p:spPr/>
        <p:txBody>
          <a:bodyPr/>
          <a:lstStyle/>
          <a:p>
            <a:r>
              <a:rPr lang="en-US" dirty="0"/>
              <a:t>Policy Scope</a:t>
            </a:r>
          </a:p>
        </p:txBody>
      </p:sp>
      <p:sp>
        <p:nvSpPr>
          <p:cNvPr id="6" name="Content Placeholder 5"/>
          <p:cNvSpPr>
            <a:spLocks noGrp="1"/>
          </p:cNvSpPr>
          <p:nvPr>
            <p:ph sz="quarter" idx="16"/>
          </p:nvPr>
        </p:nvSpPr>
        <p:spPr/>
        <p:txBody>
          <a:bodyPr/>
          <a:lstStyle/>
          <a:p>
            <a:r>
              <a:rPr lang="en-US" dirty="0"/>
              <a:t>SG 5</a:t>
            </a:r>
          </a:p>
        </p:txBody>
      </p:sp>
      <p:sp>
        <p:nvSpPr>
          <p:cNvPr id="4" name="Text Placeholder 3"/>
          <p:cNvSpPr>
            <a:spLocks noGrp="1"/>
          </p:cNvSpPr>
          <p:nvPr>
            <p:ph type="body" sz="quarter" idx="17"/>
          </p:nvPr>
        </p:nvSpPr>
        <p:spPr>
          <a:prstGeom prst="rect">
            <a:avLst/>
          </a:prstGeom>
        </p:spPr>
        <p:txBody>
          <a:bodyPr/>
          <a:lstStyle/>
          <a:p>
            <a:r>
              <a:rPr lang="en-US" dirty="0"/>
              <a:t>Who must attend HDPE Pipe handling training?</a:t>
            </a:r>
          </a:p>
          <a:p>
            <a:r>
              <a:rPr lang="en-US" dirty="0"/>
              <a:t>Which commonly used pipe are not included in the policy?</a:t>
            </a:r>
          </a:p>
          <a:p>
            <a:pPr marL="0" indent="0">
              <a:buNone/>
            </a:pPr>
            <a:endParaRPr lang="en-US" dirty="0"/>
          </a:p>
        </p:txBody>
      </p:sp>
    </p:spTree>
    <p:extLst>
      <p:ext uri="{BB962C8B-B14F-4D97-AF65-F5344CB8AC3E}">
        <p14:creationId xmlns:p14="http://schemas.microsoft.com/office/powerpoint/2010/main" val="438852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Text Placeholder 2"/>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From the Learn from Others presented, answer the questions in your student guide.</a:t>
            </a:r>
          </a:p>
          <a:p>
            <a:pPr marL="457200" indent="-457200">
              <a:buFont typeface="+mj-lt"/>
              <a:buAutoNum type="arabicPeriod"/>
            </a:pPr>
            <a:r>
              <a:rPr lang="en-US" dirty="0">
                <a:latin typeface="Arial" panose="020B0604020202020204" pitchFamily="34" charset="0"/>
              </a:rPr>
              <a:t>Discuss and share your thoughts about what could have been done differently.</a:t>
            </a:r>
          </a:p>
        </p:txBody>
      </p:sp>
      <p:sp>
        <p:nvSpPr>
          <p:cNvPr id="4" name="Text Placeholder 3"/>
          <p:cNvSpPr>
            <a:spLocks noGrp="1"/>
          </p:cNvSpPr>
          <p:nvPr>
            <p:ph type="body" sz="quarter" idx="16"/>
          </p:nvPr>
        </p:nvSpPr>
        <p:spPr/>
        <p:txBody>
          <a:bodyPr/>
          <a:lstStyle/>
          <a:p>
            <a:r>
              <a:rPr lang="en-US" dirty="0"/>
              <a:t>Just the Facts</a:t>
            </a:r>
          </a:p>
        </p:txBody>
      </p:sp>
      <p:sp>
        <p:nvSpPr>
          <p:cNvPr id="5" name="Text Placeholder 4"/>
          <p:cNvSpPr>
            <a:spLocks noGrp="1"/>
          </p:cNvSpPr>
          <p:nvPr>
            <p:ph type="body" sz="quarter" idx="15"/>
          </p:nvPr>
        </p:nvSpPr>
        <p:spPr/>
        <p:txBody>
          <a:bodyPr/>
          <a:lstStyle/>
          <a:p>
            <a:r>
              <a:rPr lang="en-US" dirty="0"/>
              <a:t>Activity 2</a:t>
            </a:r>
          </a:p>
        </p:txBody>
      </p:sp>
      <p:sp>
        <p:nvSpPr>
          <p:cNvPr id="8" name="Content Placeholder 7"/>
          <p:cNvSpPr>
            <a:spLocks noGrp="1"/>
          </p:cNvSpPr>
          <p:nvPr>
            <p:ph sz="quarter" idx="17"/>
          </p:nvPr>
        </p:nvSpPr>
        <p:spPr/>
        <p:txBody>
          <a:bodyPr/>
          <a:lstStyle/>
          <a:p>
            <a:r>
              <a:rPr lang="en-US" dirty="0"/>
              <a:t>SG 7</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24</a:t>
            </a:fld>
            <a:endParaRPr lang="en-US" dirty="0"/>
          </a:p>
        </p:txBody>
      </p:sp>
    </p:spTree>
    <p:extLst>
      <p:ext uri="{BB962C8B-B14F-4D97-AF65-F5344CB8AC3E}">
        <p14:creationId xmlns:p14="http://schemas.microsoft.com/office/powerpoint/2010/main" val="141909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25</a:t>
            </a:fld>
            <a:endParaRPr lang="en-US" dirty="0"/>
          </a:p>
        </p:txBody>
      </p:sp>
      <p:sp>
        <p:nvSpPr>
          <p:cNvPr id="5" name="Text Placeholder 4"/>
          <p:cNvSpPr>
            <a:spLocks noGrp="1"/>
          </p:cNvSpPr>
          <p:nvPr>
            <p:ph type="body" sz="quarter" idx="15"/>
          </p:nvPr>
        </p:nvSpPr>
        <p:spPr/>
        <p:txBody>
          <a:bodyPr/>
          <a:lstStyle/>
          <a:p>
            <a:r>
              <a:rPr lang="en-US" dirty="0"/>
              <a:t>Learn from Others</a:t>
            </a:r>
          </a:p>
        </p:txBody>
      </p:sp>
      <p:sp>
        <p:nvSpPr>
          <p:cNvPr id="6" name="Content Placeholder 5"/>
          <p:cNvSpPr>
            <a:spLocks noGrp="1"/>
          </p:cNvSpPr>
          <p:nvPr>
            <p:ph sz="quarter" idx="16"/>
          </p:nvPr>
        </p:nvSpPr>
        <p:spPr/>
        <p:txBody>
          <a:bodyPr/>
          <a:lstStyle/>
          <a:p>
            <a:r>
              <a:rPr lang="en-US" dirty="0"/>
              <a:t>SG 8</a:t>
            </a:r>
          </a:p>
        </p:txBody>
      </p:sp>
      <p:sp>
        <p:nvSpPr>
          <p:cNvPr id="4" name="Text Placeholder 3"/>
          <p:cNvSpPr>
            <a:spLocks noGrp="1"/>
          </p:cNvSpPr>
          <p:nvPr>
            <p:ph type="body" sz="quarter" idx="17"/>
          </p:nvPr>
        </p:nvSpPr>
        <p:spPr>
          <a:prstGeom prst="rect">
            <a:avLst/>
          </a:prstGeom>
        </p:spPr>
        <p:txBody>
          <a:bodyPr/>
          <a:lstStyle/>
          <a:p>
            <a:endParaRPr lang="en-US" dirty="0"/>
          </a:p>
          <a:p>
            <a:pPr marL="0" indent="0">
              <a:buNone/>
            </a:pP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1" t="2600" r="1471" b="3053"/>
          <a:stretch/>
        </p:blipFill>
        <p:spPr bwMode="auto">
          <a:xfrm>
            <a:off x="413672" y="1713247"/>
            <a:ext cx="5696760" cy="3153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1043870" y="1934483"/>
            <a:ext cx="5687110" cy="3139760"/>
          </a:xfrm>
          <a:prstGeom prst="rect">
            <a:avLst/>
          </a:prstGeom>
          <a:ln w="9525">
            <a:solidFill>
              <a:schemeClr val="tx1"/>
            </a:solidFill>
          </a:ln>
        </p:spPr>
      </p:pic>
    </p:spTree>
    <p:extLst>
      <p:ext uri="{BB962C8B-B14F-4D97-AF65-F5344CB8AC3E}">
        <p14:creationId xmlns:p14="http://schemas.microsoft.com/office/powerpoint/2010/main" val="27040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26</a:t>
            </a:fld>
            <a:endParaRPr lang="en-US" dirty="0"/>
          </a:p>
        </p:txBody>
      </p:sp>
      <p:sp>
        <p:nvSpPr>
          <p:cNvPr id="5" name="Text Placeholder 4"/>
          <p:cNvSpPr>
            <a:spLocks noGrp="1"/>
          </p:cNvSpPr>
          <p:nvPr>
            <p:ph type="body" sz="quarter" idx="15"/>
          </p:nvPr>
        </p:nvSpPr>
        <p:spPr/>
        <p:txBody>
          <a:bodyPr/>
          <a:lstStyle/>
          <a:p>
            <a:r>
              <a:rPr lang="en-US" dirty="0"/>
              <a:t>Learn from Others</a:t>
            </a:r>
          </a:p>
        </p:txBody>
      </p:sp>
      <p:sp>
        <p:nvSpPr>
          <p:cNvPr id="6" name="Content Placeholder 5"/>
          <p:cNvSpPr>
            <a:spLocks noGrp="1"/>
          </p:cNvSpPr>
          <p:nvPr>
            <p:ph sz="quarter" idx="16"/>
          </p:nvPr>
        </p:nvSpPr>
        <p:spPr/>
        <p:txBody>
          <a:bodyPr/>
          <a:lstStyle/>
          <a:p>
            <a:r>
              <a:rPr lang="en-US" dirty="0"/>
              <a:t>SG 9</a:t>
            </a:r>
          </a:p>
        </p:txBody>
      </p:sp>
      <p:sp>
        <p:nvSpPr>
          <p:cNvPr id="4" name="Text Placeholder 3"/>
          <p:cNvSpPr>
            <a:spLocks noGrp="1"/>
          </p:cNvSpPr>
          <p:nvPr>
            <p:ph type="body" sz="quarter" idx="17"/>
          </p:nvPr>
        </p:nvSpPr>
        <p:spPr>
          <a:prstGeom prst="rect">
            <a:avLst/>
          </a:prstGeom>
        </p:spPr>
        <p:txBody>
          <a:bodyPr/>
          <a:lstStyle/>
          <a:p>
            <a:endParaRPr lang="en-US" dirty="0"/>
          </a:p>
          <a:p>
            <a:pPr marL="0" indent="0">
              <a:buNone/>
            </a:pPr>
            <a:endParaRPr lang="en-US" dirty="0"/>
          </a:p>
        </p:txBody>
      </p:sp>
      <p:pic>
        <p:nvPicPr>
          <p:cNvPr id="9" name="Picture 8"/>
          <p:cNvPicPr>
            <a:picLocks noChangeAspect="1"/>
          </p:cNvPicPr>
          <p:nvPr/>
        </p:nvPicPr>
        <p:blipFill rotWithShape="1">
          <a:blip r:embed="rId3"/>
          <a:srcRect l="2853" t="2298" r="2253" b="1977"/>
          <a:stretch/>
        </p:blipFill>
        <p:spPr>
          <a:xfrm>
            <a:off x="409460" y="1649836"/>
            <a:ext cx="5772894" cy="3381352"/>
          </a:xfrm>
          <a:prstGeom prst="rect">
            <a:avLst/>
          </a:prstGeom>
          <a:ln w="9525">
            <a:solidFill>
              <a:schemeClr val="tx1"/>
            </a:solidFill>
          </a:ln>
        </p:spPr>
      </p:pic>
      <p:pic>
        <p:nvPicPr>
          <p:cNvPr id="10" name="Picture 9"/>
          <p:cNvPicPr>
            <a:picLocks noChangeAspect="1"/>
          </p:cNvPicPr>
          <p:nvPr/>
        </p:nvPicPr>
        <p:blipFill rotWithShape="1">
          <a:blip r:embed="rId4"/>
          <a:srcRect t="48559" r="1416" b="2705"/>
          <a:stretch/>
        </p:blipFill>
        <p:spPr>
          <a:xfrm>
            <a:off x="804486" y="3070238"/>
            <a:ext cx="5611490" cy="2314864"/>
          </a:xfrm>
          <a:prstGeom prst="rect">
            <a:avLst/>
          </a:prstGeom>
          <a:ln w="9525">
            <a:solidFill>
              <a:schemeClr val="tx1"/>
            </a:solidFill>
          </a:ln>
        </p:spPr>
      </p:pic>
      <p:pic>
        <p:nvPicPr>
          <p:cNvPr id="11" name="Picture 10"/>
          <p:cNvPicPr>
            <a:picLocks noChangeAspect="1"/>
          </p:cNvPicPr>
          <p:nvPr/>
        </p:nvPicPr>
        <p:blipFill rotWithShape="1">
          <a:blip r:embed="rId4"/>
          <a:srcRect t="1125" r="29200" b="53302"/>
          <a:stretch/>
        </p:blipFill>
        <p:spPr>
          <a:xfrm>
            <a:off x="1746950" y="2851152"/>
            <a:ext cx="5125338" cy="2753034"/>
          </a:xfrm>
          <a:prstGeom prst="rect">
            <a:avLst/>
          </a:prstGeom>
          <a:ln w="9525">
            <a:solidFill>
              <a:schemeClr val="tx1"/>
            </a:solidFill>
          </a:ln>
        </p:spPr>
      </p:pic>
    </p:spTree>
    <p:extLst>
      <p:ext uri="{BB962C8B-B14F-4D97-AF65-F5344CB8AC3E}">
        <p14:creationId xmlns:p14="http://schemas.microsoft.com/office/powerpoint/2010/main" val="399745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27</a:t>
            </a:fld>
            <a:endParaRPr lang="en-US" dirty="0"/>
          </a:p>
        </p:txBody>
      </p:sp>
      <p:sp>
        <p:nvSpPr>
          <p:cNvPr id="5" name="Text Placeholder 4"/>
          <p:cNvSpPr>
            <a:spLocks noGrp="1"/>
          </p:cNvSpPr>
          <p:nvPr>
            <p:ph type="body" sz="quarter" idx="15"/>
          </p:nvPr>
        </p:nvSpPr>
        <p:spPr/>
        <p:txBody>
          <a:bodyPr/>
          <a:lstStyle/>
          <a:p>
            <a:r>
              <a:rPr lang="en-US" dirty="0"/>
              <a:t>Learn from Others</a:t>
            </a:r>
          </a:p>
        </p:txBody>
      </p:sp>
      <p:sp>
        <p:nvSpPr>
          <p:cNvPr id="6" name="Content Placeholder 5"/>
          <p:cNvSpPr>
            <a:spLocks noGrp="1"/>
          </p:cNvSpPr>
          <p:nvPr>
            <p:ph sz="quarter" idx="16"/>
          </p:nvPr>
        </p:nvSpPr>
        <p:spPr/>
        <p:txBody>
          <a:bodyPr/>
          <a:lstStyle/>
          <a:p>
            <a:r>
              <a:rPr lang="en-US" dirty="0"/>
              <a:t>SG 9</a:t>
            </a:r>
          </a:p>
        </p:txBody>
      </p:sp>
      <p:sp>
        <p:nvSpPr>
          <p:cNvPr id="4" name="Text Placeholder 3"/>
          <p:cNvSpPr>
            <a:spLocks noGrp="1"/>
          </p:cNvSpPr>
          <p:nvPr>
            <p:ph type="body" sz="quarter" idx="17"/>
          </p:nvPr>
        </p:nvSpPr>
        <p:spPr>
          <a:prstGeom prst="rect">
            <a:avLst/>
          </a:prstGeom>
        </p:spPr>
        <p:txBody>
          <a:bodyPr/>
          <a:lstStyle/>
          <a:p>
            <a:endParaRPr lang="en-US" dirty="0"/>
          </a:p>
          <a:p>
            <a:pPr marL="0" indent="0">
              <a:buNone/>
            </a:pPr>
            <a:endParaRPr lang="en-US" dirty="0"/>
          </a:p>
        </p:txBody>
      </p:sp>
      <p:pic>
        <p:nvPicPr>
          <p:cNvPr id="12" name="Picture 11"/>
          <p:cNvPicPr>
            <a:picLocks noChangeAspect="1"/>
          </p:cNvPicPr>
          <p:nvPr/>
        </p:nvPicPr>
        <p:blipFill>
          <a:blip r:embed="rId3"/>
          <a:stretch>
            <a:fillRect/>
          </a:stretch>
        </p:blipFill>
        <p:spPr>
          <a:xfrm>
            <a:off x="611370" y="1775791"/>
            <a:ext cx="5741980" cy="2850942"/>
          </a:xfrm>
          <a:prstGeom prst="rect">
            <a:avLst/>
          </a:prstGeom>
        </p:spPr>
      </p:pic>
    </p:spTree>
    <p:extLst>
      <p:ext uri="{BB962C8B-B14F-4D97-AF65-F5344CB8AC3E}">
        <p14:creationId xmlns:p14="http://schemas.microsoft.com/office/powerpoint/2010/main" val="82844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a:t>Quiz</a:t>
            </a:r>
            <a:endParaRPr lang="en-US" dirty="0"/>
          </a:p>
        </p:txBody>
      </p:sp>
      <p:sp>
        <p:nvSpPr>
          <p:cNvPr id="3" name="Footer Placeholder 2"/>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quiz in the Student Guide (p. 12)</a:t>
            </a:r>
          </a:p>
          <a:p>
            <a:pPr marL="457200" indent="-457200">
              <a:buFont typeface="+mj-lt"/>
              <a:buAutoNum type="arabicPeriod"/>
            </a:pPr>
            <a:r>
              <a:rPr lang="en-US" dirty="0">
                <a:latin typeface="Arial" panose="020B0604020202020204" pitchFamily="34" charset="0"/>
              </a:rPr>
              <a:t>Discuss the answers as a class</a:t>
            </a:r>
          </a:p>
        </p:txBody>
      </p:sp>
      <p:sp>
        <p:nvSpPr>
          <p:cNvPr id="5" name="Text Placeholder 4"/>
          <p:cNvSpPr>
            <a:spLocks noGrp="1"/>
          </p:cNvSpPr>
          <p:nvPr>
            <p:ph type="body" sz="quarter" idx="16"/>
          </p:nvPr>
        </p:nvSpPr>
        <p:spPr/>
        <p:txBody>
          <a:bodyPr/>
          <a:lstStyle/>
          <a:p>
            <a:r>
              <a:rPr lang="en-US"/>
              <a:t>Module 1 Quiz</a:t>
            </a:r>
            <a:endParaRPr lang="en-US" dirty="0"/>
          </a:p>
        </p:txBody>
      </p:sp>
      <p:sp>
        <p:nvSpPr>
          <p:cNvPr id="7" name="Content Placeholder 6"/>
          <p:cNvSpPr>
            <a:spLocks noGrp="1"/>
          </p:cNvSpPr>
          <p:nvPr>
            <p:ph sz="quarter" idx="17"/>
          </p:nvPr>
        </p:nvSpPr>
        <p:spPr/>
        <p:txBody>
          <a:bodyPr/>
          <a:lstStyle/>
          <a:p>
            <a:r>
              <a:rPr lang="en-US" dirty="0"/>
              <a:t>SG 12</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28</a:t>
            </a:fld>
            <a:endParaRPr lang="en-US" dirty="0"/>
          </a:p>
        </p:txBody>
      </p:sp>
    </p:spTree>
    <p:extLst>
      <p:ext uri="{BB962C8B-B14F-4D97-AF65-F5344CB8AC3E}">
        <p14:creationId xmlns:p14="http://schemas.microsoft.com/office/powerpoint/2010/main" val="3065495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29</a:t>
            </a:fld>
            <a:endParaRPr lang="en-US" dirty="0"/>
          </a:p>
        </p:txBody>
      </p:sp>
      <p:sp>
        <p:nvSpPr>
          <p:cNvPr id="5" name="Text Placeholder 4"/>
          <p:cNvSpPr>
            <a:spLocks noGrp="1"/>
          </p:cNvSpPr>
          <p:nvPr>
            <p:ph type="body" sz="quarter" idx="15"/>
          </p:nvPr>
        </p:nvSpPr>
        <p:spPr/>
        <p:txBody>
          <a:bodyPr/>
          <a:lstStyle/>
          <a:p>
            <a:r>
              <a:rPr lang="en-US" dirty="0"/>
              <a:t>Module 1 Quiz</a:t>
            </a:r>
          </a:p>
        </p:txBody>
      </p:sp>
      <p:sp>
        <p:nvSpPr>
          <p:cNvPr id="6" name="Content Placeholder 5"/>
          <p:cNvSpPr>
            <a:spLocks noGrp="1"/>
          </p:cNvSpPr>
          <p:nvPr>
            <p:ph sz="quarter" idx="16"/>
          </p:nvPr>
        </p:nvSpPr>
        <p:spPr/>
        <p:txBody>
          <a:bodyPr/>
          <a:lstStyle/>
          <a:p>
            <a:r>
              <a:rPr lang="en-US" dirty="0"/>
              <a:t>SG 12</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a:pPr>
            <a:r>
              <a:rPr lang="en-US" dirty="0"/>
              <a:t>What does HDPE stand for?</a:t>
            </a:r>
          </a:p>
          <a:p>
            <a:pPr marL="1028700" lvl="1" indent="-457200">
              <a:buFont typeface="+mj-lt"/>
              <a:buAutoNum type="alphaLcPeriod"/>
            </a:pPr>
            <a:r>
              <a:rPr lang="en-US" dirty="0"/>
              <a:t>High Density Polyethylene</a:t>
            </a:r>
          </a:p>
          <a:p>
            <a:pPr marL="1028700" lvl="1" indent="-457200">
              <a:buFont typeface="+mj-lt"/>
              <a:buAutoNum type="alphaLcPeriod"/>
            </a:pPr>
            <a:r>
              <a:rPr lang="en-US" dirty="0"/>
              <a:t>High Density Plastic Energy</a:t>
            </a:r>
          </a:p>
          <a:p>
            <a:pPr marL="1028700" lvl="1" indent="-457200">
              <a:buFont typeface="+mj-lt"/>
              <a:buAutoNum type="alphaLcPeriod"/>
            </a:pPr>
            <a:r>
              <a:rPr lang="en-US" dirty="0"/>
              <a:t>High Density Polycarbonate Emergence</a:t>
            </a:r>
          </a:p>
          <a:p>
            <a:pPr marL="0" indent="0">
              <a:buNone/>
            </a:pPr>
            <a:endParaRPr lang="en-US" dirty="0"/>
          </a:p>
        </p:txBody>
      </p:sp>
      <p:sp>
        <p:nvSpPr>
          <p:cNvPr id="7" name="Oval 6"/>
          <p:cNvSpPr/>
          <p:nvPr/>
        </p:nvSpPr>
        <p:spPr>
          <a:xfrm>
            <a:off x="1237144" y="2006439"/>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37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Text Placeholder 2"/>
          <p:cNvSpPr>
            <a:spLocks noGrp="1"/>
          </p:cNvSpPr>
          <p:nvPr>
            <p:ph type="body" sz="quarter" idx="14"/>
          </p:nvPr>
        </p:nvSpPr>
        <p:spPr/>
        <p:txBody>
          <a:bodyPr/>
          <a:lstStyle/>
          <a:p>
            <a:r>
              <a:rPr lang="en-US" dirty="0"/>
              <a:t>Directions</a:t>
            </a:r>
          </a:p>
          <a:p>
            <a:r>
              <a:rPr lang="en-US" dirty="0">
                <a:latin typeface="+mn-lt"/>
              </a:rPr>
              <a:t>Participate in an activity getting to know each other</a:t>
            </a:r>
          </a:p>
          <a:p>
            <a:endParaRPr lang="en-US" dirty="0"/>
          </a:p>
        </p:txBody>
      </p:sp>
      <p:sp>
        <p:nvSpPr>
          <p:cNvPr id="4" name="Text Placeholder 3"/>
          <p:cNvSpPr>
            <a:spLocks noGrp="1"/>
          </p:cNvSpPr>
          <p:nvPr>
            <p:ph type="body" sz="quarter" idx="16"/>
          </p:nvPr>
        </p:nvSpPr>
        <p:spPr/>
        <p:txBody>
          <a:bodyPr/>
          <a:lstStyle/>
          <a:p>
            <a:r>
              <a:rPr lang="en-US" dirty="0"/>
              <a:t>Icebreaker</a:t>
            </a:r>
          </a:p>
        </p:txBody>
      </p:sp>
      <p:sp>
        <p:nvSpPr>
          <p:cNvPr id="5" name="Text Placeholder 4"/>
          <p:cNvSpPr>
            <a:spLocks noGrp="1"/>
          </p:cNvSpPr>
          <p:nvPr>
            <p:ph type="body" sz="quarter" idx="15"/>
          </p:nvPr>
        </p:nvSpPr>
        <p:spPr>
          <a:prstGeom prst="rect">
            <a:avLst/>
          </a:prstGeom>
        </p:spPr>
        <p:txBody>
          <a:bodyPr/>
          <a:lstStyle/>
          <a:p>
            <a:r>
              <a:rPr lang="en-US" dirty="0"/>
              <a:t>Activity 1</a:t>
            </a:r>
          </a:p>
        </p:txBody>
      </p:sp>
      <p:sp>
        <p:nvSpPr>
          <p:cNvPr id="7" name="Content Placeholder 6"/>
          <p:cNvSpPr>
            <a:spLocks noGrp="1"/>
          </p:cNvSpPr>
          <p:nvPr>
            <p:ph sz="quarter" idx="17"/>
          </p:nvPr>
        </p:nvSpPr>
        <p:spPr/>
        <p:txBody>
          <a:bodyPr/>
          <a:lstStyle/>
          <a:p>
            <a:endParaRPr lang="en-US"/>
          </a:p>
        </p:txBody>
      </p:sp>
      <p:sp>
        <p:nvSpPr>
          <p:cNvPr id="6" name="Slide Number Placeholder 5"/>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3</a:t>
            </a:fld>
            <a:endParaRPr lang="en-US" dirty="0"/>
          </a:p>
        </p:txBody>
      </p:sp>
    </p:spTree>
    <p:extLst>
      <p:ext uri="{BB962C8B-B14F-4D97-AF65-F5344CB8AC3E}">
        <p14:creationId xmlns:p14="http://schemas.microsoft.com/office/powerpoint/2010/main" val="69570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30</a:t>
            </a:fld>
            <a:endParaRPr lang="en-US" dirty="0"/>
          </a:p>
        </p:txBody>
      </p:sp>
      <p:sp>
        <p:nvSpPr>
          <p:cNvPr id="5" name="Text Placeholder 4"/>
          <p:cNvSpPr>
            <a:spLocks noGrp="1"/>
          </p:cNvSpPr>
          <p:nvPr>
            <p:ph type="body" sz="quarter" idx="15"/>
          </p:nvPr>
        </p:nvSpPr>
        <p:spPr/>
        <p:txBody>
          <a:bodyPr/>
          <a:lstStyle/>
          <a:p>
            <a:r>
              <a:rPr lang="en-US" dirty="0"/>
              <a:t>Module 1 Quiz</a:t>
            </a:r>
          </a:p>
        </p:txBody>
      </p:sp>
      <p:sp>
        <p:nvSpPr>
          <p:cNvPr id="7" name="Content Placeholder 6"/>
          <p:cNvSpPr>
            <a:spLocks noGrp="1"/>
          </p:cNvSpPr>
          <p:nvPr>
            <p:ph sz="quarter" idx="16"/>
          </p:nvPr>
        </p:nvSpPr>
        <p:spPr/>
        <p:txBody>
          <a:bodyPr/>
          <a:lstStyle/>
          <a:p>
            <a:r>
              <a:rPr lang="en-US" dirty="0"/>
              <a:t>SG 12</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2"/>
            </a:pPr>
            <a:r>
              <a:rPr lang="en-US" dirty="0"/>
              <a:t>What properties make handling HDPE Pipe so hazardous? (circle all that apply)</a:t>
            </a:r>
          </a:p>
          <a:p>
            <a:pPr marL="1028700" lvl="1" indent="-457200">
              <a:buFont typeface="+mj-lt"/>
              <a:buAutoNum type="alphaLcPeriod"/>
            </a:pPr>
            <a:r>
              <a:rPr lang="en-US" dirty="0"/>
              <a:t>Heavy</a:t>
            </a:r>
          </a:p>
          <a:p>
            <a:pPr marL="1028700" lvl="1" indent="-457200">
              <a:buFont typeface="+mj-lt"/>
              <a:buAutoNum type="alphaLcPeriod"/>
            </a:pPr>
            <a:r>
              <a:rPr lang="en-US" dirty="0"/>
              <a:t>Elasticity</a:t>
            </a:r>
          </a:p>
          <a:p>
            <a:pPr marL="1028700" lvl="1" indent="-457200">
              <a:buFont typeface="+mj-lt"/>
              <a:buAutoNum type="alphaLcPeriod"/>
            </a:pPr>
            <a:r>
              <a:rPr lang="en-US" dirty="0"/>
              <a:t>Easy to install</a:t>
            </a:r>
          </a:p>
          <a:p>
            <a:pPr marL="1028700" lvl="1" indent="-457200">
              <a:buFont typeface="+mj-lt"/>
              <a:buAutoNum type="alphaLcPeriod"/>
            </a:pPr>
            <a:r>
              <a:rPr lang="en-US" dirty="0"/>
              <a:t>Impervious to many chemicals and solutions</a:t>
            </a:r>
          </a:p>
          <a:p>
            <a:pPr marL="0" indent="0">
              <a:buNone/>
            </a:pPr>
            <a:endParaRPr lang="en-US" dirty="0"/>
          </a:p>
        </p:txBody>
      </p:sp>
      <p:sp>
        <p:nvSpPr>
          <p:cNvPr id="6" name="Oval 5"/>
          <p:cNvSpPr/>
          <p:nvPr/>
        </p:nvSpPr>
        <p:spPr>
          <a:xfrm>
            <a:off x="1223892" y="2378051"/>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9292" y="2893282"/>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36592" y="3911661"/>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3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31</a:t>
            </a:fld>
            <a:endParaRPr lang="en-US" dirty="0"/>
          </a:p>
        </p:txBody>
      </p:sp>
      <p:sp>
        <p:nvSpPr>
          <p:cNvPr id="5" name="Text Placeholder 4"/>
          <p:cNvSpPr>
            <a:spLocks noGrp="1"/>
          </p:cNvSpPr>
          <p:nvPr>
            <p:ph type="body" sz="quarter" idx="15"/>
          </p:nvPr>
        </p:nvSpPr>
        <p:spPr/>
        <p:txBody>
          <a:bodyPr/>
          <a:lstStyle/>
          <a:p>
            <a:r>
              <a:rPr lang="en-US" dirty="0"/>
              <a:t>Module 1 Quiz</a:t>
            </a:r>
          </a:p>
        </p:txBody>
      </p:sp>
      <p:sp>
        <p:nvSpPr>
          <p:cNvPr id="7" name="Content Placeholder 6"/>
          <p:cNvSpPr>
            <a:spLocks noGrp="1"/>
          </p:cNvSpPr>
          <p:nvPr>
            <p:ph sz="quarter" idx="16"/>
          </p:nvPr>
        </p:nvSpPr>
        <p:spPr/>
        <p:txBody>
          <a:bodyPr/>
          <a:lstStyle/>
          <a:p>
            <a:r>
              <a:rPr lang="en-US" dirty="0"/>
              <a:t>SG 12</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3"/>
            </a:pPr>
            <a:r>
              <a:rPr lang="en-US" dirty="0"/>
              <a:t>What should be done if you feel unsafe, or if a co-worker is in danger?</a:t>
            </a:r>
          </a:p>
          <a:p>
            <a:pPr marL="1028700" lvl="1" indent="-457200">
              <a:buFont typeface="+mj-lt"/>
              <a:buAutoNum type="alphaLcPeriod"/>
            </a:pPr>
            <a:r>
              <a:rPr lang="en-US" dirty="0"/>
              <a:t>Stop the job and abandon the task</a:t>
            </a:r>
          </a:p>
          <a:p>
            <a:pPr marL="1028700" lvl="1" indent="-457200">
              <a:buFont typeface="+mj-lt"/>
              <a:buAutoNum type="alphaLcPeriod"/>
            </a:pPr>
            <a:r>
              <a:rPr lang="en-US" dirty="0"/>
              <a:t>Stop the job and receive clarification</a:t>
            </a:r>
          </a:p>
          <a:p>
            <a:pPr marL="1028700" lvl="1" indent="-457200">
              <a:buFont typeface="+mj-lt"/>
              <a:buAutoNum type="alphaLcPeriod"/>
            </a:pPr>
            <a:r>
              <a:rPr lang="en-US" dirty="0"/>
              <a:t>Walk away from the task and have someone else complete it</a:t>
            </a:r>
          </a:p>
          <a:p>
            <a:pPr marL="1028700" lvl="1" indent="-457200">
              <a:buFont typeface="+mj-lt"/>
              <a:buAutoNum type="alphaLcPeriod"/>
            </a:pPr>
            <a:r>
              <a:rPr lang="en-US" dirty="0"/>
              <a:t>Wait until the task is complete and discuss the situation with your supervisor.</a:t>
            </a:r>
          </a:p>
          <a:p>
            <a:pPr marL="0" indent="0">
              <a:buNone/>
            </a:pPr>
            <a:endParaRPr lang="en-US" dirty="0"/>
          </a:p>
        </p:txBody>
      </p:sp>
      <p:sp>
        <p:nvSpPr>
          <p:cNvPr id="6" name="Oval 5"/>
          <p:cNvSpPr/>
          <p:nvPr/>
        </p:nvSpPr>
        <p:spPr>
          <a:xfrm>
            <a:off x="1245657" y="2887095"/>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4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32</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p>
        </p:txBody>
      </p:sp>
    </p:spTree>
    <p:extLst>
      <p:ext uri="{BB962C8B-B14F-4D97-AF65-F5344CB8AC3E}">
        <p14:creationId xmlns:p14="http://schemas.microsoft.com/office/powerpoint/2010/main" val="266706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prstGeom prst="rect">
            <a:avLst/>
          </a:prstGeom>
        </p:spPr>
        <p:txBody>
          <a:bodyPr>
            <a:normAutofit/>
          </a:bodyPr>
          <a:lstStyle/>
          <a:p>
            <a:r>
              <a:rPr lang="en-US" dirty="0"/>
              <a:t>Module 2: Risk Management</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812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34</a:t>
            </a:fld>
            <a:endParaRPr lang="en-US" dirty="0"/>
          </a:p>
        </p:txBody>
      </p:sp>
      <p:sp>
        <p:nvSpPr>
          <p:cNvPr id="5" name="Text Placeholder 4"/>
          <p:cNvSpPr>
            <a:spLocks noGrp="1"/>
          </p:cNvSpPr>
          <p:nvPr>
            <p:ph type="body" sz="quarter" idx="15"/>
          </p:nvPr>
        </p:nvSpPr>
        <p:spPr/>
        <p:txBody>
          <a:bodyPr/>
          <a:lstStyle/>
          <a:p>
            <a:r>
              <a:rPr lang="en-US" dirty="0"/>
              <a:t>Hazard Assessment</a:t>
            </a:r>
          </a:p>
        </p:txBody>
      </p:sp>
      <p:sp>
        <p:nvSpPr>
          <p:cNvPr id="6" name="Content Placeholder 5"/>
          <p:cNvSpPr>
            <a:spLocks noGrp="1"/>
          </p:cNvSpPr>
          <p:nvPr>
            <p:ph sz="quarter" idx="16"/>
          </p:nvPr>
        </p:nvSpPr>
        <p:spPr/>
        <p:txBody>
          <a:bodyPr/>
          <a:lstStyle/>
          <a:p>
            <a:r>
              <a:rPr lang="en-US" dirty="0"/>
              <a:t>SG 17-18</a:t>
            </a:r>
          </a:p>
        </p:txBody>
      </p:sp>
      <p:sp>
        <p:nvSpPr>
          <p:cNvPr id="4" name="Text Placeholder 3"/>
          <p:cNvSpPr>
            <a:spLocks noGrp="1"/>
          </p:cNvSpPr>
          <p:nvPr>
            <p:ph type="body" sz="quarter" idx="17"/>
          </p:nvPr>
        </p:nvSpPr>
        <p:spPr>
          <a:prstGeom prst="rect">
            <a:avLst/>
          </a:prstGeom>
        </p:spPr>
        <p:txBody>
          <a:bodyPr/>
          <a:lstStyle/>
          <a:p>
            <a:r>
              <a:rPr lang="en-US" dirty="0"/>
              <a:t>Risk Registers</a:t>
            </a:r>
          </a:p>
          <a:p>
            <a:r>
              <a:rPr lang="en-US" dirty="0"/>
              <a:t>Workplace Examinations</a:t>
            </a:r>
          </a:p>
          <a:p>
            <a:r>
              <a:rPr lang="en-US" dirty="0"/>
              <a:t>Job Safety Analysis</a:t>
            </a:r>
          </a:p>
          <a:p>
            <a:endParaRPr lang="en-US" dirty="0"/>
          </a:p>
        </p:txBody>
      </p:sp>
    </p:spTree>
    <p:extLst>
      <p:ext uri="{BB962C8B-B14F-4D97-AF65-F5344CB8AC3E}">
        <p14:creationId xmlns:p14="http://schemas.microsoft.com/office/powerpoint/2010/main" val="233059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35</a:t>
            </a:fld>
            <a:endParaRPr lang="en-US" dirty="0"/>
          </a:p>
        </p:txBody>
      </p:sp>
      <p:sp>
        <p:nvSpPr>
          <p:cNvPr id="5" name="Text Placeholder 4"/>
          <p:cNvSpPr>
            <a:spLocks noGrp="1"/>
          </p:cNvSpPr>
          <p:nvPr>
            <p:ph type="body" sz="quarter" idx="15"/>
          </p:nvPr>
        </p:nvSpPr>
        <p:spPr/>
        <p:txBody>
          <a:bodyPr/>
          <a:lstStyle/>
          <a:p>
            <a:r>
              <a:rPr lang="en-US" dirty="0"/>
              <a:t>Hierarchy of Controls</a:t>
            </a:r>
          </a:p>
        </p:txBody>
      </p:sp>
      <p:sp>
        <p:nvSpPr>
          <p:cNvPr id="6" name="Content Placeholder 5"/>
          <p:cNvSpPr>
            <a:spLocks noGrp="1"/>
          </p:cNvSpPr>
          <p:nvPr>
            <p:ph sz="quarter" idx="16"/>
          </p:nvPr>
        </p:nvSpPr>
        <p:spPr/>
        <p:txBody>
          <a:bodyPr/>
          <a:lstStyle/>
          <a:p>
            <a:r>
              <a:rPr lang="en-US" dirty="0"/>
              <a:t>SG 18</a:t>
            </a:r>
          </a:p>
        </p:txBody>
      </p:sp>
      <p:sp>
        <p:nvSpPr>
          <p:cNvPr id="4" name="Text Placeholder 3"/>
          <p:cNvSpPr>
            <a:spLocks noGrp="1"/>
          </p:cNvSpPr>
          <p:nvPr>
            <p:ph type="body" sz="quarter" idx="17"/>
          </p:nvPr>
        </p:nvSpPr>
        <p:spPr>
          <a:prstGeom prst="rect">
            <a:avLst/>
          </a:prstGeom>
        </p:spPr>
        <p:txBody>
          <a:bodyPr/>
          <a:lstStyle/>
          <a:p>
            <a:pPr marL="0" indent="0">
              <a:buNone/>
            </a:pPr>
            <a:endParaRPr lang="en-US" dirty="0"/>
          </a:p>
        </p:txBody>
      </p:sp>
      <p:pic>
        <p:nvPicPr>
          <p:cNvPr id="7" name="Picture 6"/>
          <p:cNvPicPr>
            <a:picLocks noChangeAspect="1"/>
          </p:cNvPicPr>
          <p:nvPr/>
        </p:nvPicPr>
        <p:blipFill rotWithShape="1">
          <a:blip r:embed="rId3"/>
          <a:srcRect l="3444" t="2758" r="3544" b="12097"/>
          <a:stretch/>
        </p:blipFill>
        <p:spPr>
          <a:xfrm>
            <a:off x="628649" y="1360714"/>
            <a:ext cx="6245413" cy="4136572"/>
          </a:xfrm>
          <a:prstGeom prst="rect">
            <a:avLst/>
          </a:prstGeom>
        </p:spPr>
      </p:pic>
    </p:spTree>
    <p:extLst>
      <p:ext uri="{BB962C8B-B14F-4D97-AF65-F5344CB8AC3E}">
        <p14:creationId xmlns:p14="http://schemas.microsoft.com/office/powerpoint/2010/main" val="396938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lstStyle/>
          <a:p>
            <a:r>
              <a:rPr lang="en-US" dirty="0"/>
              <a:t>Be On the Lookout</a:t>
            </a:r>
          </a:p>
        </p:txBody>
      </p:sp>
      <p:sp>
        <p:nvSpPr>
          <p:cNvPr id="7" name="Content Placeholder 6"/>
          <p:cNvSpPr>
            <a:spLocks noGrp="1"/>
          </p:cNvSpPr>
          <p:nvPr>
            <p:ph sz="quarter" idx="16"/>
          </p:nvPr>
        </p:nvSpPr>
        <p:spPr/>
        <p:txBody>
          <a:bodyPr/>
          <a:lstStyle/>
          <a:p>
            <a:r>
              <a:rPr lang="en-US" dirty="0"/>
              <a:t>SG 19</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36</a:t>
            </a:fld>
            <a:endParaRPr lang="en-US" dirty="0"/>
          </a:p>
        </p:txBody>
      </p:sp>
      <p:pic>
        <p:nvPicPr>
          <p:cNvPr id="8" name="Picture 7">
            <a:hlinkClick r:id="rId3"/>
            <a:extLst>
              <a:ext uri="{FF2B5EF4-FFF2-40B4-BE49-F238E27FC236}">
                <a16:creationId xmlns:a16="http://schemas.microsoft.com/office/drawing/2014/main" id="{AF30F360-0E37-4D60-AB17-B0FD6D7991AB}"/>
              </a:ext>
            </a:extLst>
          </p:cNvPr>
          <p:cNvPicPr>
            <a:picLocks noChangeAspect="1"/>
          </p:cNvPicPr>
          <p:nvPr/>
        </p:nvPicPr>
        <p:blipFill>
          <a:blip r:embed="rId4"/>
          <a:stretch>
            <a:fillRect/>
          </a:stretch>
        </p:blipFill>
        <p:spPr>
          <a:xfrm>
            <a:off x="628649" y="1440084"/>
            <a:ext cx="7323860" cy="4845172"/>
          </a:xfrm>
          <a:prstGeom prst="rect">
            <a:avLst/>
          </a:prstGeom>
        </p:spPr>
      </p:pic>
    </p:spTree>
    <p:extLst>
      <p:ext uri="{BB962C8B-B14F-4D97-AF65-F5344CB8AC3E}">
        <p14:creationId xmlns:p14="http://schemas.microsoft.com/office/powerpoint/2010/main" val="3974242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Planning</a:t>
            </a:r>
          </a:p>
        </p:txBody>
      </p:sp>
      <p:sp>
        <p:nvSpPr>
          <p:cNvPr id="7" name="Content Placeholder 6"/>
          <p:cNvSpPr>
            <a:spLocks noGrp="1"/>
          </p:cNvSpPr>
          <p:nvPr>
            <p:ph sz="quarter" idx="16"/>
          </p:nvPr>
        </p:nvSpPr>
        <p:spPr/>
        <p:txBody>
          <a:bodyPr/>
          <a:lstStyle/>
          <a:p>
            <a:r>
              <a:rPr lang="en-US" dirty="0"/>
              <a:t>SG 20</a:t>
            </a:r>
          </a:p>
        </p:txBody>
      </p:sp>
      <p:sp>
        <p:nvSpPr>
          <p:cNvPr id="3" name="Text Placeholder 2"/>
          <p:cNvSpPr>
            <a:spLocks noGrp="1"/>
          </p:cNvSpPr>
          <p:nvPr>
            <p:ph type="body" sz="quarter" idx="17"/>
          </p:nvPr>
        </p:nvSpPr>
        <p:spPr>
          <a:prstGeom prst="rect">
            <a:avLst/>
          </a:prstGeom>
        </p:spPr>
        <p:txBody>
          <a:bodyPr/>
          <a:lstStyle/>
          <a:p>
            <a:pPr marL="0" indent="0">
              <a:buNone/>
            </a:pPr>
            <a:r>
              <a:rPr lang="en-US" dirty="0">
                <a:latin typeface="Arial" panose="020B0604020202020204" pitchFamily="34" charset="0"/>
              </a:rPr>
              <a:t>Per FCX-HS12 requires four main considerations:</a:t>
            </a:r>
          </a:p>
          <a:p>
            <a:r>
              <a:rPr lang="en-US" dirty="0">
                <a:latin typeface="Arial" panose="020B0604020202020204" pitchFamily="34" charset="0"/>
              </a:rPr>
              <a:t>Safe work procedures</a:t>
            </a:r>
          </a:p>
          <a:p>
            <a:r>
              <a:rPr lang="en-US" dirty="0">
                <a:latin typeface="Arial" panose="020B0604020202020204" pitchFamily="34" charset="0"/>
              </a:rPr>
              <a:t>Equipment manufacturer’s procedures</a:t>
            </a:r>
          </a:p>
          <a:p>
            <a:r>
              <a:rPr lang="en-US" dirty="0">
                <a:latin typeface="Arial" panose="020B0604020202020204" pitchFamily="34" charset="0"/>
              </a:rPr>
              <a:t>Training</a:t>
            </a:r>
          </a:p>
          <a:p>
            <a:r>
              <a:rPr lang="en-US" dirty="0">
                <a:latin typeface="Arial" panose="020B0604020202020204" pitchFamily="34" charset="0"/>
              </a:rPr>
              <a:t>Repair</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37</a:t>
            </a:fld>
            <a:endParaRPr lang="en-US" dirty="0"/>
          </a:p>
        </p:txBody>
      </p:sp>
    </p:spTree>
    <p:extLst>
      <p:ext uri="{BB962C8B-B14F-4D97-AF65-F5344CB8AC3E}">
        <p14:creationId xmlns:p14="http://schemas.microsoft.com/office/powerpoint/2010/main" val="2015589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Team</a:t>
            </a:r>
          </a:p>
        </p:txBody>
      </p:sp>
      <p:sp>
        <p:nvSpPr>
          <p:cNvPr id="7" name="Content Placeholder 6"/>
          <p:cNvSpPr>
            <a:spLocks noGrp="1"/>
          </p:cNvSpPr>
          <p:nvPr>
            <p:ph sz="quarter" idx="16"/>
          </p:nvPr>
        </p:nvSpPr>
        <p:spPr/>
        <p:txBody>
          <a:bodyPr/>
          <a:lstStyle/>
          <a:p>
            <a:r>
              <a:rPr lang="en-US" dirty="0"/>
              <a:t>SG 20-21</a:t>
            </a:r>
          </a:p>
        </p:txBody>
      </p:sp>
      <p:sp>
        <p:nvSpPr>
          <p:cNvPr id="3" name="Text Placeholder 2"/>
          <p:cNvSpPr>
            <a:spLocks noGrp="1"/>
          </p:cNvSpPr>
          <p:nvPr>
            <p:ph type="body" sz="quarter" idx="17"/>
          </p:nvPr>
        </p:nvSpPr>
        <p:spPr>
          <a:prstGeom prst="rect">
            <a:avLst/>
          </a:prstGeom>
        </p:spPr>
        <p:txBody>
          <a:bodyPr>
            <a:normAutofit/>
          </a:bodyPr>
          <a:lstStyle/>
          <a:p>
            <a:pPr marL="0" indent="0">
              <a:buNone/>
            </a:pPr>
            <a:r>
              <a:rPr lang="en-US" dirty="0">
                <a:latin typeface="Arial" panose="020B0604020202020204" pitchFamily="34" charset="0"/>
              </a:rPr>
              <a:t>The following people must be included in planning a job:</a:t>
            </a:r>
          </a:p>
          <a:p>
            <a:r>
              <a:rPr lang="en-US" dirty="0">
                <a:latin typeface="Arial" panose="020B0604020202020204" pitchFamily="34" charset="0"/>
              </a:rPr>
              <a:t>A qualified individual</a:t>
            </a:r>
          </a:p>
          <a:p>
            <a:r>
              <a:rPr lang="en-US" dirty="0">
                <a:latin typeface="Arial" panose="020B0604020202020204" pitchFamily="34" charset="0"/>
              </a:rPr>
              <a:t>Project lead</a:t>
            </a:r>
          </a:p>
          <a:p>
            <a:r>
              <a:rPr lang="en-US" dirty="0">
                <a:latin typeface="Arial" panose="020B0604020202020204" pitchFamily="34" charset="0"/>
              </a:rPr>
              <a:t>Supervisor</a:t>
            </a:r>
          </a:p>
          <a:p>
            <a:r>
              <a:rPr lang="en-US" dirty="0">
                <a:latin typeface="Arial" panose="020B0604020202020204" pitchFamily="34" charset="0"/>
              </a:rPr>
              <a:t>Project Managers</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38</a:t>
            </a:fld>
            <a:endParaRPr lang="en-US" dirty="0"/>
          </a:p>
        </p:txBody>
      </p:sp>
    </p:spTree>
    <p:extLst>
      <p:ext uri="{BB962C8B-B14F-4D97-AF65-F5344CB8AC3E}">
        <p14:creationId xmlns:p14="http://schemas.microsoft.com/office/powerpoint/2010/main" val="1900482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Team</a:t>
            </a:r>
          </a:p>
        </p:txBody>
      </p:sp>
      <p:sp>
        <p:nvSpPr>
          <p:cNvPr id="7" name="Content Placeholder 6"/>
          <p:cNvSpPr>
            <a:spLocks noGrp="1"/>
          </p:cNvSpPr>
          <p:nvPr>
            <p:ph sz="quarter" idx="16"/>
          </p:nvPr>
        </p:nvSpPr>
        <p:spPr/>
        <p:txBody>
          <a:bodyPr/>
          <a:lstStyle/>
          <a:p>
            <a:r>
              <a:rPr lang="en-US" dirty="0"/>
              <a:t>SG 20-21</a:t>
            </a:r>
          </a:p>
        </p:txBody>
      </p:sp>
      <p:sp>
        <p:nvSpPr>
          <p:cNvPr id="3" name="Text Placeholder 2"/>
          <p:cNvSpPr>
            <a:spLocks noGrp="1"/>
          </p:cNvSpPr>
          <p:nvPr>
            <p:ph type="body" sz="quarter" idx="17"/>
          </p:nvPr>
        </p:nvSpPr>
        <p:spPr>
          <a:prstGeom prst="rect">
            <a:avLst/>
          </a:prstGeom>
        </p:spPr>
        <p:txBody>
          <a:bodyPr>
            <a:normAutofit/>
          </a:bodyPr>
          <a:lstStyle/>
          <a:p>
            <a:r>
              <a:rPr lang="en-US" dirty="0">
                <a:latin typeface="Arial" panose="020B0604020202020204" pitchFamily="34" charset="0"/>
              </a:rPr>
              <a:t>Engineer</a:t>
            </a:r>
          </a:p>
          <a:p>
            <a:r>
              <a:rPr lang="en-US" dirty="0">
                <a:latin typeface="Arial" panose="020B0604020202020204" pitchFamily="34" charset="0"/>
              </a:rPr>
              <a:t>Pipe pulling escorts</a:t>
            </a:r>
          </a:p>
          <a:p>
            <a:r>
              <a:rPr lang="en-US" dirty="0">
                <a:latin typeface="Arial" panose="020B0604020202020204" pitchFamily="34" charset="0"/>
              </a:rPr>
              <a:t>Safety watch</a:t>
            </a:r>
          </a:p>
          <a:p>
            <a:r>
              <a:rPr lang="en-US" dirty="0">
                <a:latin typeface="Arial" panose="020B0604020202020204" pitchFamily="34" charset="0"/>
              </a:rPr>
              <a:t>Spotter</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39</a:t>
            </a:fld>
            <a:endParaRPr lang="en-US" dirty="0"/>
          </a:p>
        </p:txBody>
      </p:sp>
    </p:spTree>
    <p:extLst>
      <p:ext uri="{BB962C8B-B14F-4D97-AF65-F5344CB8AC3E}">
        <p14:creationId xmlns:p14="http://schemas.microsoft.com/office/powerpoint/2010/main" val="1569703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Assessment</a:t>
            </a:r>
          </a:p>
        </p:txBody>
      </p:sp>
      <p:sp>
        <p:nvSpPr>
          <p:cNvPr id="3" name="Footer Placeholder 2"/>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4"/>
          </p:nvPr>
        </p:nvSpPr>
        <p:spPr>
          <a:xfrm>
            <a:off x="628649" y="1379220"/>
            <a:ext cx="6417610" cy="4686618"/>
          </a:xfrm>
        </p:spPr>
        <p:txBody>
          <a:bodyPr/>
          <a:lstStyle/>
          <a:p>
            <a:r>
              <a:rPr lang="en-US" dirty="0"/>
              <a:t>Directions</a:t>
            </a:r>
          </a:p>
          <a:p>
            <a:pPr marL="457200" indent="-457200">
              <a:buFont typeface="+mj-lt"/>
              <a:buAutoNum type="arabicPeriod"/>
            </a:pPr>
            <a:r>
              <a:rPr lang="en-US" dirty="0">
                <a:latin typeface="+mn-lt"/>
              </a:rPr>
              <a:t>Complete the Knowledge Pre-Assessment</a:t>
            </a:r>
          </a:p>
          <a:p>
            <a:pPr marL="457200" indent="-457200">
              <a:buFont typeface="+mj-lt"/>
              <a:buAutoNum type="arabicPeriod"/>
            </a:pPr>
            <a:r>
              <a:rPr lang="en-US" dirty="0">
                <a:latin typeface="+mn-lt"/>
              </a:rPr>
              <a:t>Grade assessments as a class</a:t>
            </a:r>
          </a:p>
          <a:p>
            <a:pPr marL="457200" indent="-457200">
              <a:buFont typeface="+mj-lt"/>
              <a:buAutoNum type="arabicPeriod"/>
            </a:pPr>
            <a:r>
              <a:rPr lang="en-US" dirty="0">
                <a:latin typeface="+mn-lt"/>
              </a:rPr>
              <a:t>Return assessments to facilitator</a:t>
            </a:r>
          </a:p>
          <a:p>
            <a:endParaRPr lang="en-US" dirty="0"/>
          </a:p>
        </p:txBody>
      </p:sp>
      <p:sp>
        <p:nvSpPr>
          <p:cNvPr id="5" name="Text Placeholder 4"/>
          <p:cNvSpPr>
            <a:spLocks noGrp="1"/>
          </p:cNvSpPr>
          <p:nvPr>
            <p:ph type="body" sz="quarter" idx="16"/>
          </p:nvPr>
        </p:nvSpPr>
        <p:spPr/>
        <p:txBody>
          <a:bodyPr/>
          <a:lstStyle/>
          <a:p>
            <a:r>
              <a:rPr lang="en-US" dirty="0"/>
              <a:t>Knowledge Pre-Assessment</a:t>
            </a:r>
          </a:p>
          <a:p>
            <a:endParaRPr lang="en-US" dirty="0"/>
          </a:p>
        </p:txBody>
      </p:sp>
      <p:sp>
        <p:nvSpPr>
          <p:cNvPr id="6" name="Slide Number Placeholder 5"/>
          <p:cNvSpPr>
            <a:spLocks noGrp="1"/>
          </p:cNvSpPr>
          <p:nvPr>
            <p:ph type="sldNum" sz="quarter" idx="12"/>
          </p:nvPr>
        </p:nvSpPr>
        <p:spPr>
          <a:xfrm>
            <a:off x="6722076" y="6369752"/>
            <a:ext cx="1789019" cy="365125"/>
          </a:xfrm>
        </p:spPr>
        <p:txBody>
          <a:bodyPr/>
          <a:lstStyle/>
          <a:p>
            <a:pPr algn="r"/>
            <a:r>
              <a:rPr lang="en-US" dirty="0"/>
              <a:t>	</a:t>
            </a:r>
            <a:fld id="{25D3FF45-FB88-453A-A2AC-7EF0564DBF56}" type="slidenum">
              <a:rPr lang="en-US" smtClean="0"/>
              <a:pPr algn="r"/>
              <a:t>4</a:t>
            </a:fld>
            <a:endParaRPr lang="en-US" dirty="0"/>
          </a:p>
        </p:txBody>
      </p:sp>
    </p:spTree>
    <p:extLst>
      <p:ext uri="{BB962C8B-B14F-4D97-AF65-F5344CB8AC3E}">
        <p14:creationId xmlns:p14="http://schemas.microsoft.com/office/powerpoint/2010/main" val="1759857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Circumstances and Requirements</a:t>
            </a:r>
          </a:p>
        </p:txBody>
      </p:sp>
      <p:sp>
        <p:nvSpPr>
          <p:cNvPr id="6" name="Content Placeholder 5"/>
          <p:cNvSpPr>
            <a:spLocks noGrp="1"/>
          </p:cNvSpPr>
          <p:nvPr>
            <p:ph sz="quarter" idx="16"/>
          </p:nvPr>
        </p:nvSpPr>
        <p:spPr/>
        <p:txBody>
          <a:bodyPr/>
          <a:lstStyle/>
          <a:p>
            <a:r>
              <a:rPr lang="en-US" dirty="0"/>
              <a:t>SG 22</a:t>
            </a:r>
          </a:p>
        </p:txBody>
      </p:sp>
      <p:sp>
        <p:nvSpPr>
          <p:cNvPr id="3" name="Text Placeholder 2"/>
          <p:cNvSpPr>
            <a:spLocks noGrp="1"/>
          </p:cNvSpPr>
          <p:nvPr>
            <p:ph type="body" sz="quarter" idx="17"/>
          </p:nvPr>
        </p:nvSpPr>
        <p:spPr/>
        <p:txBody>
          <a:bodyPr/>
          <a:lstStyle/>
          <a:p>
            <a:pPr marL="0" indent="0">
              <a:buNone/>
            </a:pPr>
            <a:r>
              <a:rPr lang="en-US" dirty="0"/>
              <a:t>Safety reminders:</a:t>
            </a:r>
          </a:p>
          <a:p>
            <a:r>
              <a:rPr lang="en-US" dirty="0"/>
              <a:t>Block material</a:t>
            </a:r>
          </a:p>
          <a:p>
            <a:r>
              <a:rPr lang="en-US" dirty="0"/>
              <a:t>Position</a:t>
            </a:r>
          </a:p>
          <a:p>
            <a:r>
              <a:rPr lang="en-US" dirty="0"/>
              <a:t>Monitor</a:t>
            </a:r>
          </a:p>
          <a:p>
            <a:pPr marL="0"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40</a:t>
            </a:fld>
            <a:endParaRPr lang="en-US" dirty="0"/>
          </a:p>
        </p:txBody>
      </p:sp>
    </p:spTree>
    <p:extLst>
      <p:ext uri="{BB962C8B-B14F-4D97-AF65-F5344CB8AC3E}">
        <p14:creationId xmlns:p14="http://schemas.microsoft.com/office/powerpoint/2010/main" val="242979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Circumstances and Requirements</a:t>
            </a:r>
          </a:p>
        </p:txBody>
      </p:sp>
      <p:sp>
        <p:nvSpPr>
          <p:cNvPr id="6" name="Content Placeholder 5"/>
          <p:cNvSpPr>
            <a:spLocks noGrp="1"/>
          </p:cNvSpPr>
          <p:nvPr>
            <p:ph sz="quarter" idx="16"/>
          </p:nvPr>
        </p:nvSpPr>
        <p:spPr/>
        <p:txBody>
          <a:bodyPr/>
          <a:lstStyle/>
          <a:p>
            <a:r>
              <a:rPr lang="en-US" dirty="0"/>
              <a:t>SG 22</a:t>
            </a:r>
          </a:p>
        </p:txBody>
      </p:sp>
      <p:sp>
        <p:nvSpPr>
          <p:cNvPr id="3" name="Text Placeholder 2"/>
          <p:cNvSpPr>
            <a:spLocks noGrp="1"/>
          </p:cNvSpPr>
          <p:nvPr>
            <p:ph type="body" sz="quarter" idx="17"/>
          </p:nvPr>
        </p:nvSpPr>
        <p:spPr/>
        <p:txBody>
          <a:bodyPr/>
          <a:lstStyle/>
          <a:p>
            <a:pPr marL="0" indent="0">
              <a:buNone/>
            </a:pPr>
            <a:r>
              <a:rPr lang="en-US" dirty="0"/>
              <a:t>When planning consider the following:</a:t>
            </a:r>
          </a:p>
          <a:p>
            <a:r>
              <a:rPr lang="en-US" dirty="0"/>
              <a:t>Management of Change (MOC)</a:t>
            </a:r>
          </a:p>
          <a:p>
            <a:r>
              <a:rPr lang="en-US" dirty="0"/>
              <a:t>Load/Move</a:t>
            </a:r>
          </a:p>
          <a:p>
            <a:pPr marL="0"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41</a:t>
            </a:fld>
            <a:endParaRPr lang="en-US" dirty="0"/>
          </a:p>
        </p:txBody>
      </p:sp>
    </p:spTree>
    <p:extLst>
      <p:ext uri="{BB962C8B-B14F-4D97-AF65-F5344CB8AC3E}">
        <p14:creationId xmlns:p14="http://schemas.microsoft.com/office/powerpoint/2010/main" val="3754412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Circumstances and Requirements</a:t>
            </a:r>
          </a:p>
        </p:txBody>
      </p:sp>
      <p:sp>
        <p:nvSpPr>
          <p:cNvPr id="6" name="Content Placeholder 5"/>
          <p:cNvSpPr>
            <a:spLocks noGrp="1"/>
          </p:cNvSpPr>
          <p:nvPr>
            <p:ph sz="quarter" idx="16"/>
          </p:nvPr>
        </p:nvSpPr>
        <p:spPr/>
        <p:txBody>
          <a:bodyPr/>
          <a:lstStyle/>
          <a:p>
            <a:r>
              <a:rPr lang="en-US" dirty="0"/>
              <a:t>SG 22-23</a:t>
            </a:r>
          </a:p>
        </p:txBody>
      </p:sp>
      <p:sp>
        <p:nvSpPr>
          <p:cNvPr id="3" name="Text Placeholder 2"/>
          <p:cNvSpPr>
            <a:spLocks noGrp="1"/>
          </p:cNvSpPr>
          <p:nvPr>
            <p:ph type="body" sz="quarter" idx="17"/>
          </p:nvPr>
        </p:nvSpPr>
        <p:spPr/>
        <p:txBody>
          <a:bodyPr/>
          <a:lstStyle/>
          <a:p>
            <a:r>
              <a:rPr lang="en-US" dirty="0"/>
              <a:t>Engineering Review</a:t>
            </a:r>
          </a:p>
          <a:p>
            <a:r>
              <a:rPr lang="en-US" dirty="0"/>
              <a:t>Pushing Pipe</a:t>
            </a:r>
          </a:p>
          <a:p>
            <a:r>
              <a:rPr lang="en-US" dirty="0"/>
              <a:t>Positioning Pipe</a:t>
            </a:r>
          </a:p>
          <a:p>
            <a:pPr marL="0"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42</a:t>
            </a:fld>
            <a:endParaRPr lang="en-US" dirty="0"/>
          </a:p>
        </p:txBody>
      </p:sp>
      <p:pic>
        <p:nvPicPr>
          <p:cNvPr id="7" name="Picture 6">
            <a:hlinkClick r:id="rId3"/>
          </p:cNvPr>
          <p:cNvPicPr/>
          <p:nvPr/>
        </p:nvPicPr>
        <p:blipFill>
          <a:blip r:embed="rId4" cstate="print">
            <a:extLst>
              <a:ext uri="{28A0092B-C50C-407E-A947-70E740481C1C}">
                <a14:useLocalDpi xmlns:a14="http://schemas.microsoft.com/office/drawing/2010/main" val="0"/>
              </a:ext>
            </a:extLst>
          </a:blip>
          <a:stretch>
            <a:fillRect/>
          </a:stretch>
        </p:blipFill>
        <p:spPr>
          <a:xfrm>
            <a:off x="628650" y="3237023"/>
            <a:ext cx="4324350" cy="2438400"/>
          </a:xfrm>
          <a:prstGeom prst="rect">
            <a:avLst/>
          </a:prstGeom>
        </p:spPr>
      </p:pic>
      <p:pic>
        <p:nvPicPr>
          <p:cNvPr id="8" name="Picture 7"/>
          <p:cNvPicPr/>
          <p:nvPr/>
        </p:nvPicPr>
        <p:blipFill rotWithShape="1">
          <a:blip r:embed="rId5" cstate="print">
            <a:extLst>
              <a:ext uri="{28A0092B-C50C-407E-A947-70E740481C1C}">
                <a14:useLocalDpi xmlns:a14="http://schemas.microsoft.com/office/drawing/2010/main" val="0"/>
              </a:ext>
            </a:extLst>
          </a:blip>
          <a:srcRect t="12551"/>
          <a:stretch/>
        </p:blipFill>
        <p:spPr bwMode="auto">
          <a:xfrm>
            <a:off x="4277360" y="1381315"/>
            <a:ext cx="4023995" cy="1475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4979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Circumstances and Requirements</a:t>
            </a:r>
          </a:p>
        </p:txBody>
      </p:sp>
      <p:sp>
        <p:nvSpPr>
          <p:cNvPr id="6" name="Content Placeholder 5"/>
          <p:cNvSpPr>
            <a:spLocks noGrp="1"/>
          </p:cNvSpPr>
          <p:nvPr>
            <p:ph sz="quarter" idx="16"/>
          </p:nvPr>
        </p:nvSpPr>
        <p:spPr/>
        <p:txBody>
          <a:bodyPr/>
          <a:lstStyle/>
          <a:p>
            <a:r>
              <a:rPr lang="en-US" dirty="0"/>
              <a:t>SG 24</a:t>
            </a:r>
          </a:p>
        </p:txBody>
      </p:sp>
      <p:sp>
        <p:nvSpPr>
          <p:cNvPr id="3" name="Text Placeholder 2"/>
          <p:cNvSpPr>
            <a:spLocks noGrp="1"/>
          </p:cNvSpPr>
          <p:nvPr>
            <p:ph type="body" sz="quarter" idx="17"/>
          </p:nvPr>
        </p:nvSpPr>
        <p:spPr/>
        <p:txBody>
          <a:bodyPr/>
          <a:lstStyle/>
          <a:p>
            <a:r>
              <a:rPr lang="en-US" dirty="0"/>
              <a:t>Substantial Barriers</a:t>
            </a:r>
          </a:p>
          <a:p>
            <a:r>
              <a:rPr lang="en-US" dirty="0"/>
              <a:t>Pipe Guide</a:t>
            </a:r>
          </a:p>
          <a:p>
            <a:r>
              <a:rPr lang="en-US" dirty="0"/>
              <a:t>Dual-Walled Pipe</a:t>
            </a:r>
          </a:p>
          <a:p>
            <a:pPr marL="0"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43</a:t>
            </a:fld>
            <a:endParaRPr lang="en-US" dirty="0"/>
          </a:p>
        </p:txBody>
      </p:sp>
    </p:spTree>
    <p:extLst>
      <p:ext uri="{BB962C8B-B14F-4D97-AF65-F5344CB8AC3E}">
        <p14:creationId xmlns:p14="http://schemas.microsoft.com/office/powerpoint/2010/main" val="2379314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Circumstances and Requirements</a:t>
            </a:r>
          </a:p>
        </p:txBody>
      </p:sp>
      <p:sp>
        <p:nvSpPr>
          <p:cNvPr id="6" name="Content Placeholder 5"/>
          <p:cNvSpPr>
            <a:spLocks noGrp="1"/>
          </p:cNvSpPr>
          <p:nvPr>
            <p:ph sz="quarter" idx="16"/>
          </p:nvPr>
        </p:nvSpPr>
        <p:spPr/>
        <p:txBody>
          <a:bodyPr/>
          <a:lstStyle/>
          <a:p>
            <a:r>
              <a:rPr lang="en-US" dirty="0"/>
              <a:t>SG 24-25</a:t>
            </a:r>
          </a:p>
        </p:txBody>
      </p:sp>
      <p:sp>
        <p:nvSpPr>
          <p:cNvPr id="3" name="Text Placeholder 2"/>
          <p:cNvSpPr>
            <a:spLocks noGrp="1"/>
          </p:cNvSpPr>
          <p:nvPr>
            <p:ph type="body" sz="quarter" idx="17"/>
          </p:nvPr>
        </p:nvSpPr>
        <p:spPr/>
        <p:txBody>
          <a:bodyPr/>
          <a:lstStyle/>
          <a:p>
            <a:r>
              <a:rPr lang="en-US" dirty="0"/>
              <a:t>Preventative Maintenance</a:t>
            </a:r>
          </a:p>
          <a:p>
            <a:r>
              <a:rPr lang="en-US" dirty="0"/>
              <a:t>Variance Request</a:t>
            </a:r>
          </a:p>
          <a:p>
            <a:pPr marL="0" indent="0">
              <a:buNone/>
            </a:pPr>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44</a:t>
            </a:fld>
            <a:endParaRPr lang="en-US" dirty="0"/>
          </a:p>
        </p:txBody>
      </p:sp>
      <p:pic>
        <p:nvPicPr>
          <p:cNvPr id="7" name="Picture 6" descr="cid:image013.jpg@01D23686.561A7DE0"/>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251624" y="2937307"/>
            <a:ext cx="3442140" cy="2580757"/>
          </a:xfrm>
          <a:prstGeom prst="rect">
            <a:avLst/>
          </a:prstGeom>
          <a:noFill/>
          <a:ln w="9525">
            <a:solidFill>
              <a:schemeClr val="tx1"/>
            </a:solidFill>
          </a:ln>
        </p:spPr>
      </p:pic>
      <p:pic>
        <p:nvPicPr>
          <p:cNvPr id="8" name="Picture 7" descr="cid:image001.jpg@01D2367E.AB378F50"/>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28650" y="2938473"/>
            <a:ext cx="3429000" cy="2579591"/>
          </a:xfrm>
          <a:prstGeom prst="rect">
            <a:avLst/>
          </a:prstGeom>
          <a:noFill/>
          <a:ln w="9525">
            <a:solidFill>
              <a:schemeClr val="tx1"/>
            </a:solidFill>
          </a:ln>
        </p:spPr>
      </p:pic>
    </p:spTree>
    <p:extLst>
      <p:ext uri="{BB962C8B-B14F-4D97-AF65-F5344CB8AC3E}">
        <p14:creationId xmlns:p14="http://schemas.microsoft.com/office/powerpoint/2010/main" val="663708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Text Placeholder 2"/>
          <p:cNvSpPr>
            <a:spLocks noGrp="1"/>
          </p:cNvSpPr>
          <p:nvPr>
            <p:ph type="body" sz="quarter" idx="14"/>
          </p:nvPr>
        </p:nvSpPr>
        <p:spPr/>
        <p:txBody>
          <a:bodyPr/>
          <a:lstStyle/>
          <a:p>
            <a:r>
              <a:rPr lang="en-US" dirty="0"/>
              <a:t>Directions</a:t>
            </a:r>
          </a:p>
          <a:p>
            <a:pPr marL="457200" indent="-457200">
              <a:buClr>
                <a:srgbClr val="0099CC"/>
              </a:buClr>
              <a:buFont typeface="+mj-lt"/>
              <a:buAutoNum type="arabicPeriod"/>
            </a:pPr>
            <a:r>
              <a:rPr lang="en-US" dirty="0">
                <a:latin typeface="Arial" panose="020B0604020202020204" pitchFamily="34" charset="0"/>
              </a:rPr>
              <a:t>Your instructor will divide you into groups</a:t>
            </a:r>
          </a:p>
          <a:p>
            <a:pPr marL="457200" indent="-457200">
              <a:buClr>
                <a:srgbClr val="0099CC"/>
              </a:buClr>
              <a:buFont typeface="+mj-lt"/>
              <a:buAutoNum type="arabicPeriod"/>
            </a:pPr>
            <a:r>
              <a:rPr lang="en-US" dirty="0">
                <a:latin typeface="Arial" panose="020B0604020202020204" pitchFamily="34" charset="0"/>
              </a:rPr>
              <a:t>Follow the instructions in each box below.</a:t>
            </a:r>
          </a:p>
        </p:txBody>
      </p:sp>
      <p:sp>
        <p:nvSpPr>
          <p:cNvPr id="4" name="Text Placeholder 3"/>
          <p:cNvSpPr>
            <a:spLocks noGrp="1"/>
          </p:cNvSpPr>
          <p:nvPr>
            <p:ph type="body" sz="quarter" idx="16"/>
          </p:nvPr>
        </p:nvSpPr>
        <p:spPr/>
        <p:txBody>
          <a:bodyPr/>
          <a:lstStyle/>
          <a:p>
            <a:r>
              <a:rPr lang="en-US" dirty="0"/>
              <a:t>Tell Me That Again</a:t>
            </a:r>
          </a:p>
        </p:txBody>
      </p:sp>
      <p:sp>
        <p:nvSpPr>
          <p:cNvPr id="5" name="Text Placeholder 4"/>
          <p:cNvSpPr>
            <a:spLocks noGrp="1"/>
          </p:cNvSpPr>
          <p:nvPr>
            <p:ph type="body" sz="quarter" idx="15"/>
          </p:nvPr>
        </p:nvSpPr>
        <p:spPr/>
        <p:txBody>
          <a:bodyPr/>
          <a:lstStyle/>
          <a:p>
            <a:r>
              <a:rPr lang="en-US" dirty="0"/>
              <a:t>Activity 3</a:t>
            </a:r>
          </a:p>
        </p:txBody>
      </p:sp>
      <p:sp>
        <p:nvSpPr>
          <p:cNvPr id="7" name="Content Placeholder 6"/>
          <p:cNvSpPr>
            <a:spLocks noGrp="1"/>
          </p:cNvSpPr>
          <p:nvPr>
            <p:ph sz="quarter" idx="17"/>
          </p:nvPr>
        </p:nvSpPr>
        <p:spPr/>
        <p:txBody>
          <a:bodyPr/>
          <a:lstStyle/>
          <a:p>
            <a:r>
              <a:rPr lang="en-US" dirty="0"/>
              <a:t>SG 26</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45</a:t>
            </a:fld>
            <a:endParaRPr lang="en-US" dirty="0"/>
          </a:p>
        </p:txBody>
      </p:sp>
    </p:spTree>
    <p:extLst>
      <p:ext uri="{BB962C8B-B14F-4D97-AF65-F5344CB8AC3E}">
        <p14:creationId xmlns:p14="http://schemas.microsoft.com/office/powerpoint/2010/main" val="3257596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a:t>Quiz</a:t>
            </a:r>
          </a:p>
        </p:txBody>
      </p:sp>
      <p:sp>
        <p:nvSpPr>
          <p:cNvPr id="3" name="Footer Placeholder 2"/>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quiz in the Student Guide (pp. 27-28)</a:t>
            </a:r>
          </a:p>
          <a:p>
            <a:pPr marL="457200" indent="-457200">
              <a:buFont typeface="+mj-lt"/>
              <a:buAutoNum type="arabicPeriod"/>
            </a:pPr>
            <a:r>
              <a:rPr lang="en-US" dirty="0">
                <a:latin typeface="Arial" panose="020B0604020202020204" pitchFamily="34" charset="0"/>
              </a:rPr>
              <a:t>Discuss the answers as a class</a:t>
            </a:r>
          </a:p>
        </p:txBody>
      </p:sp>
      <p:sp>
        <p:nvSpPr>
          <p:cNvPr id="5" name="Text Placeholder 4"/>
          <p:cNvSpPr>
            <a:spLocks noGrp="1"/>
          </p:cNvSpPr>
          <p:nvPr>
            <p:ph type="body" sz="quarter" idx="16"/>
          </p:nvPr>
        </p:nvSpPr>
        <p:spPr/>
        <p:txBody>
          <a:bodyPr/>
          <a:lstStyle/>
          <a:p>
            <a:r>
              <a:rPr lang="en-US" dirty="0"/>
              <a:t>Module 2 Quiz</a:t>
            </a:r>
          </a:p>
        </p:txBody>
      </p:sp>
      <p:sp>
        <p:nvSpPr>
          <p:cNvPr id="8" name="Content Placeholder 7"/>
          <p:cNvSpPr>
            <a:spLocks noGrp="1"/>
          </p:cNvSpPr>
          <p:nvPr>
            <p:ph sz="quarter" idx="17"/>
          </p:nvPr>
        </p:nvSpPr>
        <p:spPr/>
        <p:txBody>
          <a:bodyPr/>
          <a:lstStyle/>
          <a:p>
            <a:r>
              <a:rPr lang="en-US" dirty="0"/>
              <a:t>SG 27-28</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46</a:t>
            </a:fld>
            <a:endParaRPr lang="en-US" dirty="0"/>
          </a:p>
        </p:txBody>
      </p:sp>
    </p:spTree>
    <p:extLst>
      <p:ext uri="{BB962C8B-B14F-4D97-AF65-F5344CB8AC3E}">
        <p14:creationId xmlns:p14="http://schemas.microsoft.com/office/powerpoint/2010/main" val="1548884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47</a:t>
            </a:fld>
            <a:endParaRPr lang="en-US" dirty="0"/>
          </a:p>
        </p:txBody>
      </p:sp>
      <p:sp>
        <p:nvSpPr>
          <p:cNvPr id="5" name="Text Placeholder 4"/>
          <p:cNvSpPr>
            <a:spLocks noGrp="1"/>
          </p:cNvSpPr>
          <p:nvPr>
            <p:ph type="body" sz="quarter" idx="15"/>
          </p:nvPr>
        </p:nvSpPr>
        <p:spPr/>
        <p:txBody>
          <a:bodyPr/>
          <a:lstStyle/>
          <a:p>
            <a:r>
              <a:rPr lang="en-US" dirty="0"/>
              <a:t>Module 2 Quiz</a:t>
            </a:r>
          </a:p>
        </p:txBody>
      </p:sp>
      <p:sp>
        <p:nvSpPr>
          <p:cNvPr id="6" name="Content Placeholder 5"/>
          <p:cNvSpPr>
            <a:spLocks noGrp="1"/>
          </p:cNvSpPr>
          <p:nvPr>
            <p:ph sz="quarter" idx="16"/>
          </p:nvPr>
        </p:nvSpPr>
        <p:spPr/>
        <p:txBody>
          <a:bodyPr/>
          <a:lstStyle/>
          <a:p>
            <a:r>
              <a:rPr lang="en-US" dirty="0"/>
              <a:t>SG 27</a:t>
            </a:r>
          </a:p>
        </p:txBody>
      </p:sp>
      <p:sp>
        <p:nvSpPr>
          <p:cNvPr id="4" name="Text Placeholder 3"/>
          <p:cNvSpPr>
            <a:spLocks noGrp="1"/>
          </p:cNvSpPr>
          <p:nvPr>
            <p:ph type="body" sz="quarter" idx="17"/>
          </p:nvPr>
        </p:nvSpPr>
        <p:spPr>
          <a:prstGeom prst="rect">
            <a:avLst/>
          </a:prstGeom>
        </p:spPr>
        <p:txBody>
          <a:bodyPr/>
          <a:lstStyle/>
          <a:p>
            <a:pPr marL="457200" lvl="0" indent="-457200">
              <a:buFont typeface="+mj-lt"/>
              <a:buAutoNum type="arabicPeriod"/>
            </a:pPr>
            <a:r>
              <a:rPr lang="en-US" dirty="0"/>
              <a:t>The following are Hazard Recognition tools you can use when planning jobs that include HDPE Pipe handling (Circle all that apply):</a:t>
            </a:r>
          </a:p>
          <a:p>
            <a:pPr marL="1028700" lvl="1" indent="-457200">
              <a:buFont typeface="+mj-lt"/>
              <a:buAutoNum type="alphaLcPeriod"/>
            </a:pPr>
            <a:r>
              <a:rPr lang="en-US" dirty="0"/>
              <a:t>Risk Register</a:t>
            </a:r>
          </a:p>
          <a:p>
            <a:pPr marL="1028700" lvl="1" indent="-457200">
              <a:buFont typeface="+mj-lt"/>
              <a:buAutoNum type="alphaLcPeriod"/>
            </a:pPr>
            <a:r>
              <a:rPr lang="en-US" dirty="0"/>
              <a:t>Workplace Exams</a:t>
            </a:r>
          </a:p>
          <a:p>
            <a:pPr marL="1028700" lvl="1" indent="-457200">
              <a:buFont typeface="+mj-lt"/>
              <a:buAutoNum type="alphaLcPeriod"/>
            </a:pPr>
            <a:r>
              <a:rPr lang="en-US" dirty="0"/>
              <a:t>Job Safety Analysis</a:t>
            </a:r>
          </a:p>
          <a:p>
            <a:pPr marL="1028700" lvl="1" indent="-457200">
              <a:buFont typeface="+mj-lt"/>
              <a:buAutoNum type="alphaLcPeriod"/>
            </a:pPr>
            <a:r>
              <a:rPr lang="en-US" dirty="0"/>
              <a:t>HDPE Safety Reminders</a:t>
            </a:r>
          </a:p>
          <a:p>
            <a:pPr marL="0" indent="0">
              <a:buNone/>
            </a:pPr>
            <a:endParaRPr lang="en-US" dirty="0"/>
          </a:p>
        </p:txBody>
      </p:sp>
      <p:sp>
        <p:nvSpPr>
          <p:cNvPr id="7" name="Oval 6"/>
          <p:cNvSpPr/>
          <p:nvPr/>
        </p:nvSpPr>
        <p:spPr>
          <a:xfrm>
            <a:off x="1247054" y="310148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8569" y="3604017"/>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47054" y="4142886"/>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8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48</a:t>
            </a:fld>
            <a:endParaRPr lang="en-US" dirty="0"/>
          </a:p>
        </p:txBody>
      </p:sp>
      <p:sp>
        <p:nvSpPr>
          <p:cNvPr id="5" name="Text Placeholder 4"/>
          <p:cNvSpPr>
            <a:spLocks noGrp="1"/>
          </p:cNvSpPr>
          <p:nvPr>
            <p:ph type="body" sz="quarter" idx="15"/>
          </p:nvPr>
        </p:nvSpPr>
        <p:spPr/>
        <p:txBody>
          <a:bodyPr/>
          <a:lstStyle/>
          <a:p>
            <a:r>
              <a:rPr lang="en-US" dirty="0"/>
              <a:t>Module 2 Quiz</a:t>
            </a:r>
          </a:p>
        </p:txBody>
      </p:sp>
      <p:sp>
        <p:nvSpPr>
          <p:cNvPr id="7" name="Content Placeholder 6"/>
          <p:cNvSpPr>
            <a:spLocks noGrp="1"/>
          </p:cNvSpPr>
          <p:nvPr>
            <p:ph sz="quarter" idx="16"/>
          </p:nvPr>
        </p:nvSpPr>
        <p:spPr/>
        <p:txBody>
          <a:bodyPr/>
          <a:lstStyle/>
          <a:p>
            <a:r>
              <a:rPr lang="en-US" dirty="0"/>
              <a:t>SG 27</a:t>
            </a:r>
          </a:p>
        </p:txBody>
      </p:sp>
      <p:sp>
        <p:nvSpPr>
          <p:cNvPr id="4" name="Text Placeholder 3"/>
          <p:cNvSpPr>
            <a:spLocks noGrp="1"/>
          </p:cNvSpPr>
          <p:nvPr>
            <p:ph type="body" sz="quarter" idx="17"/>
          </p:nvPr>
        </p:nvSpPr>
        <p:spPr>
          <a:prstGeom prst="rect">
            <a:avLst/>
          </a:prstGeom>
        </p:spPr>
        <p:txBody>
          <a:bodyPr/>
          <a:lstStyle/>
          <a:p>
            <a:pPr marL="457200" indent="-457200">
              <a:buFont typeface="+mj-lt"/>
              <a:buAutoNum type="arabicPeriod" startAt="2"/>
            </a:pPr>
            <a:r>
              <a:rPr lang="en-US" dirty="0"/>
              <a:t>Match these terms with their definitions:</a:t>
            </a:r>
          </a:p>
        </p:txBody>
      </p:sp>
      <p:graphicFrame>
        <p:nvGraphicFramePr>
          <p:cNvPr id="8" name="Table 7"/>
          <p:cNvGraphicFramePr>
            <a:graphicFrameLocks noGrp="1"/>
          </p:cNvGraphicFramePr>
          <p:nvPr>
            <p:extLst>
              <p:ext uri="{D42A27DB-BD31-4B8C-83A1-F6EECF244321}">
                <p14:modId xmlns:p14="http://schemas.microsoft.com/office/powerpoint/2010/main" val="1022338801"/>
              </p:ext>
            </p:extLst>
          </p:nvPr>
        </p:nvGraphicFramePr>
        <p:xfrm>
          <a:off x="733425" y="1906069"/>
          <a:ext cx="6372225" cy="4448759"/>
        </p:xfrm>
        <a:graphic>
          <a:graphicData uri="http://schemas.openxmlformats.org/drawingml/2006/table">
            <a:tbl>
              <a:tblPr firstRow="1" firstCol="1" bandRow="1">
                <a:tableStyleId>{5C22544A-7EE6-4342-B048-85BDC9FD1C3A}</a:tableStyleId>
              </a:tblPr>
              <a:tblGrid>
                <a:gridCol w="1835707">
                  <a:extLst>
                    <a:ext uri="{9D8B030D-6E8A-4147-A177-3AD203B41FA5}">
                      <a16:colId xmlns:a16="http://schemas.microsoft.com/office/drawing/2014/main" val="4136926262"/>
                    </a:ext>
                  </a:extLst>
                </a:gridCol>
                <a:gridCol w="4536518">
                  <a:extLst>
                    <a:ext uri="{9D8B030D-6E8A-4147-A177-3AD203B41FA5}">
                      <a16:colId xmlns:a16="http://schemas.microsoft.com/office/drawing/2014/main" val="3540624223"/>
                    </a:ext>
                  </a:extLst>
                </a:gridCol>
              </a:tblGrid>
              <a:tr h="525561">
                <a:tc>
                  <a:txBody>
                    <a:bodyPr/>
                    <a:lstStyle/>
                    <a:p>
                      <a:pPr marL="342900" marR="0" lvl="0" indent="-342900">
                        <a:lnSpc>
                          <a:spcPct val="107000"/>
                        </a:lnSpc>
                        <a:spcBef>
                          <a:spcPts val="600"/>
                        </a:spcBef>
                        <a:spcAft>
                          <a:spcPts val="600"/>
                        </a:spcAft>
                        <a:buFont typeface="+mj-lt"/>
                        <a:buAutoNum type="alphaLcPeriod"/>
                      </a:pPr>
                      <a:r>
                        <a:rPr lang="en-US" sz="1200" b="0" dirty="0">
                          <a:solidFill>
                            <a:schemeClr val="tx1"/>
                          </a:solidFill>
                          <a:effectLst/>
                          <a:latin typeface="Arial" panose="020B0604020202020204" pitchFamily="34" charset="0"/>
                          <a:cs typeface="Arial" panose="020B0604020202020204" pitchFamily="34" charset="0"/>
                        </a:rPr>
                        <a:t>Qualified Individual</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B w="12700" cap="flat" cmpd="sng" algn="ctr">
                      <a:noFill/>
                      <a:prstDash val="solid"/>
                      <a:round/>
                      <a:headEnd type="none" w="med" len="med"/>
                      <a:tailEnd type="none" w="med" len="med"/>
                    </a:lnB>
                    <a:solidFill>
                      <a:srgbClr val="D1F3FF"/>
                    </a:solidFill>
                  </a:tcPr>
                </a:tc>
                <a:tc>
                  <a:txBody>
                    <a:bodyPr/>
                    <a:lstStyle/>
                    <a:p>
                      <a:pPr marL="273685" marR="0" indent="-273685">
                        <a:lnSpc>
                          <a:spcPct val="107000"/>
                        </a:lnSpc>
                        <a:spcBef>
                          <a:spcPts val="600"/>
                        </a:spcBef>
                        <a:spcAft>
                          <a:spcPts val="600"/>
                        </a:spcAft>
                      </a:pPr>
                      <a:r>
                        <a:rPr lang="en-US" sz="1200" b="0">
                          <a:solidFill>
                            <a:schemeClr val="tx1"/>
                          </a:solidFill>
                          <a:effectLst/>
                          <a:latin typeface="Arial" panose="020B0604020202020204" pitchFamily="34" charset="0"/>
                          <a:cs typeface="Arial" panose="020B0604020202020204" pitchFamily="34" charset="0"/>
                        </a:rPr>
                        <a:t>___ Assigned to assist or direct flow of work for someone performing a task, such as unloading or moving pipe.</a:t>
                      </a:r>
                      <a:endParaRPr lang="en-US" sz="12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B w="12700" cap="flat" cmpd="sng" algn="ctr">
                      <a:noFill/>
                      <a:prstDash val="solid"/>
                      <a:round/>
                      <a:headEnd type="none" w="med" len="med"/>
                      <a:tailEnd type="none" w="med" len="med"/>
                    </a:lnB>
                    <a:solidFill>
                      <a:srgbClr val="D1F3FF"/>
                    </a:solidFill>
                  </a:tcPr>
                </a:tc>
                <a:extLst>
                  <a:ext uri="{0D108BD9-81ED-4DB2-BD59-A6C34878D82A}">
                    <a16:rowId xmlns:a16="http://schemas.microsoft.com/office/drawing/2014/main" val="4199472283"/>
                  </a:ext>
                </a:extLst>
              </a:tr>
              <a:tr h="879242">
                <a:tc>
                  <a:txBody>
                    <a:bodyPr/>
                    <a:lstStyle/>
                    <a:p>
                      <a:pPr marL="228600" marR="0" lvl="0" indent="-228600">
                        <a:lnSpc>
                          <a:spcPct val="107000"/>
                        </a:lnSpc>
                        <a:spcBef>
                          <a:spcPts val="600"/>
                        </a:spcBef>
                        <a:spcAft>
                          <a:spcPts val="600"/>
                        </a:spcAft>
                        <a:buFont typeface="+mj-lt"/>
                        <a:buAutoNum type="alphaLcPeriod" startAt="2"/>
                      </a:pPr>
                      <a:r>
                        <a:rPr lang="en-US" sz="1200" b="0" kern="1200" dirty="0">
                          <a:solidFill>
                            <a:schemeClr val="tx1"/>
                          </a:solidFill>
                          <a:effectLst/>
                          <a:latin typeface="Arial" panose="020B0604020202020204" pitchFamily="34" charset="0"/>
                          <a:ea typeface="+mn-ea"/>
                          <a:cs typeface="Arial" panose="020B0604020202020204" pitchFamily="34" charset="0"/>
                        </a:rPr>
                        <a:t>Project</a:t>
                      </a:r>
                      <a:r>
                        <a:rPr lang="en-US" sz="1200" b="0" dirty="0">
                          <a:solidFill>
                            <a:schemeClr val="tx1"/>
                          </a:solidFill>
                          <a:effectLst/>
                          <a:latin typeface="Arial" panose="020B0604020202020204" pitchFamily="34" charset="0"/>
                          <a:cs typeface="Arial" panose="020B0604020202020204" pitchFamily="34" charset="0"/>
                        </a:rPr>
                        <a:t> Lead</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T w="12700" cap="flat" cmpd="sng" algn="ctr">
                      <a:noFill/>
                      <a:prstDash val="solid"/>
                      <a:round/>
                      <a:headEnd type="none" w="med" len="med"/>
                      <a:tailEnd type="none" w="med" len="med"/>
                    </a:lnT>
                    <a:solidFill>
                      <a:srgbClr val="D1F3FF"/>
                    </a:solidFill>
                  </a:tcPr>
                </a:tc>
                <a:tc>
                  <a:txBody>
                    <a:bodyPr/>
                    <a:lstStyle/>
                    <a:p>
                      <a:pPr marL="273685" marR="0" indent="-273685">
                        <a:lnSpc>
                          <a:spcPct val="115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“A person who is trained in or follows as a profession a branch of engineering” and someone who works with and is knowledgeable of the characteristics and hazards associated with HDPE Pipe.</a:t>
                      </a:r>
                      <a:endParaRPr lang="en-US"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noFill/>
                      <a:prstDash val="solid"/>
                      <a:round/>
                      <a:headEnd type="none" w="med" len="med"/>
                      <a:tailEnd type="none" w="med" len="med"/>
                    </a:lnT>
                    <a:solidFill>
                      <a:srgbClr val="D1F3FF"/>
                    </a:solidFill>
                  </a:tcPr>
                </a:tc>
                <a:extLst>
                  <a:ext uri="{0D108BD9-81ED-4DB2-BD59-A6C34878D82A}">
                    <a16:rowId xmlns:a16="http://schemas.microsoft.com/office/drawing/2014/main" val="4061699629"/>
                  </a:ext>
                </a:extLst>
              </a:tr>
              <a:tr h="402837">
                <a:tc>
                  <a:txBody>
                    <a:bodyPr/>
                    <a:lstStyle/>
                    <a:p>
                      <a:pPr marL="342900" marR="0" lvl="0" indent="-342900">
                        <a:lnSpc>
                          <a:spcPct val="107000"/>
                        </a:lnSpc>
                        <a:spcBef>
                          <a:spcPts val="600"/>
                        </a:spcBef>
                        <a:spcAft>
                          <a:spcPts val="600"/>
                        </a:spcAft>
                        <a:buFont typeface="+mj-lt"/>
                        <a:buAutoNum type="alphaLcPeriod" startAt="3"/>
                      </a:pPr>
                      <a:r>
                        <a:rPr lang="en-US" sz="1200" b="0" dirty="0">
                          <a:solidFill>
                            <a:schemeClr val="tx1"/>
                          </a:solidFill>
                          <a:effectLst/>
                          <a:latin typeface="Arial" panose="020B0604020202020204" pitchFamily="34" charset="0"/>
                          <a:cs typeface="Arial" panose="020B0604020202020204" pitchFamily="34" charset="0"/>
                        </a:rPr>
                        <a:t>Supervisor</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tc>
                  <a:txBody>
                    <a:bodyPr/>
                    <a:lstStyle/>
                    <a:p>
                      <a:pPr marL="273685" marR="0" indent="-273685">
                        <a:lnSpc>
                          <a:spcPct val="107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Intimately familiar with the operation and safety hazards of the task.</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extLst>
                  <a:ext uri="{0D108BD9-81ED-4DB2-BD59-A6C34878D82A}">
                    <a16:rowId xmlns:a16="http://schemas.microsoft.com/office/drawing/2014/main" val="1100633992"/>
                  </a:ext>
                </a:extLst>
              </a:tr>
              <a:tr h="611815">
                <a:tc>
                  <a:txBody>
                    <a:bodyPr/>
                    <a:lstStyle/>
                    <a:p>
                      <a:pPr marL="342900" marR="0" lvl="0" indent="-342900">
                        <a:lnSpc>
                          <a:spcPct val="107000"/>
                        </a:lnSpc>
                        <a:spcBef>
                          <a:spcPts val="600"/>
                        </a:spcBef>
                        <a:spcAft>
                          <a:spcPts val="600"/>
                        </a:spcAft>
                        <a:buFont typeface="+mj-lt"/>
                        <a:buAutoNum type="alphaLcPeriod" startAt="4"/>
                      </a:pPr>
                      <a:r>
                        <a:rPr lang="en-US" sz="1200" b="0" dirty="0">
                          <a:solidFill>
                            <a:schemeClr val="tx1"/>
                          </a:solidFill>
                          <a:effectLst/>
                          <a:latin typeface="Arial" panose="020B0604020202020204" pitchFamily="34" charset="0"/>
                          <a:cs typeface="Arial" panose="020B0604020202020204" pitchFamily="34" charset="0"/>
                        </a:rPr>
                        <a:t>Project Manager</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tc>
                  <a:txBody>
                    <a:bodyPr/>
                    <a:lstStyle/>
                    <a:p>
                      <a:pPr marL="273685" marR="0" indent="-273685">
                        <a:lnSpc>
                          <a:spcPct val="107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Required for pulling pipe in addition to the Pulling Equipment when there is potential for interaction with other traffic.</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extLst>
                  <a:ext uri="{0D108BD9-81ED-4DB2-BD59-A6C34878D82A}">
                    <a16:rowId xmlns:a16="http://schemas.microsoft.com/office/drawing/2014/main" val="1389055419"/>
                  </a:ext>
                </a:extLst>
              </a:tr>
              <a:tr h="611815">
                <a:tc>
                  <a:txBody>
                    <a:bodyPr/>
                    <a:lstStyle/>
                    <a:p>
                      <a:pPr marL="342900" marR="0" lvl="0" indent="-342900">
                        <a:lnSpc>
                          <a:spcPct val="107000"/>
                        </a:lnSpc>
                        <a:spcBef>
                          <a:spcPts val="600"/>
                        </a:spcBef>
                        <a:spcAft>
                          <a:spcPts val="600"/>
                        </a:spcAft>
                        <a:buFont typeface="+mj-lt"/>
                        <a:buAutoNum type="alphaLcPeriod" startAt="5"/>
                      </a:pPr>
                      <a:r>
                        <a:rPr lang="en-US" sz="1200" b="0" dirty="0">
                          <a:solidFill>
                            <a:schemeClr val="tx1"/>
                          </a:solidFill>
                          <a:effectLst/>
                          <a:latin typeface="Arial" panose="020B0604020202020204" pitchFamily="34" charset="0"/>
                          <a:cs typeface="Arial" panose="020B0604020202020204" pitchFamily="34" charset="0"/>
                        </a:rPr>
                        <a:t>Engineer</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tc>
                  <a:txBody>
                    <a:bodyPr/>
                    <a:lstStyle/>
                    <a:p>
                      <a:pPr marL="273685" marR="0" indent="-273685">
                        <a:lnSpc>
                          <a:spcPct val="107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Will audit work practices of contractors that perform HDPE Pipe tasks to ensure compliance with site HDPE Pipe procedures and this policy.</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extLst>
                  <a:ext uri="{0D108BD9-81ED-4DB2-BD59-A6C34878D82A}">
                    <a16:rowId xmlns:a16="http://schemas.microsoft.com/office/drawing/2014/main" val="2000189758"/>
                  </a:ext>
                </a:extLst>
              </a:tr>
              <a:tr h="402837">
                <a:tc>
                  <a:txBody>
                    <a:bodyPr/>
                    <a:lstStyle/>
                    <a:p>
                      <a:pPr marL="342900" marR="0" lvl="0" indent="-342900">
                        <a:lnSpc>
                          <a:spcPct val="107000"/>
                        </a:lnSpc>
                        <a:spcBef>
                          <a:spcPts val="600"/>
                        </a:spcBef>
                        <a:spcAft>
                          <a:spcPts val="600"/>
                        </a:spcAft>
                        <a:buFont typeface="+mj-lt"/>
                        <a:buAutoNum type="alphaLcPeriod" startAt="6"/>
                      </a:pPr>
                      <a:r>
                        <a:rPr lang="en-US" sz="1200" b="0" dirty="0">
                          <a:solidFill>
                            <a:schemeClr val="tx1"/>
                          </a:solidFill>
                          <a:effectLst/>
                          <a:latin typeface="Arial" panose="020B0604020202020204" pitchFamily="34" charset="0"/>
                          <a:cs typeface="Arial" panose="020B0604020202020204" pitchFamily="34" charset="0"/>
                        </a:rPr>
                        <a:t>Pipe Pulling Escort</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tc>
                  <a:txBody>
                    <a:bodyPr/>
                    <a:lstStyle/>
                    <a:p>
                      <a:pPr marL="273685" marR="0" indent="-273685">
                        <a:lnSpc>
                          <a:spcPct val="107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Qualified Individual who is set to monitor a job including HDPE Pipe.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extLst>
                  <a:ext uri="{0D108BD9-81ED-4DB2-BD59-A6C34878D82A}">
                    <a16:rowId xmlns:a16="http://schemas.microsoft.com/office/drawing/2014/main" val="1323559066"/>
                  </a:ext>
                </a:extLst>
              </a:tr>
              <a:tr h="611815">
                <a:tc>
                  <a:txBody>
                    <a:bodyPr/>
                    <a:lstStyle/>
                    <a:p>
                      <a:pPr marL="342900" marR="0" lvl="0" indent="-342900">
                        <a:lnSpc>
                          <a:spcPct val="107000"/>
                        </a:lnSpc>
                        <a:spcBef>
                          <a:spcPts val="600"/>
                        </a:spcBef>
                        <a:spcAft>
                          <a:spcPts val="600"/>
                        </a:spcAft>
                        <a:buFont typeface="+mj-lt"/>
                        <a:buAutoNum type="alphaLcPeriod" startAt="7"/>
                      </a:pPr>
                      <a:r>
                        <a:rPr lang="en-US" sz="1200" b="0" dirty="0">
                          <a:solidFill>
                            <a:schemeClr val="tx1"/>
                          </a:solidFill>
                          <a:effectLst/>
                          <a:latin typeface="Arial" panose="020B0604020202020204" pitchFamily="34" charset="0"/>
                          <a:cs typeface="Arial" panose="020B0604020202020204" pitchFamily="34" charset="0"/>
                        </a:rPr>
                        <a:t>Safety Watch</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tc>
                  <a:txBody>
                    <a:bodyPr/>
                    <a:lstStyle/>
                    <a:p>
                      <a:pPr marL="273685" marR="0" indent="-273685">
                        <a:lnSpc>
                          <a:spcPct val="107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An employee that through training and experience is familiar with the operation and safety hazards of the task.</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extLst>
                  <a:ext uri="{0D108BD9-81ED-4DB2-BD59-A6C34878D82A}">
                    <a16:rowId xmlns:a16="http://schemas.microsoft.com/office/drawing/2014/main" val="3370690037"/>
                  </a:ext>
                </a:extLst>
              </a:tr>
              <a:tr h="402837">
                <a:tc>
                  <a:txBody>
                    <a:bodyPr/>
                    <a:lstStyle/>
                    <a:p>
                      <a:pPr marL="342900" marR="0" lvl="0" indent="-342900">
                        <a:lnSpc>
                          <a:spcPct val="107000"/>
                        </a:lnSpc>
                        <a:spcBef>
                          <a:spcPts val="600"/>
                        </a:spcBef>
                        <a:spcAft>
                          <a:spcPts val="600"/>
                        </a:spcAft>
                        <a:buFont typeface="+mj-lt"/>
                        <a:buAutoNum type="alphaLcPeriod" startAt="8"/>
                      </a:pPr>
                      <a:r>
                        <a:rPr lang="en-US" sz="1200" b="0" dirty="0">
                          <a:solidFill>
                            <a:schemeClr val="tx1"/>
                          </a:solidFill>
                          <a:effectLst/>
                          <a:latin typeface="Arial" panose="020B0604020202020204" pitchFamily="34" charset="0"/>
                          <a:cs typeface="Arial" panose="020B0604020202020204" pitchFamily="34" charset="0"/>
                        </a:rPr>
                        <a:t>Spotter</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tc>
                  <a:txBody>
                    <a:bodyPr/>
                    <a:lstStyle/>
                    <a:p>
                      <a:pPr marL="273685" marR="0" indent="-273685">
                        <a:lnSpc>
                          <a:spcPct val="107000"/>
                        </a:lnSpc>
                        <a:spcBef>
                          <a:spcPts val="600"/>
                        </a:spcBef>
                        <a:spcAft>
                          <a:spcPts val="600"/>
                        </a:spcAft>
                      </a:pPr>
                      <a:r>
                        <a:rPr lang="en-US" sz="1200" b="0" dirty="0">
                          <a:solidFill>
                            <a:schemeClr val="tx1"/>
                          </a:solidFill>
                          <a:effectLst/>
                          <a:latin typeface="Arial" panose="020B0604020202020204" pitchFamily="34" charset="0"/>
                          <a:cs typeface="Arial" panose="020B0604020202020204" pitchFamily="34" charset="0"/>
                        </a:rPr>
                        <a:t>___ Responsible to ensure that practices are being followed.</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D1F3FF"/>
                    </a:solidFill>
                  </a:tcPr>
                </a:tc>
                <a:extLst>
                  <a:ext uri="{0D108BD9-81ED-4DB2-BD59-A6C34878D82A}">
                    <a16:rowId xmlns:a16="http://schemas.microsoft.com/office/drawing/2014/main" val="1466625952"/>
                  </a:ext>
                </a:extLst>
              </a:tr>
            </a:tbl>
          </a:graphicData>
        </a:graphic>
      </p:graphicFrame>
    </p:spTree>
    <p:extLst>
      <p:ext uri="{BB962C8B-B14F-4D97-AF65-F5344CB8AC3E}">
        <p14:creationId xmlns:p14="http://schemas.microsoft.com/office/powerpoint/2010/main" val="1977186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49</a:t>
            </a:fld>
            <a:endParaRPr lang="en-US" dirty="0"/>
          </a:p>
        </p:txBody>
      </p:sp>
      <p:sp>
        <p:nvSpPr>
          <p:cNvPr id="5" name="Text Placeholder 4"/>
          <p:cNvSpPr>
            <a:spLocks noGrp="1"/>
          </p:cNvSpPr>
          <p:nvPr>
            <p:ph type="body" sz="quarter" idx="15"/>
          </p:nvPr>
        </p:nvSpPr>
        <p:spPr/>
        <p:txBody>
          <a:bodyPr/>
          <a:lstStyle/>
          <a:p>
            <a:r>
              <a:rPr lang="en-US" dirty="0"/>
              <a:t>Module 2 Quiz</a:t>
            </a:r>
          </a:p>
        </p:txBody>
      </p:sp>
      <p:sp>
        <p:nvSpPr>
          <p:cNvPr id="7" name="Content Placeholder 6"/>
          <p:cNvSpPr>
            <a:spLocks noGrp="1"/>
          </p:cNvSpPr>
          <p:nvPr>
            <p:ph sz="quarter" idx="16"/>
          </p:nvPr>
        </p:nvSpPr>
        <p:spPr/>
        <p:txBody>
          <a:bodyPr/>
          <a:lstStyle/>
          <a:p>
            <a:r>
              <a:rPr lang="en-US" dirty="0"/>
              <a:t>SG 28</a:t>
            </a:r>
          </a:p>
        </p:txBody>
      </p:sp>
      <p:sp>
        <p:nvSpPr>
          <p:cNvPr id="4" name="Text Placeholder 3"/>
          <p:cNvSpPr>
            <a:spLocks noGrp="1"/>
          </p:cNvSpPr>
          <p:nvPr>
            <p:ph type="body" sz="quarter" idx="17"/>
          </p:nvPr>
        </p:nvSpPr>
        <p:spPr>
          <a:xfrm>
            <a:off x="628649" y="1280003"/>
            <a:ext cx="7296150" cy="4669956"/>
          </a:xfrm>
          <a:prstGeom prst="rect">
            <a:avLst/>
          </a:prstGeom>
        </p:spPr>
        <p:txBody>
          <a:bodyPr>
            <a:noAutofit/>
          </a:bodyPr>
          <a:lstStyle/>
          <a:p>
            <a:pPr marL="457200" indent="-457200">
              <a:buFont typeface="+mj-lt"/>
              <a:buAutoNum type="arabicPeriod" startAt="3"/>
            </a:pPr>
            <a:r>
              <a:rPr lang="en-US" dirty="0"/>
              <a:t>What are the three main considerations when planning for work with HDPE Pipe handling? (Circle all that apply)</a:t>
            </a:r>
          </a:p>
          <a:p>
            <a:pPr marL="1028700" lvl="1" indent="-457200">
              <a:buFont typeface="+mj-lt"/>
              <a:buAutoNum type="alphaLcPeriod"/>
            </a:pPr>
            <a:r>
              <a:rPr lang="en-US" dirty="0"/>
              <a:t>Repair broken or damaged equipment immediately</a:t>
            </a:r>
          </a:p>
          <a:p>
            <a:pPr marL="1028700" lvl="1" indent="-457200">
              <a:buFont typeface="+mj-lt"/>
              <a:buAutoNum type="alphaLcPeriod"/>
            </a:pPr>
            <a:r>
              <a:rPr lang="en-US" dirty="0"/>
              <a:t>Train person to recognize the hazards associated with performing a task</a:t>
            </a:r>
          </a:p>
          <a:p>
            <a:pPr marL="1028700" lvl="1" indent="-457200">
              <a:buFont typeface="+mj-lt"/>
              <a:buAutoNum type="alphaLcPeriod"/>
            </a:pPr>
            <a:r>
              <a:rPr lang="en-US" dirty="0"/>
              <a:t>Establish safe work procedures and identify and remove hazards before beginning a task</a:t>
            </a:r>
          </a:p>
          <a:p>
            <a:pPr marL="1028700" lvl="1" indent="-457200">
              <a:buFont typeface="+mj-lt"/>
              <a:buAutoNum type="alphaLcPeriod"/>
            </a:pPr>
            <a:r>
              <a:rPr lang="en-US" dirty="0"/>
              <a:t>Assign a team member to complete the hazard recognition forms, such as the JSA and Workplace Exam</a:t>
            </a:r>
          </a:p>
          <a:p>
            <a:pPr marL="0" indent="0">
              <a:buNone/>
            </a:pPr>
            <a:endParaRPr lang="en-US" dirty="0"/>
          </a:p>
        </p:txBody>
      </p:sp>
      <p:sp>
        <p:nvSpPr>
          <p:cNvPr id="6" name="Oval 5"/>
          <p:cNvSpPr/>
          <p:nvPr/>
        </p:nvSpPr>
        <p:spPr>
          <a:xfrm>
            <a:off x="1233704" y="4399999"/>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33704" y="3485599"/>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46404" y="2634699"/>
            <a:ext cx="327170" cy="31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85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a:t>Learning Objectives</a:t>
            </a:r>
            <a:endParaRPr lang="en-US" dirty="0"/>
          </a:p>
        </p:txBody>
      </p:sp>
      <p:sp>
        <p:nvSpPr>
          <p:cNvPr id="7" name="Content Placeholder 6"/>
          <p:cNvSpPr>
            <a:spLocks noGrp="1"/>
          </p:cNvSpPr>
          <p:nvPr>
            <p:ph sz="quarter" idx="16"/>
          </p:nvPr>
        </p:nvSpPr>
        <p:spPr/>
        <p:txBody>
          <a:bodyPr/>
          <a:lstStyle/>
          <a:p>
            <a:r>
              <a:rPr lang="en-US" dirty="0"/>
              <a:t>SG iii </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latin typeface="Arial Black" panose="020B0A04020102020204" pitchFamily="34" charset="0"/>
              </a:rPr>
              <a:t>Module 1:  Introduction</a:t>
            </a:r>
          </a:p>
          <a:p>
            <a:r>
              <a:rPr lang="en-US" dirty="0">
                <a:latin typeface="Arial" panose="020B0604020202020204" pitchFamily="34" charset="0"/>
              </a:rPr>
              <a:t>Describe the history and purpose behind FXC-HS12</a:t>
            </a:r>
          </a:p>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a:t>	</a:t>
            </a:r>
            <a:fld id="{25D3FF45-FB88-453A-A2AC-7EF0564DBF56}" type="slidenum">
              <a:rPr lang="en-US" smtClean="0"/>
              <a:pPr algn="r"/>
              <a:t>5</a:t>
            </a:fld>
            <a:endParaRPr lang="en-US" dirty="0"/>
          </a:p>
        </p:txBody>
      </p:sp>
    </p:spTree>
    <p:extLst>
      <p:ext uri="{BB962C8B-B14F-4D97-AF65-F5344CB8AC3E}">
        <p14:creationId xmlns:p14="http://schemas.microsoft.com/office/powerpoint/2010/main" val="2155630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50</a:t>
            </a:fld>
            <a:endParaRPr lang="en-US" dirty="0"/>
          </a:p>
        </p:txBody>
      </p:sp>
      <p:sp>
        <p:nvSpPr>
          <p:cNvPr id="5" name="Text Placeholder 4"/>
          <p:cNvSpPr>
            <a:spLocks noGrp="1"/>
          </p:cNvSpPr>
          <p:nvPr>
            <p:ph type="body" sz="quarter" idx="15"/>
          </p:nvPr>
        </p:nvSpPr>
        <p:spPr/>
        <p:txBody>
          <a:bodyPr/>
          <a:lstStyle/>
          <a:p>
            <a:r>
              <a:rPr lang="en-US" dirty="0"/>
              <a:t>Module 2 Quiz</a:t>
            </a:r>
          </a:p>
        </p:txBody>
      </p:sp>
      <p:sp>
        <p:nvSpPr>
          <p:cNvPr id="7" name="Content Placeholder 6"/>
          <p:cNvSpPr>
            <a:spLocks noGrp="1"/>
          </p:cNvSpPr>
          <p:nvPr>
            <p:ph sz="quarter" idx="16"/>
          </p:nvPr>
        </p:nvSpPr>
        <p:spPr/>
        <p:txBody>
          <a:bodyPr/>
          <a:lstStyle/>
          <a:p>
            <a:r>
              <a:rPr lang="en-US" dirty="0"/>
              <a:t>SG 28</a:t>
            </a:r>
          </a:p>
        </p:txBody>
      </p:sp>
      <p:sp>
        <p:nvSpPr>
          <p:cNvPr id="4" name="Text Placeholder 3"/>
          <p:cNvSpPr>
            <a:spLocks noGrp="1"/>
          </p:cNvSpPr>
          <p:nvPr>
            <p:ph type="body" sz="quarter" idx="17"/>
          </p:nvPr>
        </p:nvSpPr>
        <p:spPr>
          <a:prstGeom prst="rect">
            <a:avLst/>
          </a:prstGeom>
        </p:spPr>
        <p:txBody>
          <a:bodyPr/>
          <a:lstStyle/>
          <a:p>
            <a:pPr marL="457200" lvl="0" indent="-457200">
              <a:buFont typeface="+mj-lt"/>
              <a:buAutoNum type="arabicPeriod" startAt="4"/>
            </a:pPr>
            <a:r>
              <a:rPr lang="en-US" dirty="0"/>
              <a:t>Label these drawings “Pushing” or “Positioning”</a:t>
            </a:r>
          </a:p>
          <a:p>
            <a:pPr marL="0" indent="0">
              <a:buNone/>
            </a:pPr>
            <a:endParaRPr lang="en-US" dirty="0"/>
          </a:p>
        </p:txBody>
      </p:sp>
      <p:pic>
        <p:nvPicPr>
          <p:cNvPr id="2051" name="Picture 4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2248151"/>
            <a:ext cx="36766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13" y="3702473"/>
            <a:ext cx="36766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5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49" y="5030853"/>
            <a:ext cx="3429000" cy="13239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628649" y="20052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5200649" y="31435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__________________________</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5200649" y="40900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__________________________</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7"/>
          <p:cNvSpPr>
            <a:spLocks noChangeArrowheads="1"/>
          </p:cNvSpPr>
          <p:nvPr/>
        </p:nvSpPr>
        <p:spPr bwMode="auto">
          <a:xfrm>
            <a:off x="4960017" y="60560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 ________________________</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7042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51</a:t>
            </a:fld>
            <a:endParaRPr lang="en-US" dirty="0"/>
          </a:p>
        </p:txBody>
      </p:sp>
      <p:sp>
        <p:nvSpPr>
          <p:cNvPr id="5" name="Text Placeholder 4"/>
          <p:cNvSpPr>
            <a:spLocks noGrp="1"/>
          </p:cNvSpPr>
          <p:nvPr>
            <p:ph type="body" sz="quarter" idx="15"/>
          </p:nvPr>
        </p:nvSpPr>
        <p:spPr/>
        <p:txBody>
          <a:bodyPr/>
          <a:lstStyle/>
          <a:p>
            <a:r>
              <a:rPr lang="en-US" dirty="0"/>
              <a:t>Debrief</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What are some key concepts learned in this module?</a:t>
            </a:r>
          </a:p>
          <a:p>
            <a:r>
              <a:rPr lang="en-US" dirty="0"/>
              <a:t>What do you need to understand better?</a:t>
            </a:r>
          </a:p>
          <a:p>
            <a:r>
              <a:rPr lang="en-US" dirty="0"/>
              <a:t>What information surprised you?</a:t>
            </a:r>
          </a:p>
        </p:txBody>
      </p:sp>
    </p:spTree>
    <p:extLst>
      <p:ext uri="{BB962C8B-B14F-4D97-AF65-F5344CB8AC3E}">
        <p14:creationId xmlns:p14="http://schemas.microsoft.com/office/powerpoint/2010/main" val="1369913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Module 3: Pipe Handling</a:t>
            </a:r>
          </a:p>
        </p:txBody>
      </p:sp>
      <p:pic>
        <p:nvPicPr>
          <p:cNvPr id="5" name="Picture Placeholder 5"/>
          <p:cNvPicPr>
            <a:picLocks noGrp="1"/>
          </p:cNvPicPr>
          <p:nvPr>
            <p:ph type="pic" sz="quarter" idx="14"/>
          </p:nvPr>
        </p:nvPicPr>
        <p:blipFill>
          <a:blip r:embed="rId3">
            <a:extLst>
              <a:ext uri="{28A0092B-C50C-407E-A947-70E740481C1C}">
                <a14:useLocalDpi xmlns:a14="http://schemas.microsoft.com/office/drawing/2010/main" val="0"/>
              </a:ext>
            </a:extLst>
          </a:blip>
          <a:srcRect l="11315" r="11315"/>
          <a:stretch>
            <a:fillRect/>
          </a:stretch>
        </p:blipFill>
        <p:spPr bwMode="auto">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3555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HDPE Pipe Loading &amp; Unloading</a:t>
            </a:r>
          </a:p>
        </p:txBody>
      </p:sp>
      <p:sp>
        <p:nvSpPr>
          <p:cNvPr id="6" name="Content Placeholder 5"/>
          <p:cNvSpPr>
            <a:spLocks noGrp="1"/>
          </p:cNvSpPr>
          <p:nvPr>
            <p:ph sz="quarter" idx="16"/>
          </p:nvPr>
        </p:nvSpPr>
        <p:spPr/>
        <p:txBody>
          <a:bodyPr/>
          <a:lstStyle/>
          <a:p>
            <a:endParaRPr lang="en-US"/>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53</a:t>
            </a:fld>
            <a:endParaRPr lang="en-US" dirty="0"/>
          </a:p>
        </p:txBody>
      </p:sp>
      <p:pic>
        <p:nvPicPr>
          <p:cNvPr id="9" name="Picture 8">
            <a:hlinkClick r:id="rId3"/>
            <a:extLst>
              <a:ext uri="{FF2B5EF4-FFF2-40B4-BE49-F238E27FC236}">
                <a16:creationId xmlns:a16="http://schemas.microsoft.com/office/drawing/2014/main" id="{C30D0496-E381-4D96-9E14-6C39B6C1AD16}"/>
              </a:ext>
            </a:extLst>
          </p:cNvPr>
          <p:cNvPicPr>
            <a:picLocks noChangeAspect="1"/>
          </p:cNvPicPr>
          <p:nvPr/>
        </p:nvPicPr>
        <p:blipFill>
          <a:blip r:embed="rId4"/>
          <a:stretch>
            <a:fillRect/>
          </a:stretch>
        </p:blipFill>
        <p:spPr>
          <a:xfrm>
            <a:off x="628650" y="1611950"/>
            <a:ext cx="7104306" cy="3444960"/>
          </a:xfrm>
          <a:prstGeom prst="rect">
            <a:avLst/>
          </a:prstGeom>
        </p:spPr>
      </p:pic>
    </p:spTree>
    <p:extLst>
      <p:ext uri="{BB962C8B-B14F-4D97-AF65-F5344CB8AC3E}">
        <p14:creationId xmlns:p14="http://schemas.microsoft.com/office/powerpoint/2010/main" val="2891071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Receiving from External Source</a:t>
            </a:r>
          </a:p>
        </p:txBody>
      </p:sp>
      <p:sp>
        <p:nvSpPr>
          <p:cNvPr id="6" name="Content Placeholder 5"/>
          <p:cNvSpPr>
            <a:spLocks noGrp="1"/>
          </p:cNvSpPr>
          <p:nvPr>
            <p:ph sz="quarter" idx="16"/>
          </p:nvPr>
        </p:nvSpPr>
        <p:spPr/>
        <p:txBody>
          <a:bodyPr/>
          <a:lstStyle/>
          <a:p>
            <a:r>
              <a:rPr lang="en-US" dirty="0"/>
              <a:t>SG 33</a:t>
            </a:r>
          </a:p>
        </p:txBody>
      </p:sp>
      <p:sp>
        <p:nvSpPr>
          <p:cNvPr id="3" name="Text Placeholder 2"/>
          <p:cNvSpPr>
            <a:spLocks noGrp="1"/>
          </p:cNvSpPr>
          <p:nvPr>
            <p:ph type="body" sz="quarter" idx="17"/>
          </p:nvPr>
        </p:nvSpPr>
        <p:spPr>
          <a:xfrm>
            <a:off x="628650" y="1386070"/>
            <a:ext cx="6477000" cy="4669956"/>
          </a:xfrm>
        </p:spPr>
        <p:txBody>
          <a:bodyPr>
            <a:noAutofit/>
          </a:bodyPr>
          <a:lstStyle/>
          <a:p>
            <a:r>
              <a:rPr lang="en-US" dirty="0"/>
              <a:t>Safe practices must be followed when:</a:t>
            </a:r>
          </a:p>
          <a:p>
            <a:pPr lvl="1"/>
            <a:r>
              <a:rPr lang="en-US" dirty="0"/>
              <a:t>Receiving</a:t>
            </a:r>
          </a:p>
          <a:p>
            <a:pPr lvl="1"/>
            <a:r>
              <a:rPr lang="en-US" dirty="0"/>
              <a:t>Storing</a:t>
            </a:r>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54</a:t>
            </a:fld>
            <a:endParaRPr lang="en-US" dirty="0"/>
          </a:p>
        </p:txBody>
      </p:sp>
    </p:spTree>
    <p:extLst>
      <p:ext uri="{BB962C8B-B14F-4D97-AF65-F5344CB8AC3E}">
        <p14:creationId xmlns:p14="http://schemas.microsoft.com/office/powerpoint/2010/main" val="3735667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55</a:t>
            </a:fld>
            <a:endParaRPr lang="en-US" dirty="0"/>
          </a:p>
        </p:txBody>
      </p:sp>
      <p:sp>
        <p:nvSpPr>
          <p:cNvPr id="5" name="Text Placeholder 4"/>
          <p:cNvSpPr>
            <a:spLocks noGrp="1"/>
          </p:cNvSpPr>
          <p:nvPr>
            <p:ph type="body" sz="quarter" idx="15"/>
          </p:nvPr>
        </p:nvSpPr>
        <p:spPr/>
        <p:txBody>
          <a:bodyPr/>
          <a:lstStyle/>
          <a:p>
            <a:r>
              <a:rPr lang="en-US" dirty="0"/>
              <a:t>Shipping</a:t>
            </a:r>
          </a:p>
        </p:txBody>
      </p:sp>
      <p:sp>
        <p:nvSpPr>
          <p:cNvPr id="6" name="Content Placeholder 5"/>
          <p:cNvSpPr>
            <a:spLocks noGrp="1"/>
          </p:cNvSpPr>
          <p:nvPr>
            <p:ph sz="quarter" idx="16"/>
          </p:nvPr>
        </p:nvSpPr>
        <p:spPr/>
        <p:txBody>
          <a:bodyPr/>
          <a:lstStyle/>
          <a:p>
            <a:r>
              <a:rPr lang="en-US" dirty="0"/>
              <a:t>SG 33</a:t>
            </a:r>
          </a:p>
        </p:txBody>
      </p:sp>
      <p:sp>
        <p:nvSpPr>
          <p:cNvPr id="4" name="Text Placeholder 3"/>
          <p:cNvSpPr>
            <a:spLocks noGrp="1"/>
          </p:cNvSpPr>
          <p:nvPr>
            <p:ph type="body" sz="quarter" idx="17"/>
          </p:nvPr>
        </p:nvSpPr>
        <p:spPr>
          <a:prstGeom prst="rect">
            <a:avLst/>
          </a:prstGeom>
        </p:spPr>
        <p:txBody>
          <a:bodyPr>
            <a:normAutofit/>
          </a:bodyPr>
          <a:lstStyle/>
          <a:p>
            <a:r>
              <a:rPr lang="en-US" dirty="0"/>
              <a:t>Variance Request</a:t>
            </a:r>
          </a:p>
          <a:p>
            <a:r>
              <a:rPr lang="en-US" dirty="0"/>
              <a:t>Follow company shipping requirements</a:t>
            </a:r>
          </a:p>
          <a:p>
            <a:endParaRPr lang="en-US" dirty="0"/>
          </a:p>
        </p:txBody>
      </p:sp>
    </p:spTree>
    <p:extLst>
      <p:ext uri="{BB962C8B-B14F-4D97-AF65-F5344CB8AC3E}">
        <p14:creationId xmlns:p14="http://schemas.microsoft.com/office/powerpoint/2010/main" val="2067142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56</a:t>
            </a:fld>
            <a:endParaRPr lang="en-US" dirty="0"/>
          </a:p>
        </p:txBody>
      </p:sp>
      <p:sp>
        <p:nvSpPr>
          <p:cNvPr id="5" name="Text Placeholder 4"/>
          <p:cNvSpPr>
            <a:spLocks noGrp="1"/>
          </p:cNvSpPr>
          <p:nvPr>
            <p:ph type="body" sz="quarter" idx="15"/>
          </p:nvPr>
        </p:nvSpPr>
        <p:spPr/>
        <p:txBody>
          <a:bodyPr/>
          <a:lstStyle/>
          <a:p>
            <a:r>
              <a:rPr lang="en-US" dirty="0"/>
              <a:t>Be On the Lookout</a:t>
            </a:r>
          </a:p>
        </p:txBody>
      </p:sp>
      <p:sp>
        <p:nvSpPr>
          <p:cNvPr id="6" name="Content Placeholder 5"/>
          <p:cNvSpPr>
            <a:spLocks noGrp="1"/>
          </p:cNvSpPr>
          <p:nvPr>
            <p:ph sz="quarter" idx="16"/>
          </p:nvPr>
        </p:nvSpPr>
        <p:spPr/>
        <p:txBody>
          <a:bodyPr/>
          <a:lstStyle/>
          <a:p>
            <a:r>
              <a:rPr lang="en-US" dirty="0"/>
              <a:t>SG 34-35</a:t>
            </a:r>
          </a:p>
        </p:txBody>
      </p:sp>
      <p:sp>
        <p:nvSpPr>
          <p:cNvPr id="4" name="Text Placeholder 3"/>
          <p:cNvSpPr>
            <a:spLocks noGrp="1"/>
          </p:cNvSpPr>
          <p:nvPr>
            <p:ph type="body" sz="quarter" idx="17"/>
          </p:nvPr>
        </p:nvSpPr>
        <p:spPr>
          <a:prstGeom prst="rect">
            <a:avLst/>
          </a:prstGeom>
        </p:spPr>
        <p:txBody>
          <a:bodyPr/>
          <a:lstStyle/>
          <a:p>
            <a:pPr marL="0" indent="0">
              <a:buNone/>
            </a:pPr>
            <a:r>
              <a:rPr lang="en-US" dirty="0"/>
              <a:t>Safety Success (September 27, 2013)</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28649" y="2404745"/>
            <a:ext cx="3002170" cy="2588231"/>
          </a:xfrm>
          <a:prstGeom prst="rect">
            <a:avLst/>
          </a:prstGeom>
          <a:ln>
            <a:solidFill>
              <a:schemeClr val="tx1"/>
            </a:solid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3763334" y="2404745"/>
            <a:ext cx="2976438" cy="2567305"/>
          </a:xfrm>
          <a:prstGeom prst="rect">
            <a:avLst/>
          </a:prstGeom>
          <a:ln>
            <a:solidFill>
              <a:schemeClr val="tx1"/>
            </a:solidFill>
          </a:ln>
        </p:spPr>
      </p:pic>
    </p:spTree>
    <p:extLst>
      <p:ext uri="{BB962C8B-B14F-4D97-AF65-F5344CB8AC3E}">
        <p14:creationId xmlns:p14="http://schemas.microsoft.com/office/powerpoint/2010/main" val="2079487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57</a:t>
            </a:fld>
            <a:endParaRPr lang="en-US" dirty="0"/>
          </a:p>
        </p:txBody>
      </p:sp>
      <p:sp>
        <p:nvSpPr>
          <p:cNvPr id="5" name="Text Placeholder 4"/>
          <p:cNvSpPr>
            <a:spLocks noGrp="1"/>
          </p:cNvSpPr>
          <p:nvPr>
            <p:ph type="body" sz="quarter" idx="15"/>
          </p:nvPr>
        </p:nvSpPr>
        <p:spPr/>
        <p:txBody>
          <a:bodyPr/>
          <a:lstStyle/>
          <a:p>
            <a:r>
              <a:rPr lang="en-US" dirty="0"/>
              <a:t>Learn from Others</a:t>
            </a:r>
          </a:p>
        </p:txBody>
      </p:sp>
      <p:sp>
        <p:nvSpPr>
          <p:cNvPr id="6" name="Content Placeholder 5"/>
          <p:cNvSpPr>
            <a:spLocks noGrp="1"/>
          </p:cNvSpPr>
          <p:nvPr>
            <p:ph sz="quarter" idx="16"/>
          </p:nvPr>
        </p:nvSpPr>
        <p:spPr/>
        <p:txBody>
          <a:bodyPr/>
          <a:lstStyle/>
          <a:p>
            <a:r>
              <a:rPr lang="en-US" dirty="0"/>
              <a:t>SG 35</a:t>
            </a:r>
          </a:p>
        </p:txBody>
      </p:sp>
      <p:sp>
        <p:nvSpPr>
          <p:cNvPr id="4" name="Text Placeholder 3"/>
          <p:cNvSpPr>
            <a:spLocks noGrp="1"/>
          </p:cNvSpPr>
          <p:nvPr>
            <p:ph type="body" sz="quarter" idx="17"/>
          </p:nvPr>
        </p:nvSpPr>
        <p:spPr>
          <a:prstGeom prst="rect">
            <a:avLst/>
          </a:prstGeom>
        </p:spPr>
        <p:txBody>
          <a:bodyPr/>
          <a:lstStyle/>
          <a:p>
            <a:pPr marL="0" indent="0">
              <a:buNone/>
            </a:pPr>
            <a:r>
              <a:rPr lang="en-US" dirty="0"/>
              <a:t>MSHA Fatality Overview (MAI-2016-01)</a:t>
            </a: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28648" y="2404745"/>
            <a:ext cx="2979558" cy="2567305"/>
          </a:xfrm>
          <a:prstGeom prst="rect">
            <a:avLst/>
          </a:prstGeom>
          <a:ln>
            <a:solidFill>
              <a:schemeClr val="tx1"/>
            </a:solidFill>
          </a:ln>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763333" y="2404744"/>
            <a:ext cx="2978827" cy="2567305"/>
          </a:xfrm>
          <a:prstGeom prst="rect">
            <a:avLst/>
          </a:prstGeom>
          <a:ln>
            <a:solidFill>
              <a:schemeClr val="tx1"/>
            </a:solidFill>
          </a:ln>
        </p:spPr>
      </p:pic>
    </p:spTree>
    <p:extLst>
      <p:ext uri="{BB962C8B-B14F-4D97-AF65-F5344CB8AC3E}">
        <p14:creationId xmlns:p14="http://schemas.microsoft.com/office/powerpoint/2010/main" val="1401184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On-Site Transfers and Movement</a:t>
            </a:r>
          </a:p>
        </p:txBody>
      </p:sp>
      <p:sp>
        <p:nvSpPr>
          <p:cNvPr id="6" name="Content Placeholder 5"/>
          <p:cNvSpPr>
            <a:spLocks noGrp="1"/>
          </p:cNvSpPr>
          <p:nvPr>
            <p:ph sz="quarter" idx="16"/>
          </p:nvPr>
        </p:nvSpPr>
        <p:spPr/>
        <p:txBody>
          <a:bodyPr/>
          <a:lstStyle/>
          <a:p>
            <a:r>
              <a:rPr lang="en-US" dirty="0"/>
              <a:t>SG 36</a:t>
            </a:r>
          </a:p>
        </p:txBody>
      </p:sp>
      <p:sp>
        <p:nvSpPr>
          <p:cNvPr id="3" name="Text Placeholder 2"/>
          <p:cNvSpPr>
            <a:spLocks noGrp="1"/>
          </p:cNvSpPr>
          <p:nvPr>
            <p:ph type="body" sz="quarter" idx="17"/>
          </p:nvPr>
        </p:nvSpPr>
        <p:spPr/>
        <p:txBody>
          <a:bodyPr/>
          <a:lstStyle/>
          <a:p>
            <a:r>
              <a:rPr lang="en-US" dirty="0"/>
              <a:t>HDPE Pipe Receiving/Loading/Unloading Checklist</a:t>
            </a:r>
          </a:p>
          <a:p>
            <a:r>
              <a:rPr lang="en-US" dirty="0"/>
              <a:t>Site trailers</a:t>
            </a:r>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58</a:t>
            </a:fld>
            <a:endParaRPr lang="en-US" dirty="0"/>
          </a:p>
        </p:txBody>
      </p:sp>
    </p:spTree>
    <p:extLst>
      <p:ext uri="{BB962C8B-B14F-4D97-AF65-F5344CB8AC3E}">
        <p14:creationId xmlns:p14="http://schemas.microsoft.com/office/powerpoint/2010/main" val="2852592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On-Site Transfers and Movement</a:t>
            </a:r>
          </a:p>
        </p:txBody>
      </p:sp>
      <p:sp>
        <p:nvSpPr>
          <p:cNvPr id="6" name="Content Placeholder 5"/>
          <p:cNvSpPr>
            <a:spLocks noGrp="1"/>
          </p:cNvSpPr>
          <p:nvPr>
            <p:ph sz="quarter" idx="16"/>
          </p:nvPr>
        </p:nvSpPr>
        <p:spPr/>
        <p:txBody>
          <a:bodyPr/>
          <a:lstStyle/>
          <a:p>
            <a:r>
              <a:rPr lang="en-US" dirty="0"/>
              <a:t>SG 36</a:t>
            </a:r>
          </a:p>
        </p:txBody>
      </p:sp>
      <p:sp>
        <p:nvSpPr>
          <p:cNvPr id="3" name="Text Placeholder 2"/>
          <p:cNvSpPr>
            <a:spLocks noGrp="1"/>
          </p:cNvSpPr>
          <p:nvPr>
            <p:ph type="body" sz="quarter" idx="17"/>
          </p:nvPr>
        </p:nvSpPr>
        <p:spPr/>
        <p:txBody>
          <a:bodyPr/>
          <a:lstStyle/>
          <a:p>
            <a:r>
              <a:rPr lang="en-US" dirty="0"/>
              <a:t>Equipment</a:t>
            </a:r>
          </a:p>
          <a:p>
            <a:r>
              <a:rPr lang="en-US" dirty="0"/>
              <a:t>Safe Zone</a:t>
            </a:r>
          </a:p>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59</a:t>
            </a:fld>
            <a:endParaRPr lang="en-US" dirty="0"/>
          </a:p>
        </p:txBody>
      </p:sp>
    </p:spTree>
    <p:extLst>
      <p:ext uri="{BB962C8B-B14F-4D97-AF65-F5344CB8AC3E}">
        <p14:creationId xmlns:p14="http://schemas.microsoft.com/office/powerpoint/2010/main" val="321424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a:t>Learning Objectives</a:t>
            </a:r>
            <a:endParaRPr lang="en-US" dirty="0"/>
          </a:p>
        </p:txBody>
      </p:sp>
      <p:sp>
        <p:nvSpPr>
          <p:cNvPr id="7" name="Content Placeholder 6"/>
          <p:cNvSpPr>
            <a:spLocks noGrp="1"/>
          </p:cNvSpPr>
          <p:nvPr>
            <p:ph sz="quarter" idx="16"/>
          </p:nvPr>
        </p:nvSpPr>
        <p:spPr/>
        <p:txBody>
          <a:bodyPr/>
          <a:lstStyle/>
          <a:p>
            <a:r>
              <a:rPr lang="en-US" dirty="0"/>
              <a:t>SG iii</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latin typeface="Arial Black" panose="020B0A04020102020204" pitchFamily="34" charset="0"/>
              </a:rPr>
              <a:t>Module 2: Risk Management</a:t>
            </a:r>
          </a:p>
          <a:p>
            <a:r>
              <a:rPr lang="en-US" dirty="0">
                <a:latin typeface="Arial" panose="020B0604020202020204" pitchFamily="34" charset="0"/>
              </a:rPr>
              <a:t>Describe the purpose and process for hazard recognition before performing tasks related to working with HDPE Pipe</a:t>
            </a:r>
          </a:p>
          <a:p>
            <a:r>
              <a:rPr lang="en-US" dirty="0">
                <a:latin typeface="Arial" panose="020B0604020202020204" pitchFamily="34" charset="0"/>
              </a:rPr>
              <a:t>Identify the personnel who will be associated with the task, as well as their roles and responsibilities, to ensure the task is being performed safely and all involved abide by the policy</a:t>
            </a:r>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a:t>	</a:t>
            </a:r>
            <a:fld id="{25D3FF45-FB88-453A-A2AC-7EF0564DBF56}" type="slidenum">
              <a:rPr lang="en-US" smtClean="0"/>
              <a:pPr algn="r"/>
              <a:t>6</a:t>
            </a:fld>
            <a:endParaRPr lang="en-US" dirty="0"/>
          </a:p>
        </p:txBody>
      </p:sp>
    </p:spTree>
    <p:extLst>
      <p:ext uri="{BB962C8B-B14F-4D97-AF65-F5344CB8AC3E}">
        <p14:creationId xmlns:p14="http://schemas.microsoft.com/office/powerpoint/2010/main" val="1516902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On-Site Transfers and Movement</a:t>
            </a:r>
          </a:p>
        </p:txBody>
      </p:sp>
      <p:sp>
        <p:nvSpPr>
          <p:cNvPr id="6" name="Content Placeholder 5"/>
          <p:cNvSpPr>
            <a:spLocks noGrp="1"/>
          </p:cNvSpPr>
          <p:nvPr>
            <p:ph sz="quarter" idx="16"/>
          </p:nvPr>
        </p:nvSpPr>
        <p:spPr/>
        <p:txBody>
          <a:bodyPr/>
          <a:lstStyle/>
          <a:p>
            <a:r>
              <a:rPr lang="en-US" dirty="0"/>
              <a:t>SG 37</a:t>
            </a:r>
          </a:p>
        </p:txBody>
      </p:sp>
      <p:sp>
        <p:nvSpPr>
          <p:cNvPr id="3" name="Text Placeholder 2"/>
          <p:cNvSpPr>
            <a:spLocks noGrp="1"/>
          </p:cNvSpPr>
          <p:nvPr>
            <p:ph type="body" sz="quarter" idx="17"/>
          </p:nvPr>
        </p:nvSpPr>
        <p:spPr/>
        <p:txBody>
          <a:bodyPr/>
          <a:lstStyle/>
          <a:p>
            <a:r>
              <a:rPr lang="en-US" dirty="0"/>
              <a:t>Hazard Boundary</a:t>
            </a:r>
          </a:p>
          <a:p>
            <a:r>
              <a:rPr lang="en-US" dirty="0"/>
              <a:t>Pipe Coils</a:t>
            </a:r>
          </a:p>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60</a:t>
            </a:fld>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4610" y="2227611"/>
            <a:ext cx="2677160" cy="2005965"/>
          </a:xfrm>
          <a:prstGeom prst="rect">
            <a:avLst/>
          </a:prstGeom>
          <a:noFill/>
          <a:ln w="9525">
            <a:solidFill>
              <a:schemeClr val="tx1"/>
            </a:solidFill>
          </a:ln>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28650" y="4532378"/>
            <a:ext cx="3072130" cy="1822450"/>
          </a:xfrm>
          <a:prstGeom prst="rect">
            <a:avLst/>
          </a:prstGeom>
          <a:ln w="9525">
            <a:solidFill>
              <a:schemeClr val="tx1"/>
            </a:solidFill>
          </a:ln>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4108823" y="4532378"/>
            <a:ext cx="3072384" cy="1819656"/>
          </a:xfrm>
          <a:prstGeom prst="rect">
            <a:avLst/>
          </a:prstGeom>
          <a:ln w="9525">
            <a:solidFill>
              <a:schemeClr val="tx1"/>
            </a:solidFill>
          </a:ln>
        </p:spPr>
      </p:pic>
    </p:spTree>
    <p:extLst>
      <p:ext uri="{BB962C8B-B14F-4D97-AF65-F5344CB8AC3E}">
        <p14:creationId xmlns:p14="http://schemas.microsoft.com/office/powerpoint/2010/main" val="4238570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61</a:t>
            </a:fld>
            <a:endParaRPr lang="en-US" dirty="0"/>
          </a:p>
        </p:txBody>
      </p:sp>
      <p:sp>
        <p:nvSpPr>
          <p:cNvPr id="5" name="Text Placeholder 4"/>
          <p:cNvSpPr>
            <a:spLocks noGrp="1"/>
          </p:cNvSpPr>
          <p:nvPr>
            <p:ph type="body" sz="quarter" idx="15"/>
          </p:nvPr>
        </p:nvSpPr>
        <p:spPr/>
        <p:txBody>
          <a:bodyPr/>
          <a:lstStyle/>
          <a:p>
            <a:r>
              <a:rPr lang="en-US" dirty="0"/>
              <a:t>Learn from Others</a:t>
            </a:r>
          </a:p>
        </p:txBody>
      </p:sp>
      <p:sp>
        <p:nvSpPr>
          <p:cNvPr id="6" name="Content Placeholder 5"/>
          <p:cNvSpPr>
            <a:spLocks noGrp="1"/>
          </p:cNvSpPr>
          <p:nvPr>
            <p:ph sz="quarter" idx="16"/>
          </p:nvPr>
        </p:nvSpPr>
        <p:spPr/>
        <p:txBody>
          <a:bodyPr/>
          <a:lstStyle/>
          <a:p>
            <a:r>
              <a:rPr lang="en-US" dirty="0"/>
              <a:t>SG 38-39</a:t>
            </a:r>
          </a:p>
        </p:txBody>
      </p:sp>
      <p:sp>
        <p:nvSpPr>
          <p:cNvPr id="4" name="Text Placeholder 3"/>
          <p:cNvSpPr>
            <a:spLocks noGrp="1"/>
          </p:cNvSpPr>
          <p:nvPr>
            <p:ph type="body" sz="quarter" idx="17"/>
          </p:nvPr>
        </p:nvSpPr>
        <p:spPr>
          <a:prstGeom prst="rect">
            <a:avLst/>
          </a:prstGeom>
        </p:spPr>
        <p:txBody>
          <a:bodyPr/>
          <a:lstStyle/>
          <a:p>
            <a:pPr marL="0" indent="0">
              <a:buNone/>
            </a:pPr>
            <a:endParaRPr lang="en-US" dirty="0"/>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1409280"/>
            <a:ext cx="4709160" cy="3022723"/>
          </a:xfrm>
          <a:prstGeom prst="rect">
            <a:avLst/>
          </a:prstGeom>
          <a:noFill/>
          <a:ln w="9525">
            <a:solidFill>
              <a:schemeClr val="tx1"/>
            </a:solidFill>
          </a:ln>
        </p:spPr>
      </p:pic>
      <p:pic>
        <p:nvPicPr>
          <p:cNvPr id="12" name="Picture 11"/>
          <p:cNvPicPr>
            <a:picLocks noChangeAspect="1"/>
          </p:cNvPicPr>
          <p:nvPr/>
        </p:nvPicPr>
        <p:blipFill>
          <a:blip r:embed="rId4"/>
          <a:stretch>
            <a:fillRect/>
          </a:stretch>
        </p:blipFill>
        <p:spPr>
          <a:xfrm>
            <a:off x="873345" y="2705487"/>
            <a:ext cx="6569465" cy="3373749"/>
          </a:xfrm>
          <a:prstGeom prst="rect">
            <a:avLst/>
          </a:prstGeom>
        </p:spPr>
      </p:pic>
    </p:spTree>
    <p:extLst>
      <p:ext uri="{BB962C8B-B14F-4D97-AF65-F5344CB8AC3E}">
        <p14:creationId xmlns:p14="http://schemas.microsoft.com/office/powerpoint/2010/main" val="421540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62</a:t>
            </a:fld>
            <a:endParaRPr lang="en-US" dirty="0"/>
          </a:p>
        </p:txBody>
      </p:sp>
      <p:sp>
        <p:nvSpPr>
          <p:cNvPr id="5" name="Text Placeholder 4"/>
          <p:cNvSpPr>
            <a:spLocks noGrp="1"/>
          </p:cNvSpPr>
          <p:nvPr>
            <p:ph type="body" sz="quarter" idx="15"/>
          </p:nvPr>
        </p:nvSpPr>
        <p:spPr/>
        <p:txBody>
          <a:bodyPr/>
          <a:lstStyle/>
          <a:p>
            <a:r>
              <a:rPr lang="en-US" dirty="0"/>
              <a:t>Specific Forms</a:t>
            </a:r>
          </a:p>
        </p:txBody>
      </p:sp>
      <p:sp>
        <p:nvSpPr>
          <p:cNvPr id="6" name="Content Placeholder 5"/>
          <p:cNvSpPr>
            <a:spLocks noGrp="1"/>
          </p:cNvSpPr>
          <p:nvPr>
            <p:ph sz="quarter" idx="16"/>
          </p:nvPr>
        </p:nvSpPr>
        <p:spPr/>
        <p:txBody>
          <a:bodyPr/>
          <a:lstStyle/>
          <a:p>
            <a:r>
              <a:rPr lang="en-US" dirty="0"/>
              <a:t>SG 40</a:t>
            </a:r>
          </a:p>
        </p:txBody>
      </p:sp>
      <p:sp>
        <p:nvSpPr>
          <p:cNvPr id="4" name="Text Placeholder 3"/>
          <p:cNvSpPr>
            <a:spLocks noGrp="1"/>
          </p:cNvSpPr>
          <p:nvPr>
            <p:ph type="body" sz="quarter" idx="17"/>
          </p:nvPr>
        </p:nvSpPr>
        <p:spPr>
          <a:prstGeom prst="rect">
            <a:avLst/>
          </a:prstGeom>
        </p:spPr>
        <p:txBody>
          <a:bodyPr/>
          <a:lstStyle/>
          <a:p>
            <a:r>
              <a:rPr lang="en-US" dirty="0"/>
              <a:t>HDPE Pipe Handling Permit</a:t>
            </a:r>
          </a:p>
          <a:p>
            <a:r>
              <a:rPr lang="en-US" dirty="0"/>
              <a:t>HDPE Pipe Handling Engineering Review</a:t>
            </a:r>
          </a:p>
          <a:p>
            <a:r>
              <a:rPr lang="en-US" dirty="0"/>
              <a:t>Receiving/Loading/Unloading checklist</a:t>
            </a:r>
          </a:p>
          <a:p>
            <a:endParaRPr lang="en-US" dirty="0"/>
          </a:p>
        </p:txBody>
      </p:sp>
    </p:spTree>
    <p:extLst>
      <p:ext uri="{BB962C8B-B14F-4D97-AF65-F5344CB8AC3E}">
        <p14:creationId xmlns:p14="http://schemas.microsoft.com/office/powerpoint/2010/main" val="4179525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a:xfrm>
            <a:off x="6730980" y="6355994"/>
            <a:ext cx="1792224" cy="365125"/>
          </a:xfrm>
        </p:spPr>
        <p:txBody>
          <a:bodyPr/>
          <a:lstStyle/>
          <a:p>
            <a:pPr algn="r"/>
            <a:r>
              <a:rPr lang="en-US" dirty="0"/>
              <a:t>	</a:t>
            </a:r>
            <a:fld id="{25D3FF45-FB88-453A-A2AC-7EF0564DBF56}" type="slidenum">
              <a:rPr lang="en-US" smtClean="0"/>
              <a:pPr algn="r"/>
              <a:t>63</a:t>
            </a:fld>
            <a:endParaRPr lang="en-US" dirty="0"/>
          </a:p>
        </p:txBody>
      </p:sp>
      <p:sp>
        <p:nvSpPr>
          <p:cNvPr id="5" name="Text Placeholder 4"/>
          <p:cNvSpPr>
            <a:spLocks noGrp="1"/>
          </p:cNvSpPr>
          <p:nvPr>
            <p:ph type="body" sz="quarter" idx="15"/>
          </p:nvPr>
        </p:nvSpPr>
        <p:spPr/>
        <p:txBody>
          <a:bodyPr/>
          <a:lstStyle/>
          <a:p>
            <a:r>
              <a:rPr lang="en-US" dirty="0"/>
              <a:t>HDPE Pipe Handling Permit</a:t>
            </a:r>
          </a:p>
        </p:txBody>
      </p:sp>
      <p:sp>
        <p:nvSpPr>
          <p:cNvPr id="6" name="Content Placeholder 5"/>
          <p:cNvSpPr>
            <a:spLocks noGrp="1"/>
          </p:cNvSpPr>
          <p:nvPr>
            <p:ph sz="quarter" idx="16"/>
          </p:nvPr>
        </p:nvSpPr>
        <p:spPr/>
        <p:txBody>
          <a:bodyPr/>
          <a:lstStyle/>
          <a:p>
            <a:endParaRPr lang="en-US"/>
          </a:p>
        </p:txBody>
      </p:sp>
      <p:sp>
        <p:nvSpPr>
          <p:cNvPr id="4" name="Text Placeholder 3"/>
          <p:cNvSpPr>
            <a:spLocks noGrp="1"/>
          </p:cNvSpPr>
          <p:nvPr>
            <p:ph type="body" sz="quarter" idx="17"/>
          </p:nvPr>
        </p:nvSpPr>
        <p:spPr>
          <a:prstGeom prst="rect">
            <a:avLst/>
          </a:prstGeom>
        </p:spPr>
        <p:txBody>
          <a:bodyPr/>
          <a:lstStyle/>
          <a:p>
            <a:r>
              <a:rPr lang="en-US" dirty="0"/>
              <a:t>When to complete the Permit</a:t>
            </a:r>
          </a:p>
          <a:p>
            <a:r>
              <a:rPr lang="en-US" dirty="0"/>
              <a:t>How long is it good </a:t>
            </a:r>
          </a:p>
          <a:p>
            <a:r>
              <a:rPr lang="en-US" dirty="0"/>
              <a:t>Who is it reviewed by</a:t>
            </a:r>
          </a:p>
          <a:p>
            <a:r>
              <a:rPr lang="en-US" dirty="0"/>
              <a:t>Who signs the form</a:t>
            </a:r>
          </a:p>
          <a:p>
            <a:endParaRPr lang="en-US" dirty="0"/>
          </a:p>
          <a:p>
            <a:endParaRPr lang="en-US" dirty="0"/>
          </a:p>
        </p:txBody>
      </p:sp>
    </p:spTree>
    <p:extLst>
      <p:ext uri="{BB962C8B-B14F-4D97-AF65-F5344CB8AC3E}">
        <p14:creationId xmlns:p14="http://schemas.microsoft.com/office/powerpoint/2010/main" val="1679471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HDPE Pipe Handling Permit, Page 1</a:t>
            </a:r>
          </a:p>
        </p:txBody>
      </p:sp>
      <p:sp>
        <p:nvSpPr>
          <p:cNvPr id="6" name="Content Placeholder 5"/>
          <p:cNvSpPr>
            <a:spLocks noGrp="1"/>
          </p:cNvSpPr>
          <p:nvPr>
            <p:ph sz="quarter" idx="16"/>
          </p:nvPr>
        </p:nvSpPr>
        <p:spPr/>
        <p:txBody>
          <a:bodyPr/>
          <a:lstStyle/>
          <a:p>
            <a:r>
              <a:rPr lang="en-US" dirty="0"/>
              <a:t>SG 41</a:t>
            </a:r>
          </a:p>
        </p:txBody>
      </p:sp>
      <p:sp>
        <p:nvSpPr>
          <p:cNvPr id="3" name="Text Placeholder 2"/>
          <p:cNvSpPr>
            <a:spLocks noGrp="1"/>
          </p:cNvSpPr>
          <p:nvPr>
            <p:ph type="body" sz="quarter" idx="17"/>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64</a:t>
            </a:fld>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570972" y="1319809"/>
            <a:ext cx="6534678" cy="5002157"/>
          </a:xfrm>
          <a:prstGeom prst="rect">
            <a:avLst/>
          </a:prstGeom>
        </p:spPr>
      </p:pic>
    </p:spTree>
    <p:extLst>
      <p:ext uri="{BB962C8B-B14F-4D97-AF65-F5344CB8AC3E}">
        <p14:creationId xmlns:p14="http://schemas.microsoft.com/office/powerpoint/2010/main" val="163215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HDPE Pipe Handling Permit, Page 2</a:t>
            </a:r>
          </a:p>
        </p:txBody>
      </p:sp>
      <p:sp>
        <p:nvSpPr>
          <p:cNvPr id="6" name="Content Placeholder 5"/>
          <p:cNvSpPr>
            <a:spLocks noGrp="1"/>
          </p:cNvSpPr>
          <p:nvPr>
            <p:ph sz="quarter" idx="16"/>
          </p:nvPr>
        </p:nvSpPr>
        <p:spPr/>
        <p:txBody>
          <a:bodyPr/>
          <a:lstStyle/>
          <a:p>
            <a:r>
              <a:rPr lang="en-US" dirty="0"/>
              <a:t>SG 42</a:t>
            </a:r>
          </a:p>
        </p:txBody>
      </p:sp>
      <p:sp>
        <p:nvSpPr>
          <p:cNvPr id="3" name="Text Placeholder 2"/>
          <p:cNvSpPr>
            <a:spLocks noGrp="1"/>
          </p:cNvSpPr>
          <p:nvPr>
            <p:ph type="body" sz="quarter" idx="17"/>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65</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8650" y="1185148"/>
            <a:ext cx="6355080" cy="4860686"/>
          </a:xfrm>
          <a:prstGeom prst="rect">
            <a:avLst/>
          </a:prstGeom>
        </p:spPr>
      </p:pic>
    </p:spTree>
    <p:extLst>
      <p:ext uri="{BB962C8B-B14F-4D97-AF65-F5344CB8AC3E}">
        <p14:creationId xmlns:p14="http://schemas.microsoft.com/office/powerpoint/2010/main" val="979450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lstStyle/>
          <a:p>
            <a:r>
              <a:rPr lang="en-US" dirty="0"/>
              <a:t>Think Safely</a:t>
            </a:r>
          </a:p>
        </p:txBody>
      </p:sp>
      <p:sp>
        <p:nvSpPr>
          <p:cNvPr id="7" name="Content Placeholder 6"/>
          <p:cNvSpPr>
            <a:spLocks noGrp="1"/>
          </p:cNvSpPr>
          <p:nvPr>
            <p:ph sz="quarter" idx="16"/>
          </p:nvPr>
        </p:nvSpPr>
        <p:spPr/>
        <p:txBody>
          <a:bodyPr/>
          <a:lstStyle/>
          <a:p>
            <a:r>
              <a:rPr lang="en-US" dirty="0"/>
              <a:t>SG 43</a:t>
            </a:r>
          </a:p>
        </p:txBody>
      </p:sp>
      <p:sp>
        <p:nvSpPr>
          <p:cNvPr id="10" name="Text Placeholder 9"/>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66</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286067" y="1386070"/>
            <a:ext cx="7657984" cy="2671580"/>
          </a:xfrm>
          <a:prstGeom prst="rect">
            <a:avLst/>
          </a:prstGeom>
        </p:spPr>
      </p:pic>
    </p:spTree>
    <p:extLst>
      <p:ext uri="{BB962C8B-B14F-4D97-AF65-F5344CB8AC3E}">
        <p14:creationId xmlns:p14="http://schemas.microsoft.com/office/powerpoint/2010/main" val="3348352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lstStyle/>
          <a:p>
            <a:r>
              <a:rPr lang="en-US" dirty="0"/>
              <a:t>Initial Information</a:t>
            </a:r>
          </a:p>
        </p:txBody>
      </p:sp>
      <p:sp>
        <p:nvSpPr>
          <p:cNvPr id="7" name="Content Placeholder 6"/>
          <p:cNvSpPr>
            <a:spLocks noGrp="1"/>
          </p:cNvSpPr>
          <p:nvPr>
            <p:ph sz="quarter" idx="16"/>
          </p:nvPr>
        </p:nvSpPr>
        <p:spPr/>
        <p:txBody>
          <a:bodyPr/>
          <a:lstStyle/>
          <a:p>
            <a:r>
              <a:rPr lang="en-US" dirty="0"/>
              <a:t>SG 43</a:t>
            </a:r>
          </a:p>
        </p:txBody>
      </p:sp>
      <p:sp>
        <p:nvSpPr>
          <p:cNvPr id="10" name="Text Placeholder 9"/>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67</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25780" y="1750635"/>
            <a:ext cx="6889222" cy="2341305"/>
          </a:xfrm>
          <a:prstGeom prst="rect">
            <a:avLst/>
          </a:prstGeom>
        </p:spPr>
      </p:pic>
    </p:spTree>
    <p:extLst>
      <p:ext uri="{BB962C8B-B14F-4D97-AF65-F5344CB8AC3E}">
        <p14:creationId xmlns:p14="http://schemas.microsoft.com/office/powerpoint/2010/main" val="3647921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lstStyle/>
          <a:p>
            <a:r>
              <a:rPr lang="en-US" dirty="0"/>
              <a:t>Description</a:t>
            </a:r>
          </a:p>
        </p:txBody>
      </p:sp>
      <p:sp>
        <p:nvSpPr>
          <p:cNvPr id="7" name="Content Placeholder 6"/>
          <p:cNvSpPr>
            <a:spLocks noGrp="1"/>
          </p:cNvSpPr>
          <p:nvPr>
            <p:ph sz="quarter" idx="16"/>
          </p:nvPr>
        </p:nvSpPr>
        <p:spPr/>
        <p:txBody>
          <a:bodyPr/>
          <a:lstStyle/>
          <a:p>
            <a:r>
              <a:rPr lang="en-US" dirty="0"/>
              <a:t>SG 44</a:t>
            </a:r>
          </a:p>
        </p:txBody>
      </p:sp>
      <p:sp>
        <p:nvSpPr>
          <p:cNvPr id="10" name="Text Placeholder 9"/>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68</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28649" y="1483950"/>
            <a:ext cx="6468929" cy="2893740"/>
          </a:xfrm>
          <a:prstGeom prst="rect">
            <a:avLst/>
          </a:prstGeom>
        </p:spPr>
      </p:pic>
    </p:spTree>
    <p:extLst>
      <p:ext uri="{BB962C8B-B14F-4D97-AF65-F5344CB8AC3E}">
        <p14:creationId xmlns:p14="http://schemas.microsoft.com/office/powerpoint/2010/main" val="442394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Section 1: General Hazard Analysis</a:t>
            </a:r>
          </a:p>
        </p:txBody>
      </p:sp>
      <p:sp>
        <p:nvSpPr>
          <p:cNvPr id="6" name="Content Placeholder 5"/>
          <p:cNvSpPr>
            <a:spLocks noGrp="1"/>
          </p:cNvSpPr>
          <p:nvPr>
            <p:ph sz="quarter" idx="16"/>
          </p:nvPr>
        </p:nvSpPr>
        <p:spPr/>
        <p:txBody>
          <a:bodyPr/>
          <a:lstStyle/>
          <a:p>
            <a:r>
              <a:rPr lang="en-US" dirty="0"/>
              <a:t>SG 44</a:t>
            </a:r>
          </a:p>
        </p:txBody>
      </p:sp>
      <p:sp>
        <p:nvSpPr>
          <p:cNvPr id="3" name="Text Placeholder 2"/>
          <p:cNvSpPr>
            <a:spLocks noGrp="1"/>
          </p:cNvSpPr>
          <p:nvPr>
            <p:ph type="body" sz="quarter" idx="17"/>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69</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386070"/>
            <a:ext cx="6802284" cy="2088650"/>
          </a:xfrm>
          <a:prstGeom prst="rect">
            <a:avLst/>
          </a:prstGeom>
        </p:spPr>
      </p:pic>
    </p:spTree>
    <p:extLst>
      <p:ext uri="{BB962C8B-B14F-4D97-AF65-F5344CB8AC3E}">
        <p14:creationId xmlns:p14="http://schemas.microsoft.com/office/powerpoint/2010/main" val="4225465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a:t>Learning Objectives</a:t>
            </a:r>
            <a:endParaRPr lang="en-US" dirty="0"/>
          </a:p>
        </p:txBody>
      </p:sp>
      <p:sp>
        <p:nvSpPr>
          <p:cNvPr id="7" name="Content Placeholder 6"/>
          <p:cNvSpPr>
            <a:spLocks noGrp="1"/>
          </p:cNvSpPr>
          <p:nvPr>
            <p:ph sz="quarter" idx="16"/>
          </p:nvPr>
        </p:nvSpPr>
        <p:spPr/>
        <p:txBody>
          <a:bodyPr/>
          <a:lstStyle/>
          <a:p>
            <a:r>
              <a:rPr lang="en-US" dirty="0"/>
              <a:t>SG iii</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latin typeface="Arial Black" panose="020B0A04020102020204" pitchFamily="34" charset="0"/>
              </a:rPr>
              <a:t>Module 3: Pipe Handling</a:t>
            </a:r>
          </a:p>
          <a:p>
            <a:pPr lvl="0"/>
            <a:r>
              <a:rPr lang="en-US" dirty="0">
                <a:latin typeface="Arial" panose="020B0604020202020204" pitchFamily="34" charset="0"/>
              </a:rPr>
              <a:t>Describe safe practices and requirements of FCX-HS12 regarding receiving, loading, unloading, and storage of HDPE Pipe on FCX properties</a:t>
            </a:r>
          </a:p>
          <a:p>
            <a:pPr lvl="0"/>
            <a:r>
              <a:rPr lang="en-US" dirty="0">
                <a:latin typeface="Arial" panose="020B0604020202020204" pitchFamily="34" charset="0"/>
              </a:rPr>
              <a:t>Identify when to use the Receiving/Loading/Unloading Checklist, and describe how to fill out this form correctly </a:t>
            </a:r>
          </a:p>
          <a:p>
            <a:pPr marL="0" indent="0">
              <a:buNone/>
            </a:pPr>
            <a:endParaRPr lang="en-US" dirty="0"/>
          </a:p>
          <a:p>
            <a:pPr marL="0" indent="0">
              <a:buNone/>
            </a:pPr>
            <a:endParaRPr lang="en-US" dirty="0"/>
          </a:p>
        </p:txBody>
      </p:sp>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p:txBody>
          <a:bodyPr/>
          <a:lstStyle/>
          <a:p>
            <a:pPr algn="r"/>
            <a:r>
              <a:rPr lang="en-US"/>
              <a:t>	</a:t>
            </a:r>
            <a:fld id="{25D3FF45-FB88-453A-A2AC-7EF0564DBF56}" type="slidenum">
              <a:rPr lang="en-US" smtClean="0"/>
              <a:pPr algn="r"/>
              <a:t>7</a:t>
            </a:fld>
            <a:endParaRPr lang="en-US" dirty="0"/>
          </a:p>
        </p:txBody>
      </p:sp>
    </p:spTree>
    <p:extLst>
      <p:ext uri="{BB962C8B-B14F-4D97-AF65-F5344CB8AC3E}">
        <p14:creationId xmlns:p14="http://schemas.microsoft.com/office/powerpoint/2010/main" val="2020162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Section 1: General Hazard Analysis cont’d</a:t>
            </a:r>
          </a:p>
        </p:txBody>
      </p:sp>
      <p:sp>
        <p:nvSpPr>
          <p:cNvPr id="6" name="Content Placeholder 5"/>
          <p:cNvSpPr>
            <a:spLocks noGrp="1"/>
          </p:cNvSpPr>
          <p:nvPr>
            <p:ph sz="quarter" idx="16"/>
          </p:nvPr>
        </p:nvSpPr>
        <p:spPr/>
        <p:txBody>
          <a:bodyPr/>
          <a:lstStyle/>
          <a:p>
            <a:r>
              <a:rPr lang="en-US" dirty="0"/>
              <a:t>SG 45</a:t>
            </a:r>
          </a:p>
        </p:txBody>
      </p:sp>
      <p:sp>
        <p:nvSpPr>
          <p:cNvPr id="3" name="Text Placeholder 2"/>
          <p:cNvSpPr>
            <a:spLocks noGrp="1"/>
          </p:cNvSpPr>
          <p:nvPr>
            <p:ph type="body" sz="quarter" idx="17"/>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70</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28649" y="1386070"/>
            <a:ext cx="6617457" cy="3917450"/>
          </a:xfrm>
          <a:prstGeom prst="rect">
            <a:avLst/>
          </a:prstGeom>
        </p:spPr>
      </p:pic>
    </p:spTree>
    <p:extLst>
      <p:ext uri="{BB962C8B-B14F-4D97-AF65-F5344CB8AC3E}">
        <p14:creationId xmlns:p14="http://schemas.microsoft.com/office/powerpoint/2010/main" val="3766388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US" dirty="0"/>
              <a:t>Section 1: General Hazard Analysis cont’d</a:t>
            </a:r>
          </a:p>
        </p:txBody>
      </p:sp>
      <p:sp>
        <p:nvSpPr>
          <p:cNvPr id="6" name="Content Placeholder 5"/>
          <p:cNvSpPr>
            <a:spLocks noGrp="1"/>
          </p:cNvSpPr>
          <p:nvPr>
            <p:ph sz="quarter" idx="16"/>
          </p:nvPr>
        </p:nvSpPr>
        <p:spPr/>
        <p:txBody>
          <a:bodyPr/>
          <a:lstStyle/>
          <a:p>
            <a:r>
              <a:rPr lang="en-US" dirty="0"/>
              <a:t>SG 45</a:t>
            </a:r>
          </a:p>
        </p:txBody>
      </p:sp>
      <p:sp>
        <p:nvSpPr>
          <p:cNvPr id="3" name="Text Placeholder 2"/>
          <p:cNvSpPr>
            <a:spLocks noGrp="1"/>
          </p:cNvSpPr>
          <p:nvPr>
            <p:ph type="body" sz="quarter" idx="17"/>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71</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8650" y="1386070"/>
            <a:ext cx="6524884" cy="3323090"/>
          </a:xfrm>
          <a:prstGeom prst="rect">
            <a:avLst/>
          </a:prstGeom>
        </p:spPr>
      </p:pic>
    </p:spTree>
    <p:extLst>
      <p:ext uri="{BB962C8B-B14F-4D97-AF65-F5344CB8AC3E}">
        <p14:creationId xmlns:p14="http://schemas.microsoft.com/office/powerpoint/2010/main" val="25973481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lstStyle/>
          <a:p>
            <a:r>
              <a:rPr lang="en-US" dirty="0"/>
              <a:t>Section 2: Pulling Analysis</a:t>
            </a:r>
          </a:p>
        </p:txBody>
      </p:sp>
      <p:sp>
        <p:nvSpPr>
          <p:cNvPr id="7" name="Content Placeholder 6"/>
          <p:cNvSpPr>
            <a:spLocks noGrp="1"/>
          </p:cNvSpPr>
          <p:nvPr>
            <p:ph sz="quarter" idx="16"/>
          </p:nvPr>
        </p:nvSpPr>
        <p:spPr/>
        <p:txBody>
          <a:bodyPr/>
          <a:lstStyle/>
          <a:p>
            <a:r>
              <a:rPr lang="en-US" dirty="0"/>
              <a:t>SG 46</a:t>
            </a:r>
          </a:p>
        </p:txBody>
      </p:sp>
      <p:sp>
        <p:nvSpPr>
          <p:cNvPr id="9" name="Text Placeholder 8"/>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72</a:t>
            </a:fld>
            <a:endParaRPr lang="en-US"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28649" y="1386070"/>
            <a:ext cx="6484860" cy="2945900"/>
          </a:xfrm>
          <a:prstGeom prst="rect">
            <a:avLst/>
          </a:prstGeom>
        </p:spPr>
      </p:pic>
    </p:spTree>
    <p:extLst>
      <p:ext uri="{BB962C8B-B14F-4D97-AF65-F5344CB8AC3E}">
        <p14:creationId xmlns:p14="http://schemas.microsoft.com/office/powerpoint/2010/main" val="1239763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3: Fusing/Installation/Repair</a:t>
            </a:r>
          </a:p>
        </p:txBody>
      </p:sp>
      <p:sp>
        <p:nvSpPr>
          <p:cNvPr id="3" name="Content Placeholder 2"/>
          <p:cNvSpPr>
            <a:spLocks noGrp="1"/>
          </p:cNvSpPr>
          <p:nvPr>
            <p:ph sz="quarter" idx="16"/>
          </p:nvPr>
        </p:nvSpPr>
        <p:spPr/>
        <p:txBody>
          <a:bodyPr/>
          <a:lstStyle/>
          <a:p>
            <a:r>
              <a:rPr lang="en-US" dirty="0"/>
              <a:t>SG 46</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73</a:t>
            </a:fld>
            <a:endParaRPr lang="en-US"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491489" y="1483950"/>
            <a:ext cx="6827085" cy="1899330"/>
          </a:xfrm>
          <a:prstGeom prst="rect">
            <a:avLst/>
          </a:prstGeom>
        </p:spPr>
      </p:pic>
    </p:spTree>
    <p:extLst>
      <p:ext uri="{BB962C8B-B14F-4D97-AF65-F5344CB8AC3E}">
        <p14:creationId xmlns:p14="http://schemas.microsoft.com/office/powerpoint/2010/main" val="3032332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628650" y="127367"/>
            <a:ext cx="6978650" cy="1057781"/>
          </a:xfrm>
        </p:spPr>
        <p:txBody>
          <a:bodyPr>
            <a:noAutofit/>
          </a:bodyPr>
          <a:lstStyle/>
          <a:p>
            <a:r>
              <a:rPr lang="en-US" dirty="0"/>
              <a:t>Section 3: Fusing/Installation/Repair cont’d</a:t>
            </a:r>
          </a:p>
        </p:txBody>
      </p:sp>
      <p:sp>
        <p:nvSpPr>
          <p:cNvPr id="3" name="Content Placeholder 2"/>
          <p:cNvSpPr>
            <a:spLocks noGrp="1"/>
          </p:cNvSpPr>
          <p:nvPr>
            <p:ph sz="quarter" idx="16"/>
          </p:nvPr>
        </p:nvSpPr>
        <p:spPr/>
        <p:txBody>
          <a:bodyPr/>
          <a:lstStyle/>
          <a:p>
            <a:r>
              <a:rPr lang="en-US" dirty="0"/>
              <a:t>SG 47</a:t>
            </a:r>
          </a:p>
        </p:txBody>
      </p:sp>
      <p:sp>
        <p:nvSpPr>
          <p:cNvPr id="6" name="Text Placeholder 5"/>
          <p:cNvSpPr>
            <a:spLocks noGrp="1"/>
          </p:cNvSpPr>
          <p:nvPr>
            <p:ph type="body" sz="quarter" idx="17"/>
          </p:nvPr>
        </p:nvSpPr>
        <p:spPr/>
        <p:txBody>
          <a:bodyPr/>
          <a:lstStyle/>
          <a:p>
            <a:endParaRPr lang="en-US" dirty="0"/>
          </a:p>
        </p:txBody>
      </p:sp>
      <p:pic>
        <p:nvPicPr>
          <p:cNvPr id="9" name="Picture 8"/>
          <p:cNvPicPr>
            <a:picLocks noChangeAspect="1"/>
          </p:cNvPicPr>
          <p:nvPr/>
        </p:nvPicPr>
        <p:blipFill>
          <a:blip r:embed="rId3"/>
          <a:stretch>
            <a:fillRect/>
          </a:stretch>
        </p:blipFill>
        <p:spPr>
          <a:xfrm>
            <a:off x="628650" y="1386070"/>
            <a:ext cx="6978650" cy="2457668"/>
          </a:xfrm>
          <a:prstGeom prst="rect">
            <a:avLst/>
          </a:prstGeom>
        </p:spPr>
      </p:pic>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74</a:t>
            </a:fld>
            <a:endParaRPr lang="en-US" dirty="0"/>
          </a:p>
        </p:txBody>
      </p:sp>
    </p:spTree>
    <p:extLst>
      <p:ext uri="{BB962C8B-B14F-4D97-AF65-F5344CB8AC3E}">
        <p14:creationId xmlns:p14="http://schemas.microsoft.com/office/powerpoint/2010/main" val="3796659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4:  Energy Resource Review</a:t>
            </a:r>
          </a:p>
        </p:txBody>
      </p:sp>
      <p:sp>
        <p:nvSpPr>
          <p:cNvPr id="3" name="Content Placeholder 2"/>
          <p:cNvSpPr>
            <a:spLocks noGrp="1"/>
          </p:cNvSpPr>
          <p:nvPr>
            <p:ph sz="quarter" idx="16"/>
          </p:nvPr>
        </p:nvSpPr>
        <p:spPr/>
        <p:txBody>
          <a:bodyPr/>
          <a:lstStyle/>
          <a:p>
            <a:r>
              <a:rPr lang="en-US" dirty="0"/>
              <a:t>SG 47</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75</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483950"/>
            <a:ext cx="6568230" cy="2310810"/>
          </a:xfrm>
          <a:prstGeom prst="rect">
            <a:avLst/>
          </a:prstGeom>
        </p:spPr>
      </p:pic>
    </p:spTree>
    <p:extLst>
      <p:ext uri="{BB962C8B-B14F-4D97-AF65-F5344CB8AC3E}">
        <p14:creationId xmlns:p14="http://schemas.microsoft.com/office/powerpoint/2010/main" val="125136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4:  Energy Resource Review cont’d</a:t>
            </a:r>
          </a:p>
        </p:txBody>
      </p:sp>
      <p:sp>
        <p:nvSpPr>
          <p:cNvPr id="3" name="Content Placeholder 2"/>
          <p:cNvSpPr>
            <a:spLocks noGrp="1"/>
          </p:cNvSpPr>
          <p:nvPr>
            <p:ph sz="quarter" idx="16"/>
          </p:nvPr>
        </p:nvSpPr>
        <p:spPr/>
        <p:txBody>
          <a:bodyPr/>
          <a:lstStyle/>
          <a:p>
            <a:r>
              <a:rPr lang="en-US" dirty="0"/>
              <a:t>SG 47</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76</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28649" y="1483950"/>
            <a:ext cx="6541701" cy="2299380"/>
          </a:xfrm>
          <a:prstGeom prst="rect">
            <a:avLst/>
          </a:prstGeom>
        </p:spPr>
      </p:pic>
    </p:spTree>
    <p:extLst>
      <p:ext uri="{BB962C8B-B14F-4D97-AF65-F5344CB8AC3E}">
        <p14:creationId xmlns:p14="http://schemas.microsoft.com/office/powerpoint/2010/main" val="2431621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4:  Energy Resource Review cont’d</a:t>
            </a:r>
          </a:p>
        </p:txBody>
      </p:sp>
      <p:sp>
        <p:nvSpPr>
          <p:cNvPr id="3" name="Content Placeholder 2"/>
          <p:cNvSpPr>
            <a:spLocks noGrp="1"/>
          </p:cNvSpPr>
          <p:nvPr>
            <p:ph sz="quarter" idx="16"/>
          </p:nvPr>
        </p:nvSpPr>
        <p:spPr/>
        <p:txBody>
          <a:bodyPr/>
          <a:lstStyle/>
          <a:p>
            <a:r>
              <a:rPr lang="en-US" dirty="0"/>
              <a:t>SG 48</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77</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37209" y="1386070"/>
            <a:ext cx="6618199" cy="1608590"/>
          </a:xfrm>
          <a:prstGeom prst="rect">
            <a:avLst/>
          </a:prstGeom>
        </p:spPr>
      </p:pic>
    </p:spTree>
    <p:extLst>
      <p:ext uri="{BB962C8B-B14F-4D97-AF65-F5344CB8AC3E}">
        <p14:creationId xmlns:p14="http://schemas.microsoft.com/office/powerpoint/2010/main" val="23489398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5:  Significant Hazard Analysis</a:t>
            </a:r>
          </a:p>
        </p:txBody>
      </p:sp>
      <p:sp>
        <p:nvSpPr>
          <p:cNvPr id="3" name="Content Placeholder 2"/>
          <p:cNvSpPr>
            <a:spLocks noGrp="1"/>
          </p:cNvSpPr>
          <p:nvPr>
            <p:ph sz="quarter" idx="16"/>
          </p:nvPr>
        </p:nvSpPr>
        <p:spPr/>
        <p:txBody>
          <a:bodyPr/>
          <a:lstStyle/>
          <a:p>
            <a:r>
              <a:rPr lang="en-US" dirty="0"/>
              <a:t>SG 48</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78</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28650" y="1386070"/>
            <a:ext cx="6823652" cy="2088650"/>
          </a:xfrm>
          <a:prstGeom prst="rect">
            <a:avLst/>
          </a:prstGeom>
        </p:spPr>
      </p:pic>
    </p:spTree>
    <p:extLst>
      <p:ext uri="{BB962C8B-B14F-4D97-AF65-F5344CB8AC3E}">
        <p14:creationId xmlns:p14="http://schemas.microsoft.com/office/powerpoint/2010/main" val="3868605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5:  Significant Hazard Analysis cont’d</a:t>
            </a:r>
          </a:p>
        </p:txBody>
      </p:sp>
      <p:sp>
        <p:nvSpPr>
          <p:cNvPr id="3" name="Content Placeholder 2"/>
          <p:cNvSpPr>
            <a:spLocks noGrp="1"/>
          </p:cNvSpPr>
          <p:nvPr>
            <p:ph sz="quarter" idx="16"/>
          </p:nvPr>
        </p:nvSpPr>
        <p:spPr/>
        <p:txBody>
          <a:bodyPr/>
          <a:lstStyle/>
          <a:p>
            <a:r>
              <a:rPr lang="en-US" dirty="0"/>
              <a:t>SG 48</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79</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386070"/>
            <a:ext cx="6575946" cy="1837190"/>
          </a:xfrm>
          <a:prstGeom prst="rect">
            <a:avLst/>
          </a:prstGeom>
        </p:spPr>
      </p:pic>
    </p:spTree>
    <p:extLst>
      <p:ext uri="{BB962C8B-B14F-4D97-AF65-F5344CB8AC3E}">
        <p14:creationId xmlns:p14="http://schemas.microsoft.com/office/powerpoint/2010/main" val="376057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a:t>Learning Objectives</a:t>
            </a:r>
            <a:endParaRPr lang="en-US" dirty="0"/>
          </a:p>
        </p:txBody>
      </p:sp>
      <p:sp>
        <p:nvSpPr>
          <p:cNvPr id="7" name="Content Placeholder 6"/>
          <p:cNvSpPr>
            <a:spLocks noGrp="1"/>
          </p:cNvSpPr>
          <p:nvPr>
            <p:ph sz="quarter" idx="16"/>
          </p:nvPr>
        </p:nvSpPr>
        <p:spPr/>
        <p:txBody>
          <a:bodyPr/>
          <a:lstStyle/>
          <a:p>
            <a:r>
              <a:rPr lang="en-US" dirty="0"/>
              <a:t>SG iii</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latin typeface="Arial Black" panose="020B0A04020102020204" pitchFamily="34" charset="0"/>
              </a:rPr>
              <a:t>Module 3: Pipe Handling (cont’d)</a:t>
            </a:r>
          </a:p>
          <a:p>
            <a:r>
              <a:rPr lang="en-US" dirty="0">
                <a:latin typeface="Arial" panose="020B0604020202020204" pitchFamily="34" charset="0"/>
                <a:ea typeface="Calibri" panose="020F0502020204030204" pitchFamily="34" charset="0"/>
              </a:rPr>
              <a:t>Identify the difference between a properly loaded shipment of HDPE Pipe and one that does not comply with the company’s shipping standards </a:t>
            </a:r>
          </a:p>
          <a:p>
            <a:pPr lvl="0"/>
            <a:r>
              <a:rPr lang="en-US" dirty="0">
                <a:latin typeface="Arial" panose="020B0604020202020204" pitchFamily="34" charset="0"/>
                <a:ea typeface="Calibri" panose="020F0502020204030204" pitchFamily="34" charset="0"/>
              </a:rPr>
              <a:t>Describe the procedure in place to report loads that do not meet company standards</a:t>
            </a:r>
          </a:p>
          <a:p>
            <a:pPr lvl="0"/>
            <a:r>
              <a:rPr lang="en-US" dirty="0">
                <a:latin typeface="Arial" panose="020B0604020202020204" pitchFamily="34" charset="0"/>
                <a:ea typeface="Calibri" panose="020F0502020204030204" pitchFamily="34" charset="0"/>
              </a:rPr>
              <a:t>Describe how to safely store HDPE Pipe according to policy requirements</a:t>
            </a:r>
          </a:p>
          <a:p>
            <a:pPr marL="0" indent="0">
              <a:buNone/>
            </a:pPr>
            <a:endParaRPr lang="en-US" dirty="0"/>
          </a:p>
          <a:p>
            <a:pPr marL="0" indent="0">
              <a:buNone/>
            </a:pPr>
            <a:endParaRPr lang="en-US" dirty="0"/>
          </a:p>
        </p:txBody>
      </p:sp>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p:txBody>
          <a:bodyPr/>
          <a:lstStyle/>
          <a:p>
            <a:pPr algn="r"/>
            <a:r>
              <a:rPr lang="en-US"/>
              <a:t>	</a:t>
            </a:r>
            <a:fld id="{25D3FF45-FB88-453A-A2AC-7EF0564DBF56}" type="slidenum">
              <a:rPr lang="en-US" smtClean="0"/>
              <a:pPr algn="r"/>
              <a:t>8</a:t>
            </a:fld>
            <a:endParaRPr lang="en-US" dirty="0"/>
          </a:p>
        </p:txBody>
      </p:sp>
    </p:spTree>
    <p:extLst>
      <p:ext uri="{BB962C8B-B14F-4D97-AF65-F5344CB8AC3E}">
        <p14:creationId xmlns:p14="http://schemas.microsoft.com/office/powerpoint/2010/main" val="267674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a:bodyPr>
          <a:lstStyle/>
          <a:p>
            <a:r>
              <a:rPr lang="en-US" dirty="0"/>
              <a:t>Section 5:  Significant Hazard Analysis cont’d</a:t>
            </a:r>
          </a:p>
        </p:txBody>
      </p:sp>
      <p:sp>
        <p:nvSpPr>
          <p:cNvPr id="3" name="Content Placeholder 2"/>
          <p:cNvSpPr>
            <a:spLocks noGrp="1"/>
          </p:cNvSpPr>
          <p:nvPr>
            <p:ph sz="quarter" idx="16"/>
          </p:nvPr>
        </p:nvSpPr>
        <p:spPr/>
        <p:txBody>
          <a:bodyPr/>
          <a:lstStyle/>
          <a:p>
            <a:r>
              <a:rPr lang="en-US" dirty="0"/>
              <a:t>SG 49</a:t>
            </a:r>
          </a:p>
        </p:txBody>
      </p:sp>
      <p:sp>
        <p:nvSpPr>
          <p:cNvPr id="6" name="Text Placeholder 5"/>
          <p:cNvSpPr>
            <a:spLocks noGrp="1"/>
          </p:cNvSpPr>
          <p:nvPr>
            <p:ph type="body" sz="quarter" idx="17"/>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80</a:t>
            </a:fld>
            <a:endParaRPr lang="en-US"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99095" y="1282382"/>
            <a:ext cx="7043361" cy="2649538"/>
          </a:xfrm>
          <a:prstGeom prst="rect">
            <a:avLst/>
          </a:prstGeom>
        </p:spPr>
      </p:pic>
    </p:spTree>
    <p:extLst>
      <p:ext uri="{BB962C8B-B14F-4D97-AF65-F5344CB8AC3E}">
        <p14:creationId xmlns:p14="http://schemas.microsoft.com/office/powerpoint/2010/main" val="1957076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5"/>
          </p:nvPr>
        </p:nvSpPr>
        <p:spPr/>
        <p:txBody>
          <a:bodyPr>
            <a:normAutofit/>
          </a:bodyPr>
          <a:lstStyle/>
          <a:p>
            <a:r>
              <a:rPr lang="en-US" dirty="0"/>
              <a:t>Qualified Individual</a:t>
            </a:r>
          </a:p>
        </p:txBody>
      </p:sp>
      <p:sp>
        <p:nvSpPr>
          <p:cNvPr id="7" name="Content Placeholder 6"/>
          <p:cNvSpPr>
            <a:spLocks noGrp="1"/>
          </p:cNvSpPr>
          <p:nvPr>
            <p:ph sz="quarter" idx="16"/>
          </p:nvPr>
        </p:nvSpPr>
        <p:spPr/>
        <p:txBody>
          <a:bodyPr/>
          <a:lstStyle/>
          <a:p>
            <a:r>
              <a:rPr lang="en-US" dirty="0"/>
              <a:t>SG 49</a:t>
            </a:r>
          </a:p>
        </p:txBody>
      </p:sp>
      <p:sp>
        <p:nvSpPr>
          <p:cNvPr id="8" name="Text Placeholder 7"/>
          <p:cNvSpPr>
            <a:spLocks noGrp="1"/>
          </p:cNvSpPr>
          <p:nvPr>
            <p:ph type="body" sz="quarter" idx="17"/>
          </p:nvPr>
        </p:nvSpPr>
        <p:spPr/>
        <p:txBody>
          <a:bodyPr/>
          <a:lstStyle/>
          <a:p>
            <a:endParaRPr lang="en-US"/>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81</a:t>
            </a:fld>
            <a:endParaRPr lang="en-US"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28648" y="1447588"/>
            <a:ext cx="6617439" cy="3855931"/>
          </a:xfrm>
          <a:prstGeom prst="rect">
            <a:avLst/>
          </a:prstGeom>
        </p:spPr>
      </p:pic>
      <p:pic>
        <p:nvPicPr>
          <p:cNvPr id="3" name="Picture 2"/>
          <p:cNvPicPr>
            <a:picLocks noChangeAspect="1"/>
          </p:cNvPicPr>
          <p:nvPr/>
        </p:nvPicPr>
        <p:blipFill>
          <a:blip r:embed="rId4"/>
          <a:stretch>
            <a:fillRect/>
          </a:stretch>
        </p:blipFill>
        <p:spPr>
          <a:xfrm>
            <a:off x="543429" y="1205190"/>
            <a:ext cx="7482972" cy="4130671"/>
          </a:xfrm>
          <a:prstGeom prst="rect">
            <a:avLst/>
          </a:prstGeom>
        </p:spPr>
      </p:pic>
    </p:spTree>
    <p:extLst>
      <p:ext uri="{BB962C8B-B14F-4D97-AF65-F5344CB8AC3E}">
        <p14:creationId xmlns:p14="http://schemas.microsoft.com/office/powerpoint/2010/main" val="3092206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HDPE Pipe Handling Engineering Review</a:t>
            </a:r>
          </a:p>
        </p:txBody>
      </p:sp>
      <p:sp>
        <p:nvSpPr>
          <p:cNvPr id="7" name="Content Placeholder 6"/>
          <p:cNvSpPr>
            <a:spLocks noGrp="1"/>
          </p:cNvSpPr>
          <p:nvPr>
            <p:ph sz="quarter" idx="16"/>
          </p:nvPr>
        </p:nvSpPr>
        <p:spPr/>
        <p:txBody>
          <a:bodyPr/>
          <a:lstStyle/>
          <a:p>
            <a:r>
              <a:rPr lang="en-US" dirty="0"/>
              <a:t>SG 50</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82</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765790" y="1185928"/>
            <a:ext cx="5965190" cy="5168900"/>
          </a:xfrm>
          <a:prstGeom prst="rect">
            <a:avLst/>
          </a:prstGeom>
          <a:noFill/>
          <a:ln>
            <a:noFill/>
          </a:ln>
        </p:spPr>
      </p:pic>
    </p:spTree>
    <p:extLst>
      <p:ext uri="{BB962C8B-B14F-4D97-AF65-F5344CB8AC3E}">
        <p14:creationId xmlns:p14="http://schemas.microsoft.com/office/powerpoint/2010/main" val="2238645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Initial Information</a:t>
            </a:r>
          </a:p>
        </p:txBody>
      </p:sp>
      <p:sp>
        <p:nvSpPr>
          <p:cNvPr id="6" name="Content Placeholder 5"/>
          <p:cNvSpPr>
            <a:spLocks noGrp="1"/>
          </p:cNvSpPr>
          <p:nvPr>
            <p:ph sz="quarter" idx="16"/>
          </p:nvPr>
        </p:nvSpPr>
        <p:spPr/>
        <p:txBody>
          <a:bodyPr/>
          <a:lstStyle/>
          <a:p>
            <a:r>
              <a:rPr lang="en-US" dirty="0"/>
              <a:t>SG 51</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83</a:t>
            </a:fld>
            <a:endParaRPr lang="en-US"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628648" y="1219332"/>
            <a:ext cx="6720841" cy="4986778"/>
          </a:xfrm>
          <a:prstGeom prst="rect">
            <a:avLst/>
          </a:prstGeom>
        </p:spPr>
      </p:pic>
    </p:spTree>
    <p:extLst>
      <p:ext uri="{BB962C8B-B14F-4D97-AF65-F5344CB8AC3E}">
        <p14:creationId xmlns:p14="http://schemas.microsoft.com/office/powerpoint/2010/main" val="3220169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err="1"/>
              <a:t>Description·Review·Controls</a:t>
            </a:r>
            <a:endParaRPr lang="en-US" dirty="0"/>
          </a:p>
        </p:txBody>
      </p:sp>
      <p:sp>
        <p:nvSpPr>
          <p:cNvPr id="6" name="Content Placeholder 5"/>
          <p:cNvSpPr>
            <a:spLocks noGrp="1"/>
          </p:cNvSpPr>
          <p:nvPr>
            <p:ph sz="quarter" idx="16"/>
          </p:nvPr>
        </p:nvSpPr>
        <p:spPr/>
        <p:txBody>
          <a:bodyPr/>
          <a:lstStyle/>
          <a:p>
            <a:r>
              <a:rPr lang="en-US" dirty="0"/>
              <a:t>SG 52</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84</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89216" y="1158403"/>
            <a:ext cx="5363360" cy="5257354"/>
          </a:xfrm>
          <a:prstGeom prst="rect">
            <a:avLst/>
          </a:prstGeom>
        </p:spPr>
      </p:pic>
    </p:spTree>
    <p:extLst>
      <p:ext uri="{BB962C8B-B14F-4D97-AF65-F5344CB8AC3E}">
        <p14:creationId xmlns:p14="http://schemas.microsoft.com/office/powerpoint/2010/main" val="718417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Approvals</a:t>
            </a:r>
          </a:p>
        </p:txBody>
      </p:sp>
      <p:sp>
        <p:nvSpPr>
          <p:cNvPr id="6" name="Content Placeholder 5"/>
          <p:cNvSpPr>
            <a:spLocks noGrp="1"/>
          </p:cNvSpPr>
          <p:nvPr>
            <p:ph sz="quarter" idx="16"/>
          </p:nvPr>
        </p:nvSpPr>
        <p:spPr/>
        <p:txBody>
          <a:bodyPr/>
          <a:lstStyle/>
          <a:p>
            <a:r>
              <a:rPr lang="en-US" dirty="0"/>
              <a:t>SG 53</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85</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49" y="1403298"/>
            <a:ext cx="6718844" cy="2620062"/>
          </a:xfrm>
          <a:prstGeom prst="rect">
            <a:avLst/>
          </a:prstGeom>
        </p:spPr>
      </p:pic>
    </p:spTree>
    <p:extLst>
      <p:ext uri="{BB962C8B-B14F-4D97-AF65-F5344CB8AC3E}">
        <p14:creationId xmlns:p14="http://schemas.microsoft.com/office/powerpoint/2010/main" val="125419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fontScale="85000" lnSpcReduction="20000"/>
          </a:bodyPr>
          <a:lstStyle/>
          <a:p>
            <a:r>
              <a:rPr lang="en-US" dirty="0"/>
              <a:t>HDPE Pipe Receiving/Loading/Unloading Checklist</a:t>
            </a:r>
          </a:p>
        </p:txBody>
      </p:sp>
      <p:sp>
        <p:nvSpPr>
          <p:cNvPr id="6" name="Content Placeholder 5"/>
          <p:cNvSpPr>
            <a:spLocks noGrp="1"/>
          </p:cNvSpPr>
          <p:nvPr>
            <p:ph sz="quarter" idx="16"/>
          </p:nvPr>
        </p:nvSpPr>
        <p:spPr/>
        <p:txBody>
          <a:bodyPr/>
          <a:lstStyle/>
          <a:p>
            <a:r>
              <a:rPr lang="en-US" dirty="0"/>
              <a:t>SG 54</a:t>
            </a:r>
          </a:p>
        </p:txBody>
      </p:sp>
      <p:sp>
        <p:nvSpPr>
          <p:cNvPr id="3" name="Text Placeholder 2"/>
          <p:cNvSpPr>
            <a:spLocks noGrp="1"/>
          </p:cNvSpPr>
          <p:nvPr>
            <p:ph type="body" sz="quarter" idx="17"/>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5" name="Slide Number Placeholder 4"/>
          <p:cNvSpPr>
            <a:spLocks noGrp="1"/>
          </p:cNvSpPr>
          <p:nvPr>
            <p:ph type="sldNum" sz="quarter" idx="12"/>
          </p:nvPr>
        </p:nvSpPr>
        <p:spPr/>
        <p:txBody>
          <a:bodyPr/>
          <a:lstStyle/>
          <a:p>
            <a:pPr algn="r"/>
            <a:r>
              <a:rPr lang="en-US" dirty="0"/>
              <a:t>	</a:t>
            </a:r>
            <a:fld id="{25D3FF45-FB88-453A-A2AC-7EF0564DBF56}" type="slidenum">
              <a:rPr lang="en-US" smtClean="0"/>
              <a:pPr algn="r"/>
              <a:t>86</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46984" y="1185148"/>
            <a:ext cx="4341383" cy="4907427"/>
          </a:xfrm>
          <a:prstGeom prst="rect">
            <a:avLst/>
          </a:prstGeom>
        </p:spPr>
      </p:pic>
    </p:spTree>
    <p:extLst>
      <p:ext uri="{BB962C8B-B14F-4D97-AF65-F5344CB8AC3E}">
        <p14:creationId xmlns:p14="http://schemas.microsoft.com/office/powerpoint/2010/main" val="11541831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5" name="Text Placeholder 4"/>
          <p:cNvSpPr>
            <a:spLocks noGrp="1"/>
          </p:cNvSpPr>
          <p:nvPr>
            <p:ph type="body" sz="quarter" idx="15"/>
          </p:nvPr>
        </p:nvSpPr>
        <p:spPr/>
        <p:txBody>
          <a:bodyPr>
            <a:normAutofit/>
          </a:bodyPr>
          <a:lstStyle/>
          <a:p>
            <a:r>
              <a:rPr lang="en-US" dirty="0"/>
              <a:t>Initial Information</a:t>
            </a:r>
          </a:p>
        </p:txBody>
      </p:sp>
      <p:sp>
        <p:nvSpPr>
          <p:cNvPr id="6" name="Content Placeholder 5"/>
          <p:cNvSpPr>
            <a:spLocks noGrp="1"/>
          </p:cNvSpPr>
          <p:nvPr>
            <p:ph sz="quarter" idx="16"/>
          </p:nvPr>
        </p:nvSpPr>
        <p:spPr/>
        <p:txBody>
          <a:bodyPr/>
          <a:lstStyle/>
          <a:p>
            <a:r>
              <a:rPr lang="en-US" dirty="0"/>
              <a:t>SG 55</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87</a:t>
            </a:fld>
            <a:endParaRPr lang="en-US" dirty="0"/>
          </a:p>
        </p:txBody>
      </p:sp>
      <p:pic>
        <p:nvPicPr>
          <p:cNvPr id="7" name="Picture 6"/>
          <p:cNvPicPr>
            <a:picLocks noChangeAspect="1"/>
          </p:cNvPicPr>
          <p:nvPr/>
        </p:nvPicPr>
        <p:blipFill>
          <a:blip r:embed="rId3"/>
          <a:stretch>
            <a:fillRect/>
          </a:stretch>
        </p:blipFill>
        <p:spPr>
          <a:xfrm>
            <a:off x="628649" y="1386070"/>
            <a:ext cx="7200000" cy="3571429"/>
          </a:xfrm>
          <a:prstGeom prst="rect">
            <a:avLst/>
          </a:prstGeom>
        </p:spPr>
      </p:pic>
    </p:spTree>
    <p:extLst>
      <p:ext uri="{BB962C8B-B14F-4D97-AF65-F5344CB8AC3E}">
        <p14:creationId xmlns:p14="http://schemas.microsoft.com/office/powerpoint/2010/main" val="2342719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1 – HDPE Pipe Load Checklist</a:t>
            </a:r>
          </a:p>
        </p:txBody>
      </p:sp>
      <p:sp>
        <p:nvSpPr>
          <p:cNvPr id="7" name="Content Placeholder 6"/>
          <p:cNvSpPr>
            <a:spLocks noGrp="1"/>
          </p:cNvSpPr>
          <p:nvPr>
            <p:ph sz="quarter" idx="16"/>
          </p:nvPr>
        </p:nvSpPr>
        <p:spPr/>
        <p:txBody>
          <a:bodyPr/>
          <a:lstStyle/>
          <a:p>
            <a:r>
              <a:rPr lang="en-US" dirty="0"/>
              <a:t>SG 55</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88</a:t>
            </a:fld>
            <a:endParaRPr lang="en-US"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628650" y="1386070"/>
            <a:ext cx="6926924" cy="2354118"/>
          </a:xfrm>
          <a:prstGeom prst="rect">
            <a:avLst/>
          </a:prstGeom>
        </p:spPr>
      </p:pic>
    </p:spTree>
    <p:extLst>
      <p:ext uri="{BB962C8B-B14F-4D97-AF65-F5344CB8AC3E}">
        <p14:creationId xmlns:p14="http://schemas.microsoft.com/office/powerpoint/2010/main" val="20366209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2 – HDPE Pipe Load Checklist</a:t>
            </a:r>
          </a:p>
        </p:txBody>
      </p:sp>
      <p:sp>
        <p:nvSpPr>
          <p:cNvPr id="7" name="Content Placeholder 6"/>
          <p:cNvSpPr>
            <a:spLocks noGrp="1"/>
          </p:cNvSpPr>
          <p:nvPr>
            <p:ph sz="quarter" idx="16"/>
          </p:nvPr>
        </p:nvSpPr>
        <p:spPr/>
        <p:txBody>
          <a:bodyPr/>
          <a:lstStyle/>
          <a:p>
            <a:r>
              <a:rPr lang="en-US" dirty="0"/>
              <a:t>SG 56</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89</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386070"/>
            <a:ext cx="6869430" cy="4787318"/>
          </a:xfrm>
          <a:prstGeom prst="rect">
            <a:avLst/>
          </a:prstGeom>
        </p:spPr>
      </p:pic>
    </p:spTree>
    <p:extLst>
      <p:ext uri="{BB962C8B-B14F-4D97-AF65-F5344CB8AC3E}">
        <p14:creationId xmlns:p14="http://schemas.microsoft.com/office/powerpoint/2010/main" val="368782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a:t>Learning Objectives</a:t>
            </a:r>
          </a:p>
        </p:txBody>
      </p:sp>
      <p:sp>
        <p:nvSpPr>
          <p:cNvPr id="7" name="Content Placeholder 6"/>
          <p:cNvSpPr>
            <a:spLocks noGrp="1"/>
          </p:cNvSpPr>
          <p:nvPr>
            <p:ph sz="quarter" idx="16"/>
          </p:nvPr>
        </p:nvSpPr>
        <p:spPr/>
        <p:txBody>
          <a:bodyPr/>
          <a:lstStyle/>
          <a:p>
            <a:r>
              <a:rPr lang="en-US" dirty="0"/>
              <a:t>SG iii</a:t>
            </a:r>
          </a:p>
        </p:txBody>
      </p:sp>
      <p:sp>
        <p:nvSpPr>
          <p:cNvPr id="4" name="Text Placeholder 3"/>
          <p:cNvSpPr>
            <a:spLocks noGrp="1"/>
          </p:cNvSpPr>
          <p:nvPr>
            <p:ph type="body" sz="quarter" idx="17"/>
          </p:nvPr>
        </p:nvSpPr>
        <p:spPr>
          <a:prstGeom prst="rect">
            <a:avLst/>
          </a:prstGeom>
        </p:spPr>
        <p:txBody>
          <a:bodyPr>
            <a:normAutofit/>
          </a:bodyPr>
          <a:lstStyle/>
          <a:p>
            <a:pPr marL="0" indent="0">
              <a:buNone/>
            </a:pPr>
            <a:r>
              <a:rPr lang="en-US" dirty="0">
                <a:latin typeface="Arial Black" panose="020B0A04020102020204" pitchFamily="34" charset="0"/>
              </a:rPr>
              <a:t>Module 4: Rigging</a:t>
            </a:r>
          </a:p>
          <a:p>
            <a:pPr lvl="0"/>
            <a:r>
              <a:rPr lang="en-US" dirty="0">
                <a:latin typeface="Arial" panose="020B0604020202020204" pitchFamily="34" charset="0"/>
                <a:ea typeface="Calibri" panose="020F0502020204030204" pitchFamily="34" charset="0"/>
              </a:rPr>
              <a:t>Describe the proper procedures required to safely pull various sizes and lengths of HDPE Pipe according to policy requirements </a:t>
            </a:r>
          </a:p>
          <a:p>
            <a:pPr lvl="0"/>
            <a:r>
              <a:rPr lang="en-US" dirty="0">
                <a:latin typeface="Arial" panose="020B0604020202020204" pitchFamily="34" charset="0"/>
                <a:ea typeface="Calibri" panose="020F0502020204030204" pitchFamily="34" charset="0"/>
              </a:rPr>
              <a:t>Identify the proper equipment required for the task </a:t>
            </a:r>
          </a:p>
          <a:p>
            <a:pPr lvl="0"/>
            <a:r>
              <a:rPr lang="en-US" dirty="0">
                <a:latin typeface="Arial" panose="020B0604020202020204" pitchFamily="34" charset="0"/>
                <a:ea typeface="Calibri" panose="020F0502020204030204" pitchFamily="34" charset="0"/>
              </a:rPr>
              <a:t>Identify appropriate forms for the tasks that will be performed and describe how to fill these forms out correctly</a:t>
            </a:r>
          </a:p>
          <a:p>
            <a:pPr marL="0" indent="0">
              <a:buNone/>
            </a:pPr>
            <a:endParaRPr lang="en-US" sz="2400" dirty="0">
              <a:latin typeface="Arial Black" panose="020B0A04020102020204" pitchFamily="34" charset="0"/>
            </a:endParaRPr>
          </a:p>
          <a:p>
            <a:pPr marL="0" indent="0">
              <a:buNone/>
            </a:pPr>
            <a:endParaRPr lang="en-US" dirty="0"/>
          </a:p>
          <a:p>
            <a:pPr marL="0" indent="0">
              <a:buNone/>
            </a:pPr>
            <a:endParaRPr lang="en-US" dirty="0"/>
          </a:p>
        </p:txBody>
      </p:sp>
      <p:sp>
        <p:nvSpPr>
          <p:cNvPr id="2" name="Footer Placeholder 1"/>
          <p:cNvSpPr>
            <a:spLocks noGrp="1"/>
          </p:cNvSpPr>
          <p:nvPr>
            <p:ph type="ftr" sz="quarter" idx="11"/>
          </p:nvPr>
        </p:nvSpPr>
        <p:spPr/>
        <p:txBody>
          <a:bodyPr/>
          <a:lstStyle/>
          <a:p>
            <a:r>
              <a:rPr lang="en-US"/>
              <a:t>HDPE Pipe Handling-HYD FCX2027C</a:t>
            </a:r>
            <a:endParaRPr lang="en-US" dirty="0"/>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a:t>
            </a:fld>
            <a:endParaRPr lang="en-US" dirty="0"/>
          </a:p>
        </p:txBody>
      </p:sp>
    </p:spTree>
    <p:extLst>
      <p:ext uri="{BB962C8B-B14F-4D97-AF65-F5344CB8AC3E}">
        <p14:creationId xmlns:p14="http://schemas.microsoft.com/office/powerpoint/2010/main" val="4213838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2 – HDPE Pipe Load Checklist cont’d</a:t>
            </a:r>
          </a:p>
        </p:txBody>
      </p:sp>
      <p:sp>
        <p:nvSpPr>
          <p:cNvPr id="7" name="Content Placeholder 6"/>
          <p:cNvSpPr>
            <a:spLocks noGrp="1"/>
          </p:cNvSpPr>
          <p:nvPr>
            <p:ph sz="quarter" idx="16"/>
          </p:nvPr>
        </p:nvSpPr>
        <p:spPr/>
        <p:txBody>
          <a:bodyPr/>
          <a:lstStyle/>
          <a:p>
            <a:r>
              <a:rPr lang="en-US" dirty="0"/>
              <a:t>SG 57</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90</a:t>
            </a:fld>
            <a:endParaRPr lang="en-US" dirty="0"/>
          </a:p>
        </p:txBody>
      </p:sp>
      <p:pic>
        <p:nvPicPr>
          <p:cNvPr id="8" name="Picture 7"/>
          <p:cNvPicPr>
            <a:picLocks noChangeAspect="1"/>
          </p:cNvPicPr>
          <p:nvPr/>
        </p:nvPicPr>
        <p:blipFill>
          <a:blip r:embed="rId3"/>
          <a:stretch>
            <a:fillRect/>
          </a:stretch>
        </p:blipFill>
        <p:spPr>
          <a:xfrm>
            <a:off x="628650" y="1386070"/>
            <a:ext cx="7161905" cy="4657143"/>
          </a:xfrm>
          <a:prstGeom prst="rect">
            <a:avLst/>
          </a:prstGeom>
        </p:spPr>
      </p:pic>
    </p:spTree>
    <p:extLst>
      <p:ext uri="{BB962C8B-B14F-4D97-AF65-F5344CB8AC3E}">
        <p14:creationId xmlns:p14="http://schemas.microsoft.com/office/powerpoint/2010/main" val="42696424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2 – HDPE Pipe Load Checklist cont’d</a:t>
            </a:r>
          </a:p>
        </p:txBody>
      </p:sp>
      <p:sp>
        <p:nvSpPr>
          <p:cNvPr id="7" name="Content Placeholder 6"/>
          <p:cNvSpPr>
            <a:spLocks noGrp="1"/>
          </p:cNvSpPr>
          <p:nvPr>
            <p:ph sz="quarter" idx="16"/>
          </p:nvPr>
        </p:nvSpPr>
        <p:spPr/>
        <p:txBody>
          <a:bodyPr/>
          <a:lstStyle/>
          <a:p>
            <a:r>
              <a:rPr lang="en-US" dirty="0"/>
              <a:t>SG 57</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91</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386070"/>
            <a:ext cx="6863070" cy="3842146"/>
          </a:xfrm>
          <a:prstGeom prst="rect">
            <a:avLst/>
          </a:prstGeom>
        </p:spPr>
      </p:pic>
    </p:spTree>
    <p:extLst>
      <p:ext uri="{BB962C8B-B14F-4D97-AF65-F5344CB8AC3E}">
        <p14:creationId xmlns:p14="http://schemas.microsoft.com/office/powerpoint/2010/main" val="18264381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3 – HDPE Pipe Load Checklist</a:t>
            </a:r>
          </a:p>
        </p:txBody>
      </p:sp>
      <p:sp>
        <p:nvSpPr>
          <p:cNvPr id="7" name="Content Placeholder 6"/>
          <p:cNvSpPr>
            <a:spLocks noGrp="1"/>
          </p:cNvSpPr>
          <p:nvPr>
            <p:ph sz="quarter" idx="16"/>
          </p:nvPr>
        </p:nvSpPr>
        <p:spPr/>
        <p:txBody>
          <a:bodyPr/>
          <a:lstStyle/>
          <a:p>
            <a:r>
              <a:rPr lang="en-US" dirty="0"/>
              <a:t>SG 58</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92</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28649" y="1358213"/>
            <a:ext cx="6839353" cy="2718935"/>
          </a:xfrm>
          <a:prstGeom prst="rect">
            <a:avLst/>
          </a:prstGeom>
        </p:spPr>
      </p:pic>
    </p:spTree>
    <p:extLst>
      <p:ext uri="{BB962C8B-B14F-4D97-AF65-F5344CB8AC3E}">
        <p14:creationId xmlns:p14="http://schemas.microsoft.com/office/powerpoint/2010/main" val="25988789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3 – HDPE Pipe Load Checklist cont’d</a:t>
            </a:r>
          </a:p>
        </p:txBody>
      </p:sp>
      <p:sp>
        <p:nvSpPr>
          <p:cNvPr id="7" name="Content Placeholder 6"/>
          <p:cNvSpPr>
            <a:spLocks noGrp="1"/>
          </p:cNvSpPr>
          <p:nvPr>
            <p:ph sz="quarter" idx="16"/>
          </p:nvPr>
        </p:nvSpPr>
        <p:spPr/>
        <p:txBody>
          <a:bodyPr/>
          <a:lstStyle/>
          <a:p>
            <a:r>
              <a:rPr lang="en-US" dirty="0"/>
              <a:t>SG 58</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93</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268599"/>
            <a:ext cx="6665035" cy="3904315"/>
          </a:xfrm>
          <a:prstGeom prst="rect">
            <a:avLst/>
          </a:prstGeom>
        </p:spPr>
      </p:pic>
    </p:spTree>
    <p:extLst>
      <p:ext uri="{BB962C8B-B14F-4D97-AF65-F5344CB8AC3E}">
        <p14:creationId xmlns:p14="http://schemas.microsoft.com/office/powerpoint/2010/main" val="13300645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3 – HDPE Pipe Load Checklist cont’d</a:t>
            </a:r>
          </a:p>
        </p:txBody>
      </p:sp>
      <p:sp>
        <p:nvSpPr>
          <p:cNvPr id="7" name="Content Placeholder 6"/>
          <p:cNvSpPr>
            <a:spLocks noGrp="1"/>
          </p:cNvSpPr>
          <p:nvPr>
            <p:ph sz="quarter" idx="16"/>
          </p:nvPr>
        </p:nvSpPr>
        <p:spPr/>
        <p:txBody>
          <a:bodyPr/>
          <a:lstStyle/>
          <a:p>
            <a:r>
              <a:rPr lang="en-US" dirty="0"/>
              <a:t>SG 59</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94</a:t>
            </a:fld>
            <a:endParaRPr lang="en-US" dirty="0"/>
          </a:p>
        </p:txBody>
      </p:sp>
      <p:pic>
        <p:nvPicPr>
          <p:cNvPr id="6" name="Picture 5"/>
          <p:cNvPicPr>
            <a:picLocks noChangeAspect="1"/>
          </p:cNvPicPr>
          <p:nvPr/>
        </p:nvPicPr>
        <p:blipFill>
          <a:blip r:embed="rId3"/>
          <a:stretch>
            <a:fillRect/>
          </a:stretch>
        </p:blipFill>
        <p:spPr>
          <a:xfrm>
            <a:off x="628650" y="1381648"/>
            <a:ext cx="7200000" cy="4466667"/>
          </a:xfrm>
          <a:prstGeom prst="rect">
            <a:avLst/>
          </a:prstGeom>
        </p:spPr>
      </p:pic>
    </p:spTree>
    <p:extLst>
      <p:ext uri="{BB962C8B-B14F-4D97-AF65-F5344CB8AC3E}">
        <p14:creationId xmlns:p14="http://schemas.microsoft.com/office/powerpoint/2010/main" val="6518840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3 – HDPE Pipe Load Checklist cont’d</a:t>
            </a:r>
          </a:p>
        </p:txBody>
      </p:sp>
      <p:sp>
        <p:nvSpPr>
          <p:cNvPr id="7" name="Content Placeholder 6"/>
          <p:cNvSpPr>
            <a:spLocks noGrp="1"/>
          </p:cNvSpPr>
          <p:nvPr>
            <p:ph sz="quarter" idx="16"/>
          </p:nvPr>
        </p:nvSpPr>
        <p:spPr/>
        <p:txBody>
          <a:bodyPr/>
          <a:lstStyle/>
          <a:p>
            <a:r>
              <a:rPr lang="en-US" dirty="0"/>
              <a:t>SG 60</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95</a:t>
            </a:fld>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28650" y="1386070"/>
            <a:ext cx="6686550" cy="4566999"/>
          </a:xfrm>
          <a:prstGeom prst="rect">
            <a:avLst/>
          </a:prstGeom>
        </p:spPr>
      </p:pic>
    </p:spTree>
    <p:extLst>
      <p:ext uri="{BB962C8B-B14F-4D97-AF65-F5344CB8AC3E}">
        <p14:creationId xmlns:p14="http://schemas.microsoft.com/office/powerpoint/2010/main" val="33147191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3 – HDPE Pipe Load Checklist cont’d</a:t>
            </a:r>
          </a:p>
        </p:txBody>
      </p:sp>
      <p:sp>
        <p:nvSpPr>
          <p:cNvPr id="7" name="Content Placeholder 6"/>
          <p:cNvSpPr>
            <a:spLocks noGrp="1"/>
          </p:cNvSpPr>
          <p:nvPr>
            <p:ph sz="quarter" idx="16"/>
          </p:nvPr>
        </p:nvSpPr>
        <p:spPr/>
        <p:txBody>
          <a:bodyPr/>
          <a:lstStyle/>
          <a:p>
            <a:r>
              <a:rPr lang="en-US" dirty="0"/>
              <a:t>SG 61</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96</a:t>
            </a:fld>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28650" y="1286733"/>
            <a:ext cx="6751096" cy="4719997"/>
          </a:xfrm>
          <a:prstGeom prst="rect">
            <a:avLst/>
          </a:prstGeom>
        </p:spPr>
      </p:pic>
    </p:spTree>
    <p:extLst>
      <p:ext uri="{BB962C8B-B14F-4D97-AF65-F5344CB8AC3E}">
        <p14:creationId xmlns:p14="http://schemas.microsoft.com/office/powerpoint/2010/main" val="13637796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normAutofit/>
          </a:bodyPr>
          <a:lstStyle/>
          <a:p>
            <a:r>
              <a:rPr lang="en-US" dirty="0"/>
              <a:t>Part 3 – HDPE Pipe Load Checklist cont’d</a:t>
            </a:r>
          </a:p>
        </p:txBody>
      </p:sp>
      <p:sp>
        <p:nvSpPr>
          <p:cNvPr id="7" name="Content Placeholder 6"/>
          <p:cNvSpPr>
            <a:spLocks noGrp="1"/>
          </p:cNvSpPr>
          <p:nvPr>
            <p:ph sz="quarter" idx="16"/>
          </p:nvPr>
        </p:nvSpPr>
        <p:spPr/>
        <p:txBody>
          <a:bodyPr/>
          <a:lstStyle/>
          <a:p>
            <a:r>
              <a:rPr lang="en-US" dirty="0"/>
              <a:t>SG 62</a:t>
            </a:r>
          </a:p>
        </p:txBody>
      </p:sp>
      <p:sp>
        <p:nvSpPr>
          <p:cNvPr id="4" name="Text Placeholder 3"/>
          <p:cNvSpPr>
            <a:spLocks noGrp="1"/>
          </p:cNvSpPr>
          <p:nvPr>
            <p:ph type="body" sz="quarter" idx="17"/>
          </p:nvPr>
        </p:nvSpPr>
        <p:spPr>
          <a:prstGeom prst="rect">
            <a:avLst/>
          </a:prstGeom>
        </p:spPr>
        <p:txBody>
          <a:bodyPr/>
          <a:lstStyle/>
          <a:p>
            <a:endParaRPr lang="en-US" dirty="0"/>
          </a:p>
          <a:p>
            <a:endParaRPr lang="en-US" dirty="0"/>
          </a:p>
        </p:txBody>
      </p:sp>
      <p:sp>
        <p:nvSpPr>
          <p:cNvPr id="2" name="Footer Placeholder 1"/>
          <p:cNvSpPr>
            <a:spLocks noGrp="1"/>
          </p:cNvSpPr>
          <p:nvPr>
            <p:ph type="ftr" sz="quarter" idx="11"/>
          </p:nvPr>
        </p:nvSpPr>
        <p:spPr/>
        <p:txBody>
          <a:bodyPr/>
          <a:lstStyle/>
          <a:p>
            <a:r>
              <a:rPr lang="en-US" dirty="0"/>
              <a:t>HDPE Pipe Handling-HYD FCX2027C</a:t>
            </a:r>
          </a:p>
        </p:txBody>
      </p:sp>
      <p:sp>
        <p:nvSpPr>
          <p:cNvPr id="3" name="Slide Number Placeholder 2"/>
          <p:cNvSpPr>
            <a:spLocks noGrp="1"/>
          </p:cNvSpPr>
          <p:nvPr>
            <p:ph type="sldNum" sz="quarter" idx="12"/>
          </p:nvPr>
        </p:nvSpPr>
        <p:spPr/>
        <p:txBody>
          <a:bodyPr/>
          <a:lstStyle/>
          <a:p>
            <a:pPr algn="r"/>
            <a:r>
              <a:rPr lang="en-US" dirty="0"/>
              <a:t>	</a:t>
            </a:r>
            <a:fld id="{25D3FF45-FB88-453A-A2AC-7EF0564DBF56}" type="slidenum">
              <a:rPr lang="en-US" smtClean="0"/>
              <a:pPr algn="r"/>
              <a:t>97</a:t>
            </a:fld>
            <a:endParaRPr lang="en-US" dirty="0"/>
          </a:p>
        </p:txBody>
      </p:sp>
      <p:pic>
        <p:nvPicPr>
          <p:cNvPr id="8" name="Picture 7"/>
          <p:cNvPicPr/>
          <p:nvPr/>
        </p:nvPicPr>
        <p:blipFill>
          <a:blip r:embed="rId3"/>
          <a:stretch>
            <a:fillRect/>
          </a:stretch>
        </p:blipFill>
        <p:spPr>
          <a:xfrm>
            <a:off x="628649" y="1306064"/>
            <a:ext cx="6654277" cy="5042605"/>
          </a:xfrm>
          <a:prstGeom prst="rect">
            <a:avLst/>
          </a:prstGeom>
        </p:spPr>
      </p:pic>
    </p:spTree>
    <p:extLst>
      <p:ext uri="{BB962C8B-B14F-4D97-AF65-F5344CB8AC3E}">
        <p14:creationId xmlns:p14="http://schemas.microsoft.com/office/powerpoint/2010/main" val="7486554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HDPE Pipe Handling-HYD FCX2027C</a:t>
            </a:r>
          </a:p>
        </p:txBody>
      </p:sp>
      <p:sp>
        <p:nvSpPr>
          <p:cNvPr id="3" name="Text Placeholder 2"/>
          <p:cNvSpPr>
            <a:spLocks noGrp="1"/>
          </p:cNvSpPr>
          <p:nvPr>
            <p:ph type="body" sz="quarter" idx="14"/>
          </p:nvPr>
        </p:nvSpPr>
        <p:spPr/>
        <p:txBody>
          <a:bodyPr/>
          <a:lstStyle/>
          <a:p>
            <a:r>
              <a:rPr lang="en-US" dirty="0"/>
              <a:t>Directions</a:t>
            </a:r>
          </a:p>
          <a:p>
            <a:pPr marL="457200" indent="-457200">
              <a:buClr>
                <a:srgbClr val="0099CC"/>
              </a:buClr>
              <a:buFont typeface="+mj-lt"/>
              <a:buAutoNum type="arabicPeriod"/>
            </a:pPr>
            <a:r>
              <a:rPr lang="en-US" dirty="0">
                <a:latin typeface="Arial" panose="020B0604020202020204" pitchFamily="34" charset="0"/>
              </a:rPr>
              <a:t>Complete this activity by circling the correct section within the Pipe Handling Permit you would find these questions.</a:t>
            </a:r>
          </a:p>
        </p:txBody>
      </p:sp>
      <p:sp>
        <p:nvSpPr>
          <p:cNvPr id="4" name="Text Placeholder 3"/>
          <p:cNvSpPr>
            <a:spLocks noGrp="1"/>
          </p:cNvSpPr>
          <p:nvPr>
            <p:ph type="body" sz="quarter" idx="16"/>
          </p:nvPr>
        </p:nvSpPr>
        <p:spPr/>
        <p:txBody>
          <a:bodyPr/>
          <a:lstStyle/>
          <a:p>
            <a:r>
              <a:rPr lang="en-US" dirty="0"/>
              <a:t>Circle Up</a:t>
            </a:r>
          </a:p>
        </p:txBody>
      </p:sp>
      <p:sp>
        <p:nvSpPr>
          <p:cNvPr id="5" name="Text Placeholder 4"/>
          <p:cNvSpPr>
            <a:spLocks noGrp="1"/>
          </p:cNvSpPr>
          <p:nvPr>
            <p:ph type="body" sz="quarter" idx="15"/>
          </p:nvPr>
        </p:nvSpPr>
        <p:spPr>
          <a:prstGeom prst="rect">
            <a:avLst/>
          </a:prstGeom>
        </p:spPr>
        <p:txBody>
          <a:bodyPr/>
          <a:lstStyle/>
          <a:p>
            <a:r>
              <a:rPr lang="en-US" dirty="0"/>
              <a:t>Activity 4</a:t>
            </a:r>
          </a:p>
        </p:txBody>
      </p:sp>
      <p:sp>
        <p:nvSpPr>
          <p:cNvPr id="7" name="Content Placeholder 6"/>
          <p:cNvSpPr>
            <a:spLocks noGrp="1"/>
          </p:cNvSpPr>
          <p:nvPr>
            <p:ph sz="quarter" idx="17"/>
          </p:nvPr>
        </p:nvSpPr>
        <p:spPr/>
        <p:txBody>
          <a:bodyPr/>
          <a:lstStyle/>
          <a:p>
            <a:r>
              <a:rPr lang="en-US" dirty="0"/>
              <a:t>SG 63</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98</a:t>
            </a:fld>
            <a:endParaRPr lang="en-US" dirty="0"/>
          </a:p>
        </p:txBody>
      </p:sp>
    </p:spTree>
    <p:extLst>
      <p:ext uri="{BB962C8B-B14F-4D97-AF65-F5344CB8AC3E}">
        <p14:creationId xmlns:p14="http://schemas.microsoft.com/office/powerpoint/2010/main" val="14480488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prstGeom prst="rect">
            <a:avLst/>
          </a:prstGeom>
        </p:spPr>
        <p:txBody>
          <a:bodyPr/>
          <a:lstStyle/>
          <a:p>
            <a:r>
              <a:rPr lang="en-US" dirty="0"/>
              <a:t>Quiz</a:t>
            </a:r>
          </a:p>
        </p:txBody>
      </p:sp>
      <p:sp>
        <p:nvSpPr>
          <p:cNvPr id="3" name="Footer Placeholder 2"/>
          <p:cNvSpPr>
            <a:spLocks noGrp="1"/>
          </p:cNvSpPr>
          <p:nvPr>
            <p:ph type="ftr" sz="quarter" idx="11"/>
          </p:nvPr>
        </p:nvSpPr>
        <p:spPr/>
        <p:txBody>
          <a:bodyPr/>
          <a:lstStyle/>
          <a:p>
            <a:r>
              <a:rPr lang="en-US" dirty="0"/>
              <a:t>HDPE Pipe Handling-HYD FCX2027C</a:t>
            </a:r>
          </a:p>
        </p:txBody>
      </p:sp>
      <p:sp>
        <p:nvSpPr>
          <p:cNvPr id="4" name="Text Placeholder 3"/>
          <p:cNvSpPr>
            <a:spLocks noGrp="1"/>
          </p:cNvSpPr>
          <p:nvPr>
            <p:ph type="body" sz="quarter" idx="14"/>
          </p:nvPr>
        </p:nvSpPr>
        <p:spPr/>
        <p:txBody>
          <a:bodyPr/>
          <a:lstStyle/>
          <a:p>
            <a:r>
              <a:rPr lang="en-US" dirty="0"/>
              <a:t>Directions</a:t>
            </a:r>
          </a:p>
          <a:p>
            <a:pPr marL="457200" indent="-457200">
              <a:buFont typeface="+mj-lt"/>
              <a:buAutoNum type="arabicPeriod"/>
            </a:pPr>
            <a:r>
              <a:rPr lang="en-US" dirty="0">
                <a:latin typeface="Arial" panose="020B0604020202020204" pitchFamily="34" charset="0"/>
              </a:rPr>
              <a:t>Complete the quiz in the Student Guide (p. 64)</a:t>
            </a:r>
          </a:p>
          <a:p>
            <a:pPr marL="457200" indent="-457200">
              <a:buFont typeface="+mj-lt"/>
              <a:buAutoNum type="arabicPeriod"/>
            </a:pPr>
            <a:r>
              <a:rPr lang="en-US" dirty="0">
                <a:latin typeface="Arial" panose="020B0604020202020204" pitchFamily="34" charset="0"/>
              </a:rPr>
              <a:t>Discuss the answers as a class</a:t>
            </a:r>
          </a:p>
        </p:txBody>
      </p:sp>
      <p:sp>
        <p:nvSpPr>
          <p:cNvPr id="5" name="Text Placeholder 4"/>
          <p:cNvSpPr>
            <a:spLocks noGrp="1"/>
          </p:cNvSpPr>
          <p:nvPr>
            <p:ph type="body" sz="quarter" idx="16"/>
          </p:nvPr>
        </p:nvSpPr>
        <p:spPr/>
        <p:txBody>
          <a:bodyPr/>
          <a:lstStyle/>
          <a:p>
            <a:r>
              <a:rPr lang="en-US" dirty="0"/>
              <a:t>Module 3 Quiz</a:t>
            </a:r>
          </a:p>
        </p:txBody>
      </p:sp>
      <p:sp>
        <p:nvSpPr>
          <p:cNvPr id="8" name="Content Placeholder 7"/>
          <p:cNvSpPr>
            <a:spLocks noGrp="1"/>
          </p:cNvSpPr>
          <p:nvPr>
            <p:ph sz="quarter" idx="17"/>
          </p:nvPr>
        </p:nvSpPr>
        <p:spPr/>
        <p:txBody>
          <a:bodyPr/>
          <a:lstStyle/>
          <a:p>
            <a:r>
              <a:rPr lang="en-US" dirty="0"/>
              <a:t>SG 64</a:t>
            </a:r>
          </a:p>
        </p:txBody>
      </p:sp>
      <p:sp>
        <p:nvSpPr>
          <p:cNvPr id="6" name="Slide Number Placeholder 5"/>
          <p:cNvSpPr>
            <a:spLocks noGrp="1"/>
          </p:cNvSpPr>
          <p:nvPr>
            <p:ph type="sldNum" sz="quarter" idx="12"/>
          </p:nvPr>
        </p:nvSpPr>
        <p:spPr/>
        <p:txBody>
          <a:bodyPr/>
          <a:lstStyle/>
          <a:p>
            <a:pPr algn="r"/>
            <a:r>
              <a:rPr lang="en-US" dirty="0"/>
              <a:t>	</a:t>
            </a:r>
            <a:fld id="{25D3FF45-FB88-453A-A2AC-7EF0564DBF56}" type="slidenum">
              <a:rPr lang="en-US" smtClean="0"/>
              <a:pPr algn="r"/>
              <a:t>99</a:t>
            </a:fld>
            <a:endParaRPr lang="en-US" dirty="0"/>
          </a:p>
        </p:txBody>
      </p:sp>
    </p:spTree>
    <p:extLst>
      <p:ext uri="{BB962C8B-B14F-4D97-AF65-F5344CB8AC3E}">
        <p14:creationId xmlns:p14="http://schemas.microsoft.com/office/powerpoint/2010/main" val="3861589476"/>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E290B47D-96F8-4887-B177-AD72DCA650D2}"/>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DE3BCC64-6549-4796-8469-3B8A9F625B6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0605A400-5AA9-41B8-B010-C6FBB089F05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v3.1.potx" id="{78E3FDC8-5D3A-480A-B455-9BFA0B55D6FD}" vid="{F5F3A9B1-63F4-4718-A48D-0078B55E477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44</Value>
      <Value>23</Value>
      <Value>56</Value>
      <Value>9</Value>
      <Value>74</Value>
    </TaxCatchAll>
    <lcf76f155ced4ddcb4097134ff3c332f xmlns="96b50f58-a40e-4869-8bc2-ee1dec35f0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949CDC-8B82-4547-901C-DF6BB90FA945}">
  <ds:schemaRefs>
    <ds:schemaRef ds:uri="Microsoft.SharePoint.Taxonomy.ContentTypeSync"/>
  </ds:schemaRefs>
</ds:datastoreItem>
</file>

<file path=customXml/itemProps2.xml><?xml version="1.0" encoding="utf-8"?>
<ds:datastoreItem xmlns:ds="http://schemas.openxmlformats.org/officeDocument/2006/customXml" ds:itemID="{C8006083-0835-4B99-8BA8-DFBE428113C1}">
  <ds:schemaRefs>
    <ds:schemaRef ds:uri="http://schemas.microsoft.com/sharepoint/v3/contenttype/forms"/>
  </ds:schemaRefs>
</ds:datastoreItem>
</file>

<file path=customXml/itemProps3.xml><?xml version="1.0" encoding="utf-8"?>
<ds:datastoreItem xmlns:ds="http://schemas.openxmlformats.org/officeDocument/2006/customXml" ds:itemID="{1DE30168-6156-49B3-BD13-80EEECA31F69}"/>
</file>

<file path=customXml/itemProps4.xml><?xml version="1.0" encoding="utf-8"?>
<ds:datastoreItem xmlns:ds="http://schemas.openxmlformats.org/officeDocument/2006/customXml" ds:itemID="{BB84A41C-B8AC-45A5-B15E-A8B965DEF00E}">
  <ds:schemaRefs>
    <ds:schemaRef ds:uri="http://schemas.microsoft.com/office/2006/documentManagement/types"/>
    <ds:schemaRef ds:uri="http://purl.org/dc/dcmitype/"/>
    <ds:schemaRef ds:uri="http://www.w3.org/XML/1998/namespace"/>
    <ds:schemaRef ds:uri="http://schemas.microsoft.com/office/infopath/2007/PartnerControls"/>
    <ds:schemaRef ds:uri="245ec760-34ce-40ce-abc7-c87572b78358"/>
    <ds:schemaRef ds:uri="http://purl.org/dc/terms/"/>
    <ds:schemaRef ds:uri="http://schemas.microsoft.com/office/2006/metadata/properties"/>
    <ds:schemaRef ds:uri="http://purl.org/dc/elements/1.1/"/>
    <ds:schemaRef ds:uri="http://schemas.openxmlformats.org/package/2006/metadata/core-properties"/>
    <ds:schemaRef ds:uri="http://schemas.microsoft.com/sharepoint/v3/fields"/>
    <ds:schemaRef ds:uri="b5ba0a33-b247-4d4b-b9ae-c709af684fd3"/>
    <ds:schemaRef ds:uri="http://schemas.microsoft.com/sharepoint/v3"/>
    <ds:schemaRef ds:uri="53d28b8c-eb58-44d7-87aa-8c57ee0de470"/>
  </ds:schemaRefs>
</ds:datastoreItem>
</file>

<file path=docMetadata/LabelInfo.xml><?xml version="1.0" encoding="utf-8"?>
<clbl:labelList xmlns:clbl="http://schemas.microsoft.com/office/2020/mipLabelMetadata">
  <clbl:label id="{56f8a036-ae1b-4f85-92d3-f4203c03c43b}" enabled="1" method="Standard" siteId="{5f229ce1-773c-46ed-a6fa-974006fae097}" contentBits="0" removed="0"/>
</clbl:labelList>
</file>

<file path=docProps/app.xml><?xml version="1.0" encoding="utf-8"?>
<Properties xmlns="http://schemas.openxmlformats.org/officeDocument/2006/extended-properties" xmlns:vt="http://schemas.openxmlformats.org/officeDocument/2006/docPropsVTypes">
  <Template>PPT_Template_v3.1</Template>
  <TotalTime>4737</TotalTime>
  <Words>16718</Words>
  <Application>Microsoft Office PowerPoint</Application>
  <PresentationFormat>On-screen Show (4:3)</PresentationFormat>
  <Paragraphs>3046</Paragraphs>
  <Slides>180</Slides>
  <Notes>180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180</vt:i4>
      </vt:variant>
    </vt:vector>
  </HeadingPairs>
  <TitlesOfParts>
    <vt:vector size="192" baseType="lpstr">
      <vt:lpstr>Arial</vt:lpstr>
      <vt:lpstr>Arial Black</vt:lpstr>
      <vt:lpstr>Arial monospaced for SAP</vt:lpstr>
      <vt:lpstr>Calibri</vt:lpstr>
      <vt:lpstr>Calibri Light</vt:lpstr>
      <vt:lpstr>Courier New</vt:lpstr>
      <vt:lpstr>Times New Roman</vt:lpstr>
      <vt:lpstr>Wingdings</vt:lpstr>
      <vt:lpstr>Office Theme</vt:lpstr>
      <vt:lpstr>1_Custom Design</vt:lpstr>
      <vt:lpstr>Custom Design</vt:lpstr>
      <vt:lpstr>2_Custom Design</vt:lpstr>
      <vt:lpstr>HYD FCX2027C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Freeport-McMoRan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Code</dc:title>
  <dc:creator>Eckley, Theresa</dc:creator>
  <cp:lastModifiedBy>Provencio, Alejandro</cp:lastModifiedBy>
  <cp:revision>219</cp:revision>
  <cp:lastPrinted>2020-01-13T20:17:49Z</cp:lastPrinted>
  <dcterms:created xsi:type="dcterms:W3CDTF">2020-01-06T15:39:31Z</dcterms:created>
  <dcterms:modified xsi:type="dcterms:W3CDTF">2023-08-24T12:17:18Z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74;#Design|7a622a0c-b06b-4a2d-850a-fb30cb89a6a0</vt:lpwstr>
  </property>
  <property fmtid="{D5CDD505-2E9C-101B-9397-08002B2CF9AE}" pid="3" name="FM Retention Category">
    <vt:lpwstr>23;#Administration|5648ecb6-843d-42d8-8ec5-901cd2d614fb</vt:lpwstr>
  </property>
  <property fmtid="{D5CDD505-2E9C-101B-9397-08002B2CF9AE}" pid="4" name="FM Ent Taxonomy">
    <vt:lpwstr>9;#Train|c7e8ba18-c9ba-401f-8a3d-ab16b1aeb6a0</vt:lpwstr>
  </property>
  <property fmtid="{D5CDD505-2E9C-101B-9397-08002B2CF9AE}" pid="5" name="AuthorIds_UIVersion_4">
    <vt:lpwstr>48</vt:lpwstr>
  </property>
  <property fmtid="{D5CDD505-2E9C-101B-9397-08002B2CF9AE}" pid="6" name="ContentTypeId">
    <vt:lpwstr>0x0101000625A717CE324144AA678D44AED611A7</vt:lpwstr>
  </property>
  <property fmtid="{D5CDD505-2E9C-101B-9397-08002B2CF9AE}" pid="7" name="Course Group">
    <vt:lpwstr>56;#General Operations|ac9f029f-ab23-4c72-8900-1c9d80033bd5</vt:lpwstr>
  </property>
  <property fmtid="{D5CDD505-2E9C-101B-9397-08002B2CF9AE}" pid="8" name="Document Type">
    <vt:lpwstr>44;#Facilitator Presentation|301d71f6-f435-4af7-9fd0-d5282897076a</vt:lpwstr>
  </property>
</Properties>
</file>