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 id="2147483684" r:id="rId6"/>
  </p:sldMasterIdLst>
  <p:notesMasterIdLst>
    <p:notesMasterId r:id="rId62"/>
  </p:notesMasterIdLst>
  <p:handoutMasterIdLst>
    <p:handoutMasterId r:id="rId63"/>
  </p:handoutMasterIdLst>
  <p:sldIdLst>
    <p:sldId id="318" r:id="rId7"/>
    <p:sldId id="321" r:id="rId8"/>
    <p:sldId id="328" r:id="rId9"/>
    <p:sldId id="329" r:id="rId10"/>
    <p:sldId id="324" r:id="rId11"/>
    <p:sldId id="327" r:id="rId12"/>
    <p:sldId id="330" r:id="rId13"/>
    <p:sldId id="347" r:id="rId14"/>
    <p:sldId id="299" r:id="rId15"/>
    <p:sldId id="379" r:id="rId16"/>
    <p:sldId id="281" r:id="rId17"/>
    <p:sldId id="282" r:id="rId18"/>
    <p:sldId id="319" r:id="rId19"/>
    <p:sldId id="279" r:id="rId20"/>
    <p:sldId id="289" r:id="rId21"/>
    <p:sldId id="370" r:id="rId22"/>
    <p:sldId id="373" r:id="rId23"/>
    <p:sldId id="391" r:id="rId24"/>
    <p:sldId id="362" r:id="rId25"/>
    <p:sldId id="363" r:id="rId26"/>
    <p:sldId id="320" r:id="rId27"/>
    <p:sldId id="381" r:id="rId28"/>
    <p:sldId id="292" r:id="rId29"/>
    <p:sldId id="390" r:id="rId30"/>
    <p:sldId id="293" r:id="rId31"/>
    <p:sldId id="294" r:id="rId32"/>
    <p:sldId id="300" r:id="rId33"/>
    <p:sldId id="302" r:id="rId34"/>
    <p:sldId id="304" r:id="rId35"/>
    <p:sldId id="308" r:id="rId36"/>
    <p:sldId id="312" r:id="rId37"/>
    <p:sldId id="382" r:id="rId38"/>
    <p:sldId id="314" r:id="rId39"/>
    <p:sldId id="367" r:id="rId40"/>
    <p:sldId id="383" r:id="rId41"/>
    <p:sldId id="322" r:id="rId42"/>
    <p:sldId id="372" r:id="rId43"/>
    <p:sldId id="358" r:id="rId44"/>
    <p:sldId id="392" r:id="rId45"/>
    <p:sldId id="393" r:id="rId46"/>
    <p:sldId id="394" r:id="rId47"/>
    <p:sldId id="395" r:id="rId48"/>
    <p:sldId id="396" r:id="rId49"/>
    <p:sldId id="397" r:id="rId50"/>
    <p:sldId id="384" r:id="rId51"/>
    <p:sldId id="371" r:id="rId52"/>
    <p:sldId id="380" r:id="rId53"/>
    <p:sldId id="385" r:id="rId54"/>
    <p:sldId id="389" r:id="rId55"/>
    <p:sldId id="326" r:id="rId56"/>
    <p:sldId id="386" r:id="rId57"/>
    <p:sldId id="331" r:id="rId58"/>
    <p:sldId id="332" r:id="rId59"/>
    <p:sldId id="342" r:id="rId60"/>
    <p:sldId id="388" r:id="rId61"/>
  </p:sldIdLst>
  <p:sldSz cx="9144000" cy="6858000" type="screen4x3"/>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99"/>
    <a:srgbClr val="8F133C"/>
    <a:srgbClr val="C14628"/>
    <a:srgbClr val="BB5D00"/>
    <a:srgbClr val="842A17"/>
    <a:srgbClr val="722514"/>
    <a:srgbClr val="4A1B0C"/>
    <a:srgbClr val="832916"/>
    <a:srgbClr val="7A27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1638E-BBC6-434A-A8BB-9D971CFCF06A}" v="2" dt="2023-07-20T14:36:53.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94"/>
  </p:normalViewPr>
  <p:slideViewPr>
    <p:cSldViewPr snapToGrid="0" snapToObjects="1">
      <p:cViewPr varScale="1">
        <p:scale>
          <a:sx n="107" d="100"/>
          <a:sy n="107" d="100"/>
        </p:scale>
        <p:origin x="1332" y="1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C14628"/>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FF671C"/>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8991C"/>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F8CF91"/>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4C7093"/>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C14628"/>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FF671C"/>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8991C"/>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F8CF91"/>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4C7093"/>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F133C"/>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447C5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6386BC-5580-49A8-BA45-DBB3418FE2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463BC9-8BEA-4D11-808F-5147AF0323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BDDBB6-B83C-48E8-AE2F-57DF43EE9DE8}" type="datetimeFigureOut">
              <a:rPr lang="en-US" smtClean="0"/>
              <a:t>8/23/2023</a:t>
            </a:fld>
            <a:endParaRPr lang="en-US"/>
          </a:p>
        </p:txBody>
      </p:sp>
      <p:sp>
        <p:nvSpPr>
          <p:cNvPr id="4" name="Footer Placeholder 3">
            <a:extLst>
              <a:ext uri="{FF2B5EF4-FFF2-40B4-BE49-F238E27FC236}">
                <a16:creationId xmlns:a16="http://schemas.microsoft.com/office/drawing/2014/main" id="{4A01807B-1310-45C9-ACA2-8B31928956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144D72-4A61-4AC7-BDB1-D8A2141383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56298B-CD76-4F55-8FB2-1242825ADFEC}" type="slidenum">
              <a:rPr lang="en-US" smtClean="0"/>
              <a:t>‹#›</a:t>
            </a:fld>
            <a:endParaRPr lang="en-US"/>
          </a:p>
        </p:txBody>
      </p:sp>
    </p:spTree>
    <p:extLst>
      <p:ext uri="{BB962C8B-B14F-4D97-AF65-F5344CB8AC3E}">
        <p14:creationId xmlns:p14="http://schemas.microsoft.com/office/powerpoint/2010/main" val="3277809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home.fmi.com/"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mailto:hrsc@fmi.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15</a:t>
            </a:fld>
            <a:endParaRPr lang="en-US"/>
          </a:p>
        </p:txBody>
      </p:sp>
    </p:spTree>
    <p:extLst>
      <p:ext uri="{BB962C8B-B14F-4D97-AF65-F5344CB8AC3E}">
        <p14:creationId xmlns:p14="http://schemas.microsoft.com/office/powerpoint/2010/main" val="67294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of giving</a:t>
            </a:r>
            <a:r>
              <a:rPr lang="en-US" baseline="0" dirty="0"/>
              <a:t> right of way to all equipment.  Do not pass unless operator expresses permission.    Stay well behind when following.</a:t>
            </a: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48</a:t>
            </a:fld>
            <a:endParaRPr lang="en-US"/>
          </a:p>
        </p:txBody>
      </p:sp>
    </p:spTree>
    <p:extLst>
      <p:ext uri="{BB962C8B-B14F-4D97-AF65-F5344CB8AC3E}">
        <p14:creationId xmlns:p14="http://schemas.microsoft.com/office/powerpoint/2010/main" val="265223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different levels of Alerts and what actions</a:t>
            </a:r>
            <a:r>
              <a:rPr lang="en-US" baseline="0" dirty="0"/>
              <a:t> to take to be safe.</a:t>
            </a:r>
          </a:p>
          <a:p>
            <a:r>
              <a:rPr lang="en-US" baseline="0" dirty="0"/>
              <a:t>GREEN:  Lightening outside 20 mile radius</a:t>
            </a:r>
          </a:p>
          <a:p>
            <a:r>
              <a:rPr lang="en-US" baseline="0" dirty="0"/>
              <a:t>YELLOW:  Lightening identified as striking in a 7 to 15 mile radius</a:t>
            </a:r>
          </a:p>
          <a:p>
            <a:r>
              <a:rPr lang="en-US" baseline="0" dirty="0"/>
              <a:t>RED:  Lightening striking within 0 to 7 mile radius</a:t>
            </a:r>
          </a:p>
          <a:p>
            <a:endParaRPr lang="en-US" baseline="0" dirty="0"/>
          </a:p>
          <a:p>
            <a:r>
              <a:rPr lang="en-US" baseline="0" dirty="0"/>
              <a:t>YELLOW ALERT:  Prepare to evacuate when and if RED Alert comes</a:t>
            </a:r>
          </a:p>
          <a:p>
            <a:r>
              <a:rPr lang="en-US" baseline="0" dirty="0"/>
              <a:t>RED ALERT:  Work is Prohibited in High Risk Areas.   Appropriate shelter from hazards must be taken.  Depending on the work being performed, it is the decision of division management to understand, communicate and enforce specific procedures.</a:t>
            </a:r>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51</a:t>
            </a:fld>
            <a:endParaRPr lang="en-US"/>
          </a:p>
        </p:txBody>
      </p:sp>
    </p:spTree>
    <p:extLst>
      <p:ext uri="{BB962C8B-B14F-4D97-AF65-F5344CB8AC3E}">
        <p14:creationId xmlns:p14="http://schemas.microsoft.com/office/powerpoint/2010/main" val="204210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28</a:t>
            </a:fld>
            <a:endParaRPr lang="en-US"/>
          </a:p>
        </p:txBody>
      </p:sp>
    </p:spTree>
    <p:extLst>
      <p:ext uri="{BB962C8B-B14F-4D97-AF65-F5344CB8AC3E}">
        <p14:creationId xmlns:p14="http://schemas.microsoft.com/office/powerpoint/2010/main" val="13569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85A72-54D3-47F7-AF3C-70A42330739A}" type="slidenum">
              <a:rPr lang="en-US" smtClean="0"/>
              <a:pPr/>
              <a:t>38</a:t>
            </a:fld>
            <a:endParaRPr lang="en-US"/>
          </a:p>
        </p:txBody>
      </p:sp>
    </p:spTree>
    <p:extLst>
      <p:ext uri="{BB962C8B-B14F-4D97-AF65-F5344CB8AC3E}">
        <p14:creationId xmlns:p14="http://schemas.microsoft.com/office/powerpoint/2010/main" val="407494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Talking Points: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evacuation plan was developed after performing a risk assessment on each of the tailings storage facilities (TSF)s.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Of the 8 TSFs, 5 of them have potential to impact employees, either in their place of work, on the facilities, or traveling near the facilities.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consider areas you frequent as you review this evacuation plan.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remember, if you see something unusual on the facilities, say something. </a:t>
            </a:r>
          </a:p>
        </p:txBody>
      </p:sp>
      <p:sp>
        <p:nvSpPr>
          <p:cNvPr id="4" name="Slide Number Placeholder 3"/>
          <p:cNvSpPr>
            <a:spLocks noGrp="1"/>
          </p:cNvSpPr>
          <p:nvPr>
            <p:ph type="sldNum" sz="quarter" idx="5"/>
          </p:nvPr>
        </p:nvSpPr>
        <p:spPr/>
        <p:txBody>
          <a:bodyPr/>
          <a:lstStyle/>
          <a:p>
            <a:fld id="{A86C2C70-9C83-42E0-8468-76BA24BEB47F}" type="slidenum">
              <a:rPr lang="en-US" smtClean="0"/>
              <a:t>39</a:t>
            </a:fld>
            <a:endParaRPr lang="en-US"/>
          </a:p>
        </p:txBody>
      </p:sp>
    </p:spTree>
    <p:extLst>
      <p:ext uri="{BB962C8B-B14F-4D97-AF65-F5344CB8AC3E}">
        <p14:creationId xmlns:p14="http://schemas.microsoft.com/office/powerpoint/2010/main" val="49024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Talking Points: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two different types of failure modes for a TSF: “Slumping” and “Flow” type failures.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Slumping type failures look like a short landslide that could run out hundreds of feet.</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Flow type failures flow more like muddy water downstream, potentially for miles.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3 West and 4 West have a “slumping” type failure mode. This means likely only a small portion of the facility would fail and potentially run out like a landslide. Not all areas would be impacted at once. The failure width could potentially be from a feet to several hundreds of feet wide.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Assumptions can be made about how this could fail, therefore a minimum predicted inundation zone and maximum predicted inundation zone (or distance impacted from the facility) is included in the mapping for reference.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 slide – “WHAT TO DO:”</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unlikely event of a 3/4 West Failure near the Pump &amp; Field Shop or Utility Crew Trailers, move to a Collection Point at either the Southside SX or Morenci Warehouse.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unlikely event of a 3/4 West Failure near the Southwest corner of the facility, move to the Collection Point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Stargo</a:t>
            </a:r>
            <a:r>
              <a:rPr lang="en-US" sz="1800" dirty="0">
                <a:effectLst/>
                <a:latin typeface="Calibri" panose="020F0502020204030204" pitchFamily="34" charset="0"/>
                <a:ea typeface="Calibri" panose="020F0502020204030204" pitchFamily="34" charset="0"/>
                <a:cs typeface="Times New Roman" panose="02020603050405020304" pitchFamily="18" charset="0"/>
              </a:rPr>
              <a:t> SX or evacuate the area altogether.</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remember, in the event of a TSF Failure, it can be time sensitive so simply remember to just move “Up, Up, and Away.”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more information on the town site evacuation, people who live in town will be receiving a Public Guide to Tailings Storage Facilities in June which will be mailed to their homes.</a:t>
            </a:r>
          </a:p>
        </p:txBody>
      </p:sp>
      <p:sp>
        <p:nvSpPr>
          <p:cNvPr id="4" name="Slide Number Placeholder 3"/>
          <p:cNvSpPr>
            <a:spLocks noGrp="1"/>
          </p:cNvSpPr>
          <p:nvPr>
            <p:ph type="sldNum" sz="quarter" idx="5"/>
          </p:nvPr>
        </p:nvSpPr>
        <p:spPr/>
        <p:txBody>
          <a:bodyPr/>
          <a:lstStyle/>
          <a:p>
            <a:fld id="{A86C2C70-9C83-42E0-8468-76BA24BEB47F}" type="slidenum">
              <a:rPr lang="en-US" smtClean="0"/>
              <a:t>40</a:t>
            </a:fld>
            <a:endParaRPr lang="en-US"/>
          </a:p>
        </p:txBody>
      </p:sp>
    </p:spTree>
    <p:extLst>
      <p:ext uri="{BB962C8B-B14F-4D97-AF65-F5344CB8AC3E}">
        <p14:creationId xmlns:p14="http://schemas.microsoft.com/office/powerpoint/2010/main" val="33789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Talking Points: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Silver Basin 1 is also a “slumping” type failure mode.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all areas would be impacted at once.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case, in the unlikely event of it being near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Stargo</a:t>
            </a:r>
            <a:r>
              <a:rPr lang="en-US" sz="1800" dirty="0">
                <a:effectLst/>
                <a:latin typeface="Calibri" panose="020F0502020204030204" pitchFamily="34" charset="0"/>
                <a:ea typeface="Calibri" panose="020F0502020204030204" pitchFamily="34" charset="0"/>
                <a:cs typeface="Times New Roman" panose="02020603050405020304" pitchFamily="18" charset="0"/>
              </a:rPr>
              <a:t> SX or the Tailings Offices/Maintenance, move to the North end of the parking lots to the collection point and move to the Morenci Warehouse. Help transport others as needed.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Should you end up needing to simply move away and not be able to meet at the collection point, contact your supervisor on the radio and let them know where you are.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remember, in the event of a TSF Failure move “Up, Up, and Away.”</a:t>
            </a:r>
          </a:p>
          <a:p>
            <a:endParaRPr lang="en-US" dirty="0"/>
          </a:p>
        </p:txBody>
      </p:sp>
      <p:sp>
        <p:nvSpPr>
          <p:cNvPr id="4" name="Slide Number Placeholder 3"/>
          <p:cNvSpPr>
            <a:spLocks noGrp="1"/>
          </p:cNvSpPr>
          <p:nvPr>
            <p:ph type="sldNum" sz="quarter" idx="5"/>
          </p:nvPr>
        </p:nvSpPr>
        <p:spPr/>
        <p:txBody>
          <a:bodyPr/>
          <a:lstStyle/>
          <a:p>
            <a:fld id="{A86C2C70-9C83-42E0-8468-76BA24BEB47F}" type="slidenum">
              <a:rPr lang="en-US" smtClean="0"/>
              <a:t>41</a:t>
            </a:fld>
            <a:endParaRPr lang="en-US"/>
          </a:p>
        </p:txBody>
      </p:sp>
    </p:spTree>
    <p:extLst>
      <p:ext uri="{BB962C8B-B14F-4D97-AF65-F5344CB8AC3E}">
        <p14:creationId xmlns:p14="http://schemas.microsoft.com/office/powerpoint/2010/main" val="391525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Talking Points: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Southwest 1 is also a “slumping” type failure mode.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all areas would be impacted at once.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case, in the unlikely event of someone being in these areas at time failure, simply move to high ground and assist others as needed.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 The areas showing runout on Southwest 1 have steeper slopes. Other areas have potential for instability, but are not shown. These areas given low TSF height would have shorter run-out distances. As always, move away from TSF.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your supervisor and inform them of your location.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remember, in the event of a TSF Failure move “Up, Up, and Away.”</a:t>
            </a:r>
          </a:p>
          <a:p>
            <a:endParaRPr lang="en-US" dirty="0"/>
          </a:p>
        </p:txBody>
      </p:sp>
      <p:sp>
        <p:nvSpPr>
          <p:cNvPr id="4" name="Slide Number Placeholder 3"/>
          <p:cNvSpPr>
            <a:spLocks noGrp="1"/>
          </p:cNvSpPr>
          <p:nvPr>
            <p:ph type="sldNum" sz="quarter" idx="5"/>
          </p:nvPr>
        </p:nvSpPr>
        <p:spPr/>
        <p:txBody>
          <a:bodyPr/>
          <a:lstStyle/>
          <a:p>
            <a:fld id="{A86C2C70-9C83-42E0-8468-76BA24BEB47F}" type="slidenum">
              <a:rPr lang="en-US" smtClean="0"/>
              <a:t>42</a:t>
            </a:fld>
            <a:endParaRPr lang="en-US"/>
          </a:p>
        </p:txBody>
      </p:sp>
    </p:spTree>
    <p:extLst>
      <p:ext uri="{BB962C8B-B14F-4D97-AF65-F5344CB8AC3E}">
        <p14:creationId xmlns:p14="http://schemas.microsoft.com/office/powerpoint/2010/main" val="112583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r>
              <a:rPr lang="en-US" dirty="0"/>
              <a:t>Talking Points: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West/East Tailings Storage Facility is a “flow” failure mode. This is different from the others as it runs more like water downstream like a flood wave.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point of failure would be on the North side of the facility, flowing North, then East, then South to the San Francisco and Gila Rivers as indicated by the red arrows on the map.</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case, in the unlikely event of someone being in these areas at time failure, people can move to the Top of 3 West or the E2-1 Seepage Pond.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Areas of header far outside the 3-East crossing area (red line on crest in TSF image) of failure are likely safe; however, it would be best to begin walking off the header and off the TSF and away from potential flow paths.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are working outside the fenced areas, you may either evacuate North on Coral Rd or Collect at the Corrals.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your supervisor and inform them of your location.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remember, in the event of a TSF Failure move “Up, Up, and Away.”</a:t>
            </a:r>
          </a:p>
          <a:p>
            <a:endParaRPr lang="en-US" dirty="0"/>
          </a:p>
        </p:txBody>
      </p:sp>
      <p:sp>
        <p:nvSpPr>
          <p:cNvPr id="4" name="Slide Number Placeholder 3"/>
          <p:cNvSpPr>
            <a:spLocks noGrp="1"/>
          </p:cNvSpPr>
          <p:nvPr>
            <p:ph type="sldNum" sz="quarter" idx="5"/>
          </p:nvPr>
        </p:nvSpPr>
        <p:spPr/>
        <p:txBody>
          <a:bodyPr/>
          <a:lstStyle/>
          <a:p>
            <a:fld id="{A86C2C70-9C83-42E0-8468-76BA24BEB47F}" type="slidenum">
              <a:rPr lang="en-US" smtClean="0"/>
              <a:t>43</a:t>
            </a:fld>
            <a:endParaRPr lang="en-US"/>
          </a:p>
        </p:txBody>
      </p:sp>
    </p:spTree>
    <p:extLst>
      <p:ext uri="{BB962C8B-B14F-4D97-AF65-F5344CB8AC3E}">
        <p14:creationId xmlns:p14="http://schemas.microsoft.com/office/powerpoint/2010/main" val="62514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to radio communications in the Tailings Area, our EASE system (Employee Alert System Engine) can and will be used to communicate emergency information.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system increases the speed and efficiency vital information may be communicated to employees, not just for Tailings Emergencies, but all emergencies on or near site.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employees must sign up for EASE to receive these notifications on their mobile devices.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sign up for EASE, from any internet connected device go to: </a:t>
            </a:r>
          </a:p>
          <a:p>
            <a:pPr marL="342900" marR="0" lvl="0" indent="-342900">
              <a:lnSpc>
                <a:spcPct val="107000"/>
              </a:lnSpc>
              <a:spcBef>
                <a:spcPts val="0"/>
              </a:spcBef>
              <a:spcAft>
                <a:spcPts val="0"/>
              </a:spcAft>
              <a:buFont typeface="+mj-lt"/>
              <a:buAutoNum type="arabicPeriod"/>
            </a:pP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Home.fmi.com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Select EASE Registration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Note:</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 are on a personal device, you will be prompted for your network ID/PW and multifactor authentication.</a:t>
            </a: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Scroll down to Contact information and click the pencil icon to provide your personal contact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contact the HRSC by calling 1-888-855-HELP(4357) or email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hrsc@fmi.com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86C2C70-9C83-42E0-8468-76BA24BEB47F}" type="slidenum">
              <a:rPr lang="en-US" smtClean="0"/>
              <a:t>44</a:t>
            </a:fld>
            <a:endParaRPr lang="en-US"/>
          </a:p>
        </p:txBody>
      </p:sp>
    </p:spTree>
    <p:extLst>
      <p:ext uri="{BB962C8B-B14F-4D97-AF65-F5344CB8AC3E}">
        <p14:creationId xmlns:p14="http://schemas.microsoft.com/office/powerpoint/2010/main" val="35238610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9.png"/><Relationship Id="rId5" Type="http://schemas.openxmlformats.org/officeDocument/2006/relationships/oleObject" Target="../embeddings/oleObject3.bin"/><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cover_C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F97CAD-A4B6-497D-B24E-7AFBCD7ECD3B}"/>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A picture containing outdoor, scene, laser, night&#10;&#10;Description automatically generated">
            <a:extLst>
              <a:ext uri="{FF2B5EF4-FFF2-40B4-BE49-F238E27FC236}">
                <a16:creationId xmlns:a16="http://schemas.microsoft.com/office/drawing/2014/main" id="{72D34820-406C-43CD-81D7-AFF464212219}"/>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24" name="Rectangle 23">
            <a:extLst>
              <a:ext uri="{FF2B5EF4-FFF2-40B4-BE49-F238E27FC236}">
                <a16:creationId xmlns:a16="http://schemas.microsoft.com/office/drawing/2014/main" id="{8318CF3E-4F3E-4272-BC14-7B29107DD74A}"/>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2AC50BD-04DD-4B9E-852D-7B18E039507B}"/>
              </a:ext>
            </a:extLst>
          </p:cNvPr>
          <p:cNvPicPr>
            <a:picLocks noChangeAspect="1"/>
          </p:cNvPicPr>
          <p:nvPr userDrawn="1"/>
        </p:nvPicPr>
        <p:blipFill>
          <a:blip r:embed="rId5"/>
          <a:stretch>
            <a:fillRect/>
          </a:stretch>
        </p:blipFill>
        <p:spPr>
          <a:xfrm>
            <a:off x="374767" y="404535"/>
            <a:ext cx="3165507" cy="194715"/>
          </a:xfrm>
          <a:prstGeom prst="rect">
            <a:avLst/>
          </a:prstGeom>
        </p:spPr>
      </p:pic>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074" name="think-cell Slide" r:id="rId6" imgW="592" imgH="595" progId="TCLayout.ActiveDocument.1">
                  <p:embed/>
                </p:oleObj>
              </mc:Choice>
              <mc:Fallback>
                <p:oleObj name="think-cell Slide" r:id="rId6"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153972"/>
            <a:ext cx="6547527" cy="1418262"/>
          </a:xfrm>
          <a:prstGeom prst="rect">
            <a:avLst/>
          </a:prstGeom>
        </p:spPr>
        <p:txBody>
          <a:bodyPr vert="horz" anchor="b">
            <a:norm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2656626"/>
            <a:ext cx="6547527"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8" name="Picture 27">
            <a:extLst>
              <a:ext uri="{FF2B5EF4-FFF2-40B4-BE49-F238E27FC236}">
                <a16:creationId xmlns:a16="http://schemas.microsoft.com/office/drawing/2014/main" id="{E81B84C1-4218-4AC9-A5F3-389CEC41B15C}"/>
              </a:ext>
            </a:extLst>
          </p:cNvPr>
          <p:cNvPicPr>
            <a:picLocks noChangeAspect="1"/>
          </p:cNvPicPr>
          <p:nvPr userDrawn="1"/>
        </p:nvPicPr>
        <p:blipFill>
          <a:blip r:embed="rId8">
            <a:alphaModFix amt="50000"/>
          </a:blip>
          <a:srcRect/>
          <a:stretch/>
        </p:blipFill>
        <p:spPr>
          <a:xfrm>
            <a:off x="6934386" y="5947822"/>
            <a:ext cx="1955179" cy="548404"/>
          </a:xfrm>
          <a:prstGeom prst="rect">
            <a:avLst/>
          </a:prstGeom>
        </p:spPr>
      </p:pic>
      <p:sp>
        <p:nvSpPr>
          <p:cNvPr id="44" name="TextBox 43">
            <a:extLst>
              <a:ext uri="{FF2B5EF4-FFF2-40B4-BE49-F238E27FC236}">
                <a16:creationId xmlns:a16="http://schemas.microsoft.com/office/drawing/2014/main" id="{F3F34DCD-8F58-4ED4-86F9-7A2868F84251}"/>
              </a:ext>
            </a:extLst>
          </p:cNvPr>
          <p:cNvSpPr txBox="1"/>
          <p:nvPr userDrawn="1"/>
        </p:nvSpPr>
        <p:spPr>
          <a:xfrm>
            <a:off x="2568894" y="6090879"/>
            <a:ext cx="772507" cy="261610"/>
          </a:xfrm>
          <a:prstGeom prst="rect">
            <a:avLst/>
          </a:prstGeom>
          <a:noFill/>
        </p:spPr>
        <p:txBody>
          <a:bodyPr wrap="square" rtlCol="0">
            <a:spAutoFit/>
          </a:bodyPr>
          <a:lstStyle/>
          <a:p>
            <a:pPr algn="l"/>
            <a:r>
              <a:rPr lang="en-US" sz="1100" dirty="0">
                <a:solidFill>
                  <a:schemeClr val="tx1">
                    <a:alpha val="50098"/>
                  </a:schemeClr>
                </a:solidFill>
                <a:latin typeface="+mj-lt"/>
              </a:rPr>
              <a:t>fcx.com</a:t>
            </a:r>
          </a:p>
        </p:txBody>
      </p:sp>
      <p:pic>
        <p:nvPicPr>
          <p:cNvPr id="45" name="Picture 44">
            <a:extLst>
              <a:ext uri="{FF2B5EF4-FFF2-40B4-BE49-F238E27FC236}">
                <a16:creationId xmlns:a16="http://schemas.microsoft.com/office/drawing/2014/main" id="{A80E129F-19F1-49E3-B3B0-5F25C9B1C599}"/>
              </a:ext>
            </a:extLst>
          </p:cNvPr>
          <p:cNvPicPr>
            <a:picLocks noChangeAspect="1"/>
          </p:cNvPicPr>
          <p:nvPr userDrawn="1"/>
        </p:nvPicPr>
        <p:blipFill>
          <a:blip r:embed="rId9">
            <a:alphaModFix amt="51000"/>
          </a:blip>
          <a:srcRect/>
          <a:stretch/>
        </p:blipFill>
        <p:spPr>
          <a:xfrm>
            <a:off x="372935" y="5950669"/>
            <a:ext cx="541374" cy="543393"/>
          </a:xfrm>
          <a:prstGeom prst="rect">
            <a:avLst/>
          </a:prstGeom>
        </p:spPr>
      </p:pic>
      <p:pic>
        <p:nvPicPr>
          <p:cNvPr id="46" name="Picture 45">
            <a:extLst>
              <a:ext uri="{FF2B5EF4-FFF2-40B4-BE49-F238E27FC236}">
                <a16:creationId xmlns:a16="http://schemas.microsoft.com/office/drawing/2014/main" id="{75D91D4D-E399-4B54-B405-945EFF42DEDF}"/>
              </a:ext>
            </a:extLst>
          </p:cNvPr>
          <p:cNvPicPr>
            <a:picLocks noChangeAspect="1"/>
          </p:cNvPicPr>
          <p:nvPr userDrawn="1"/>
        </p:nvPicPr>
        <p:blipFill>
          <a:blip r:embed="rId10">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331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355963"/>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586113" y="356006"/>
            <a:ext cx="7260715" cy="705531"/>
          </a:xfrm>
          <a:prstGeom prst="rect">
            <a:avLst/>
          </a:prstGeom>
        </p:spPr>
        <p:txBody>
          <a:bodyPr vert="horz">
            <a:normAutofit/>
          </a:bodyPr>
          <a:lstStyle>
            <a:lvl1pPr>
              <a:lnSpc>
                <a:spcPct val="90000"/>
              </a:lnSpc>
              <a:defRPr sz="2800">
                <a:solidFill>
                  <a:schemeClr val="tx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586113" y="1504955"/>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586113" y="2328867"/>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433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740047"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4572000" y="2539746"/>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096966" y="3319673"/>
            <a:ext cx="4910346" cy="140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8"/>
            <a:ext cx="9144000" cy="1738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4572000" y="1139967"/>
            <a:ext cx="0" cy="2931388"/>
          </a:xfrm>
          <a:prstGeom prst="line">
            <a:avLst/>
          </a:prstGeom>
          <a:ln w="19050">
            <a:solidFill>
              <a:srgbClr val="FF671C"/>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3"/>
            <a:ext cx="4065016" cy="1284785"/>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1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98129"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3504604" y="2695370"/>
            <a:ext cx="2134792" cy="1431131"/>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973459" y="1258703"/>
            <a:ext cx="4031349" cy="1378483"/>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3632632" y="2858368"/>
            <a:ext cx="1933769" cy="1112509"/>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096966" y="3319674"/>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962757" y="3840258"/>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45504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081885" y="3893626"/>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161745"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150087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740047" y="4960414"/>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3448394"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280647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287009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5645572"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5003654"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7002491" y="3320510"/>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5868282" y="3841094"/>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636057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5987410" y="3894462"/>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5067270"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640639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5645572" y="4961250"/>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835391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771200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777561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0" name="Title Placeholder 1">
            <a:extLst>
              <a:ext uri="{FF2B5EF4-FFF2-40B4-BE49-F238E27FC236}">
                <a16:creationId xmlns:a16="http://schemas.microsoft.com/office/drawing/2014/main" id="{37452136-C22D-4604-ADDF-C87346C98F24}"/>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13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77CE24-C6F6-4C55-9986-ACC5659A91C7}"/>
              </a:ext>
            </a:extLst>
          </p:cNvPr>
          <p:cNvSpPr/>
          <p:nvPr userDrawn="1"/>
        </p:nvSpPr>
        <p:spPr>
          <a:xfrm>
            <a:off x="4680663" y="2791459"/>
            <a:ext cx="1285163" cy="3533331"/>
          </a:xfrm>
          <a:prstGeom prst="rect">
            <a:avLst/>
          </a:prstGeom>
          <a:solidFill>
            <a:srgbClr val="C1462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5CBDE44-D234-4DFA-90B1-695AF07458B7}"/>
              </a:ext>
            </a:extLst>
          </p:cNvPr>
          <p:cNvSpPr/>
          <p:nvPr userDrawn="1"/>
        </p:nvSpPr>
        <p:spPr>
          <a:xfrm>
            <a:off x="265153" y="2791459"/>
            <a:ext cx="1285163" cy="3533331"/>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A19812-3E96-4571-8400-195B0A995BA8}"/>
              </a:ext>
            </a:extLst>
          </p:cNvPr>
          <p:cNvSpPr/>
          <p:nvPr userDrawn="1"/>
        </p:nvSpPr>
        <p:spPr>
          <a:xfrm>
            <a:off x="1736989" y="2791459"/>
            <a:ext cx="1285163" cy="3533331"/>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B511AE-D6FC-43B1-B105-CE39AC2692E9}"/>
              </a:ext>
            </a:extLst>
          </p:cNvPr>
          <p:cNvSpPr/>
          <p:nvPr userDrawn="1"/>
        </p:nvSpPr>
        <p:spPr>
          <a:xfrm>
            <a:off x="3208826" y="2791459"/>
            <a:ext cx="1285163" cy="3533331"/>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278DD3-7936-4A18-A2FF-D24E250BB003}"/>
              </a:ext>
            </a:extLst>
          </p:cNvPr>
          <p:cNvSpPr/>
          <p:nvPr userDrawn="1"/>
        </p:nvSpPr>
        <p:spPr>
          <a:xfrm>
            <a:off x="6152500" y="2791459"/>
            <a:ext cx="1285163" cy="3533331"/>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759B849-BB03-467B-A9F4-6E2FCEDDCA8B}"/>
              </a:ext>
            </a:extLst>
          </p:cNvPr>
          <p:cNvSpPr/>
          <p:nvPr userDrawn="1"/>
        </p:nvSpPr>
        <p:spPr>
          <a:xfrm>
            <a:off x="7624336" y="2791459"/>
            <a:ext cx="1285163" cy="353333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2"/>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536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447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4"/>
            <a:ext cx="4189230" cy="122212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680664" y="1258703"/>
            <a:ext cx="4228836" cy="124973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2862754"/>
            <a:ext cx="1129876" cy="3256692"/>
          </a:xfrm>
          <a:prstGeom prst="rect">
            <a:avLst/>
          </a:prstGeom>
        </p:spPr>
        <p:txBody>
          <a:bodyPr>
            <a:normAutofit/>
          </a:bodyPr>
          <a:lstStyle>
            <a:lvl1pPr marL="117475" indent="-117475">
              <a:buClr>
                <a:schemeClr val="tx1"/>
              </a:buClr>
              <a:defRPr sz="12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508437"/>
            <a:ext cx="9144001" cy="77678"/>
          </a:xfrm>
          <a:prstGeom prst="rect">
            <a:avLst/>
          </a:prstGeom>
        </p:spPr>
      </p:pic>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9236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825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1DAD216-0C11-4D70-A38F-9BAB18367B13}"/>
              </a:ext>
            </a:extLst>
          </p:cNvPr>
          <p:cNvSpPr/>
          <p:nvPr userDrawn="1"/>
        </p:nvSpPr>
        <p:spPr>
          <a:xfrm>
            <a:off x="265153" y="1479923"/>
            <a:ext cx="1285163" cy="114261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A5F751-E869-44D8-8B66-FA510AB156F3}"/>
              </a:ext>
            </a:extLst>
          </p:cNvPr>
          <p:cNvSpPr/>
          <p:nvPr userDrawn="1"/>
        </p:nvSpPr>
        <p:spPr>
          <a:xfrm>
            <a:off x="1736989" y="1479923"/>
            <a:ext cx="1285163" cy="1142613"/>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33C7C6-E901-4D27-B7B3-68B1D0610C69}"/>
              </a:ext>
            </a:extLst>
          </p:cNvPr>
          <p:cNvSpPr/>
          <p:nvPr userDrawn="1"/>
        </p:nvSpPr>
        <p:spPr>
          <a:xfrm>
            <a:off x="3208826" y="1479923"/>
            <a:ext cx="1285163" cy="1142613"/>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9120345-A674-4944-A7E7-C3A91C18AD10}"/>
              </a:ext>
            </a:extLst>
          </p:cNvPr>
          <p:cNvSpPr/>
          <p:nvPr userDrawn="1"/>
        </p:nvSpPr>
        <p:spPr>
          <a:xfrm>
            <a:off x="4680663" y="1479923"/>
            <a:ext cx="1285163" cy="1142613"/>
          </a:xfrm>
          <a:prstGeom prst="rect">
            <a:avLst/>
          </a:prstGeom>
          <a:solidFill>
            <a:srgbClr val="DF9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B8D2967-2613-4A4B-AB79-1BB3081735B2}"/>
              </a:ext>
            </a:extLst>
          </p:cNvPr>
          <p:cNvSpPr/>
          <p:nvPr userDrawn="1"/>
        </p:nvSpPr>
        <p:spPr>
          <a:xfrm>
            <a:off x="6152500" y="1479923"/>
            <a:ext cx="1285163" cy="1142613"/>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E11C49D-C64F-4A69-BB88-48CDFA1D32A9}"/>
              </a:ext>
            </a:extLst>
          </p:cNvPr>
          <p:cNvSpPr/>
          <p:nvPr userDrawn="1"/>
        </p:nvSpPr>
        <p:spPr>
          <a:xfrm>
            <a:off x="7624336" y="1479923"/>
            <a:ext cx="1285163" cy="114261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A780FEF1-66C7-4B19-978A-B53E1DFFF3B1}"/>
              </a:ext>
            </a:extLst>
          </p:cNvPr>
          <p:cNvGraphicFramePr>
            <a:graphicFrameLocks noChangeAspect="1"/>
          </p:cNvGraphicFramePr>
          <p:nvPr userDrawn="1">
            <p:custDataLst>
              <p:tags r:id="rId2"/>
            </p:custDataLst>
            <p:extLst>
              <p:ext uri="{D42A27DB-BD31-4B8C-83A1-F6EECF244321}">
                <p14:modId xmlns:p14="http://schemas.microsoft.com/office/powerpoint/2010/main" val="4085422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638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A780FEF1-66C7-4B19-978A-B53E1DFFF3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0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3167552"/>
            <a:ext cx="1129876" cy="3256692"/>
          </a:xfrm>
          <a:prstGeom prst="rect">
            <a:avLst/>
          </a:prstGeom>
        </p:spPr>
        <p:txBody>
          <a:bodyPr>
            <a:normAutofit/>
          </a:bodyPr>
          <a:lstStyle>
            <a:lvl1pPr marL="117475" indent="-117475">
              <a:buClr>
                <a:schemeClr val="tx1"/>
              </a:buClr>
              <a:defRPr sz="10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965634"/>
            <a:ext cx="9144001" cy="77678"/>
          </a:xfrm>
          <a:prstGeom prst="rect">
            <a:avLst/>
          </a:prstGeom>
        </p:spPr>
      </p:pic>
      <p:sp>
        <p:nvSpPr>
          <p:cNvPr id="5" name="Text Placeholder 4">
            <a:extLst>
              <a:ext uri="{FF2B5EF4-FFF2-40B4-BE49-F238E27FC236}">
                <a16:creationId xmlns:a16="http://schemas.microsoft.com/office/drawing/2014/main" id="{D1684F6A-893D-41EB-9820-C0DAD3A6101B}"/>
              </a:ext>
            </a:extLst>
          </p:cNvPr>
          <p:cNvSpPr>
            <a:spLocks noGrp="1"/>
          </p:cNvSpPr>
          <p:nvPr>
            <p:ph type="body" sz="quarter" idx="26" hasCustomPrompt="1"/>
          </p:nvPr>
        </p:nvSpPr>
        <p:spPr>
          <a:xfrm>
            <a:off x="265510" y="1479550"/>
            <a:ext cx="1284684" cy="1143000"/>
          </a:xfrm>
        </p:spPr>
        <p:txBody>
          <a:bodyPr anchor="ctr">
            <a:normAutofit/>
          </a:bodyPr>
          <a:lstStyle>
            <a:lvl1pPr marL="0" indent="0" algn="ctr">
              <a:buNone/>
              <a:defRPr sz="2000" b="1"/>
            </a:lvl1pPr>
          </a:lstStyle>
          <a:p>
            <a:pPr lvl="0"/>
            <a:r>
              <a:rPr lang="en-US" dirty="0"/>
              <a:t>Title</a:t>
            </a:r>
          </a:p>
        </p:txBody>
      </p:sp>
      <p:sp>
        <p:nvSpPr>
          <p:cNvPr id="30" name="Text Placeholder 4">
            <a:extLst>
              <a:ext uri="{FF2B5EF4-FFF2-40B4-BE49-F238E27FC236}">
                <a16:creationId xmlns:a16="http://schemas.microsoft.com/office/drawing/2014/main" id="{272F46ED-9343-49DD-9A83-F2DC554F9D77}"/>
              </a:ext>
            </a:extLst>
          </p:cNvPr>
          <p:cNvSpPr>
            <a:spLocks noGrp="1"/>
          </p:cNvSpPr>
          <p:nvPr>
            <p:ph type="body" sz="quarter" idx="27" hasCustomPrompt="1"/>
          </p:nvPr>
        </p:nvSpPr>
        <p:spPr>
          <a:xfrm>
            <a:off x="1736868" y="1482710"/>
            <a:ext cx="1284684" cy="1143000"/>
          </a:xfrm>
        </p:spPr>
        <p:txBody>
          <a:bodyPr anchor="ctr">
            <a:normAutofit/>
          </a:bodyPr>
          <a:lstStyle>
            <a:lvl1pPr marL="0" indent="0" algn="ctr">
              <a:buNone/>
              <a:defRPr sz="2000" b="1"/>
            </a:lvl1pPr>
          </a:lstStyle>
          <a:p>
            <a:pPr lvl="0"/>
            <a:r>
              <a:rPr lang="en-US" dirty="0"/>
              <a:t>Title</a:t>
            </a:r>
          </a:p>
        </p:txBody>
      </p:sp>
      <p:sp>
        <p:nvSpPr>
          <p:cNvPr id="38" name="Text Placeholder 4">
            <a:extLst>
              <a:ext uri="{FF2B5EF4-FFF2-40B4-BE49-F238E27FC236}">
                <a16:creationId xmlns:a16="http://schemas.microsoft.com/office/drawing/2014/main" id="{4DDCC7AD-5CA6-412B-8BB6-9678E110A29C}"/>
              </a:ext>
            </a:extLst>
          </p:cNvPr>
          <p:cNvSpPr>
            <a:spLocks noGrp="1"/>
          </p:cNvSpPr>
          <p:nvPr>
            <p:ph type="body" sz="quarter" idx="28" hasCustomPrompt="1"/>
          </p:nvPr>
        </p:nvSpPr>
        <p:spPr>
          <a:xfrm>
            <a:off x="3209305" y="1482710"/>
            <a:ext cx="1284684" cy="1143000"/>
          </a:xfrm>
        </p:spPr>
        <p:txBody>
          <a:bodyPr anchor="ctr">
            <a:normAutofit/>
          </a:bodyPr>
          <a:lstStyle>
            <a:lvl1pPr marL="0" indent="0" algn="ctr">
              <a:buNone/>
              <a:defRPr sz="2000" b="1"/>
            </a:lvl1pPr>
          </a:lstStyle>
          <a:p>
            <a:pPr lvl="0"/>
            <a:r>
              <a:rPr lang="en-US" dirty="0"/>
              <a:t>Title</a:t>
            </a:r>
          </a:p>
        </p:txBody>
      </p:sp>
      <p:sp>
        <p:nvSpPr>
          <p:cNvPr id="39" name="Text Placeholder 4">
            <a:extLst>
              <a:ext uri="{FF2B5EF4-FFF2-40B4-BE49-F238E27FC236}">
                <a16:creationId xmlns:a16="http://schemas.microsoft.com/office/drawing/2014/main" id="{112E12C7-3567-4028-A036-619845DE1EC8}"/>
              </a:ext>
            </a:extLst>
          </p:cNvPr>
          <p:cNvSpPr>
            <a:spLocks noGrp="1"/>
          </p:cNvSpPr>
          <p:nvPr>
            <p:ph type="body" sz="quarter" idx="29" hasCustomPrompt="1"/>
          </p:nvPr>
        </p:nvSpPr>
        <p:spPr>
          <a:xfrm>
            <a:off x="4671886" y="1482710"/>
            <a:ext cx="1284684" cy="1143000"/>
          </a:xfrm>
        </p:spPr>
        <p:txBody>
          <a:bodyPr anchor="ctr">
            <a:normAutofit/>
          </a:bodyPr>
          <a:lstStyle>
            <a:lvl1pPr marL="0" indent="0" algn="ctr">
              <a:buNone/>
              <a:defRPr sz="2000" b="1"/>
            </a:lvl1pPr>
          </a:lstStyle>
          <a:p>
            <a:pPr lvl="0"/>
            <a:r>
              <a:rPr lang="en-US" dirty="0"/>
              <a:t>Title</a:t>
            </a:r>
          </a:p>
        </p:txBody>
      </p:sp>
      <p:sp>
        <p:nvSpPr>
          <p:cNvPr id="40" name="Text Placeholder 4">
            <a:extLst>
              <a:ext uri="{FF2B5EF4-FFF2-40B4-BE49-F238E27FC236}">
                <a16:creationId xmlns:a16="http://schemas.microsoft.com/office/drawing/2014/main" id="{7B56DEC4-21E4-481E-8F54-DB0B52360D11}"/>
              </a:ext>
            </a:extLst>
          </p:cNvPr>
          <p:cNvSpPr>
            <a:spLocks noGrp="1"/>
          </p:cNvSpPr>
          <p:nvPr>
            <p:ph type="body" sz="quarter" idx="30" hasCustomPrompt="1"/>
          </p:nvPr>
        </p:nvSpPr>
        <p:spPr>
          <a:xfrm>
            <a:off x="6152500" y="1482710"/>
            <a:ext cx="1284684" cy="1143000"/>
          </a:xfrm>
        </p:spPr>
        <p:txBody>
          <a:bodyPr anchor="ctr">
            <a:normAutofit/>
          </a:bodyPr>
          <a:lstStyle>
            <a:lvl1pPr marL="0" indent="0" algn="ctr">
              <a:buNone/>
              <a:defRPr sz="2000" b="1"/>
            </a:lvl1pPr>
          </a:lstStyle>
          <a:p>
            <a:pPr lvl="0"/>
            <a:r>
              <a:rPr lang="en-US" dirty="0"/>
              <a:t>Title</a:t>
            </a:r>
          </a:p>
        </p:txBody>
      </p:sp>
      <p:sp>
        <p:nvSpPr>
          <p:cNvPr id="41" name="Text Placeholder 4">
            <a:extLst>
              <a:ext uri="{FF2B5EF4-FFF2-40B4-BE49-F238E27FC236}">
                <a16:creationId xmlns:a16="http://schemas.microsoft.com/office/drawing/2014/main" id="{C15EE8ED-CCF8-4F15-830D-A740A196AA72}"/>
              </a:ext>
            </a:extLst>
          </p:cNvPr>
          <p:cNvSpPr>
            <a:spLocks noGrp="1"/>
          </p:cNvSpPr>
          <p:nvPr>
            <p:ph type="body" sz="quarter" idx="31" hasCustomPrompt="1"/>
          </p:nvPr>
        </p:nvSpPr>
        <p:spPr>
          <a:xfrm>
            <a:off x="7623858" y="1473585"/>
            <a:ext cx="1284684" cy="1143000"/>
          </a:xfrm>
        </p:spPr>
        <p:txBody>
          <a:bodyPr anchor="ctr">
            <a:normAutofit/>
          </a:bodyPr>
          <a:lstStyle>
            <a:lvl1pPr marL="0" indent="0" algn="ctr">
              <a:buNone/>
              <a:defRPr sz="2000" b="1"/>
            </a:lvl1pPr>
          </a:lstStyle>
          <a:p>
            <a:pPr lvl="0"/>
            <a:r>
              <a:rPr lang="en-US" dirty="0"/>
              <a:t>Title</a:t>
            </a:r>
          </a:p>
        </p:txBody>
      </p:sp>
      <p:sp>
        <p:nvSpPr>
          <p:cNvPr id="26" name="Title Placeholder 1">
            <a:extLst>
              <a:ext uri="{FF2B5EF4-FFF2-40B4-BE49-F238E27FC236}">
                <a16:creationId xmlns:a16="http://schemas.microsoft.com/office/drawing/2014/main" id="{B063E648-C976-4A67-BA43-1782E86432E6}"/>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5819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7410"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6457950" y="6493999"/>
            <a:ext cx="2686049" cy="365125"/>
          </a:xfrm>
          <a:prstGeom prst="rect">
            <a:avLst/>
          </a:prstGeom>
        </p:spPr>
        <p:txBody>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5122"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9144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6166076" cy="5397247"/>
          </a:xfrm>
          <a:prstGeom prst="rect">
            <a:avLst/>
          </a:prstGeom>
        </p:spPr>
        <p:txBody>
          <a:bodyPr vert="eaVert">
            <a:normAutofit/>
          </a:bodyPr>
          <a:lstStyle>
            <a:lvl1pPr>
              <a:defRPr sz="2400">
                <a:solidFill>
                  <a:schemeClr val="tx1"/>
                </a:solidFill>
              </a:defRPr>
            </a:lvl1pPr>
            <a:lvl2pPr>
              <a:defRPr sz="2400">
                <a:solidFill>
                  <a:schemeClr val="tx1"/>
                </a:solidFill>
              </a:defRPr>
            </a:lvl2pPr>
            <a:lvl3pPr>
              <a:buClr>
                <a:srgbClr val="BB5D00"/>
              </a:buClr>
              <a:defRPr sz="2400">
                <a:solidFill>
                  <a:schemeClr val="tx1"/>
                </a:solidFill>
              </a:defRPr>
            </a:lvl3pPr>
            <a:lvl4pPr>
              <a:buClr>
                <a:srgbClr val="BB5D00"/>
              </a:buClr>
              <a:defRPr sz="2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109618" y="6413707"/>
            <a:ext cx="548267" cy="269524"/>
          </a:xfrm>
          <a:prstGeom prst="rect">
            <a:avLst/>
          </a:prstGeom>
        </p:spPr>
        <p:txBody>
          <a:bodyPr/>
          <a:lstStyle>
            <a:lvl1pPr>
              <a:defRPr sz="1000">
                <a:solidFill>
                  <a:srgbClr val="511F11"/>
                </a:solidFill>
              </a:defRPr>
            </a:lvl1pPr>
          </a:lstStyle>
          <a:p>
            <a:fld id="{B5EB69C0-7537-C24C-BC67-8B5F238D9475}" type="slidenum">
              <a:rPr lang="en-US" smtClean="0"/>
              <a:pPr/>
              <a:t>‹#›</a:t>
            </a:fld>
            <a:endParaRPr lang="en-US" dirty="0"/>
          </a:p>
        </p:txBody>
      </p:sp>
      <p:pic>
        <p:nvPicPr>
          <p:cNvPr id="5" name="Picture 4">
            <a:extLst>
              <a:ext uri="{FF2B5EF4-FFF2-40B4-BE49-F238E27FC236}">
                <a16:creationId xmlns:a16="http://schemas.microsoft.com/office/drawing/2014/main" id="{77F3E441-BE8C-4916-A8BD-904DE4EB6A6C}"/>
              </a:ext>
            </a:extLst>
          </p:cNvPr>
          <p:cNvPicPr>
            <a:picLocks noChangeAspect="1"/>
          </p:cNvPicPr>
          <p:nvPr userDrawn="1"/>
        </p:nvPicPr>
        <p:blipFill rotWithShape="1">
          <a:blip r:embed="rId6"/>
          <a:srcRect t="37092" b="60808"/>
          <a:stretch/>
        </p:blipFill>
        <p:spPr>
          <a:xfrm rot="5400000">
            <a:off x="5540835" y="3254837"/>
            <a:ext cx="6941129" cy="265203"/>
          </a:xfrm>
          <a:prstGeom prst="rect">
            <a:avLst/>
          </a:prstGeom>
        </p:spPr>
      </p:pic>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7902083" y="-14998"/>
            <a:ext cx="0" cy="6872998"/>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37B435-E887-4972-B40F-6EA45C59FB16}"/>
              </a:ext>
            </a:extLst>
          </p:cNvPr>
          <p:cNvPicPr>
            <a:picLocks noChangeAspect="1"/>
          </p:cNvPicPr>
          <p:nvPr userDrawn="1"/>
        </p:nvPicPr>
        <p:blipFill>
          <a:blip r:embed="rId7"/>
          <a:srcRect/>
          <a:stretch/>
        </p:blipFill>
        <p:spPr>
          <a:xfrm rot="5400000">
            <a:off x="7844054" y="6006514"/>
            <a:ext cx="1048042" cy="220472"/>
          </a:xfrm>
          <a:prstGeom prst="rect">
            <a:avLst/>
          </a:prstGeom>
        </p:spPr>
      </p:pic>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169662" y="3300969"/>
            <a:ext cx="6441557" cy="601709"/>
          </a:xfrm>
          <a:prstGeom prst="rect">
            <a:avLst/>
          </a:prstGeom>
        </p:spPr>
        <p:txBody>
          <a:bodyPr vert="horz" lIns="91440" tIns="45720" rIns="91440" bIns="45720" rtlCol="0" anchor="ctr">
            <a:noAutofit/>
          </a:bodyPr>
          <a:lstStyle>
            <a:lvl1pPr>
              <a:defRPr sz="2800"/>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7822678" y="3331934"/>
            <a:ext cx="2377440" cy="11101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18"/>
          <p:cNvSpPr>
            <a:spLocks noGrp="1" noChangeArrowheads="1"/>
          </p:cNvSpPr>
          <p:nvPr>
            <p:ph idx="1" hasCustomPrompt="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A85B41"/>
              </a:buClr>
              <a:defRPr b="0" baseline="0">
                <a:latin typeface="Arial" panose="020B0604020202020204" pitchFamily="34" charset="0"/>
                <a:cs typeface="Arial" panose="020B0604020202020204" pitchFamily="34" charset="0"/>
              </a:defRPr>
            </a:lvl1pPr>
            <a:lvl2pPr marL="559594" indent="-216694" defTabSz="644129">
              <a:buClr>
                <a:srgbClr val="A85B41"/>
              </a:buClr>
              <a:defRPr b="0">
                <a:latin typeface="Arial" panose="020B0604020202020204" pitchFamily="34" charset="0"/>
                <a:cs typeface="Arial" panose="020B0604020202020204" pitchFamily="34" charset="0"/>
              </a:defRPr>
            </a:lvl2pPr>
            <a:lvl3pPr>
              <a:buClr>
                <a:srgbClr val="A85B41"/>
              </a:buClr>
              <a:defRPr b="0">
                <a:latin typeface="Arial" panose="020B0604020202020204" pitchFamily="34" charset="0"/>
                <a:cs typeface="Arial" panose="020B0604020202020204" pitchFamily="34" charset="0"/>
              </a:defRPr>
            </a:lvl3pPr>
            <a:lvl4pPr>
              <a:buClr>
                <a:srgbClr val="00BBB3"/>
              </a:buClr>
              <a:defRPr/>
            </a:lvl4pPr>
            <a:lvl5pPr>
              <a:buClr>
                <a:srgbClr val="00BBB3"/>
              </a:buClr>
              <a:defRPr/>
            </a:lvl5pPr>
          </a:lstStyle>
          <a:p>
            <a:pPr lvl="0"/>
            <a:r>
              <a:rPr lang="en-US" dirty="0"/>
              <a:t>Edit Master text styles Arial font</a:t>
            </a:r>
          </a:p>
          <a:p>
            <a:pPr lvl="1"/>
            <a:r>
              <a:rPr lang="en-US" dirty="0"/>
              <a:t>Second level</a:t>
            </a:r>
          </a:p>
          <a:p>
            <a:pPr lvl="2"/>
            <a:r>
              <a:rPr lang="en-US" dirty="0"/>
              <a:t>Third level</a:t>
            </a:r>
          </a:p>
        </p:txBody>
      </p:sp>
      <p:sp>
        <p:nvSpPr>
          <p:cNvPr id="7" name="Rectangle 19">
            <a:extLst>
              <a:ext uri="{FF2B5EF4-FFF2-40B4-BE49-F238E27FC236}">
                <a16:creationId xmlns:a16="http://schemas.microsoft.com/office/drawing/2014/main" id="{EB7EF404-B83F-4BB3-A1D2-9F3F7CA98D8A}"/>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32323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1" y="1411087"/>
            <a:ext cx="3892550"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92650" y="1411087"/>
            <a:ext cx="3894138"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8" name="Rectangle 19">
            <a:extLst>
              <a:ext uri="{FF2B5EF4-FFF2-40B4-BE49-F238E27FC236}">
                <a16:creationId xmlns:a16="http://schemas.microsoft.com/office/drawing/2014/main" id="{2AE9E526-34CF-4206-A97F-7EDE165C380E}"/>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 Arial Bold</a:t>
            </a:r>
          </a:p>
        </p:txBody>
      </p:sp>
    </p:spTree>
    <p:extLst>
      <p:ext uri="{BB962C8B-B14F-4D97-AF65-F5344CB8AC3E}">
        <p14:creationId xmlns:p14="http://schemas.microsoft.com/office/powerpoint/2010/main" val="54294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84" indent="0" algn="ctr">
              <a:buNone/>
              <a:defRPr sz="1125"/>
            </a:lvl2pPr>
            <a:lvl3pPr marL="514368" indent="0" algn="ctr">
              <a:buNone/>
              <a:defRPr sz="1013"/>
            </a:lvl3pPr>
            <a:lvl4pPr marL="771551" indent="0" algn="ctr">
              <a:buNone/>
              <a:defRPr sz="900"/>
            </a:lvl4pPr>
            <a:lvl5pPr marL="1028735" indent="0" algn="ctr">
              <a:buNone/>
              <a:defRPr sz="900"/>
            </a:lvl5pPr>
            <a:lvl6pPr marL="1285919" indent="0" algn="ctr">
              <a:buNone/>
              <a:defRPr sz="900"/>
            </a:lvl6pPr>
            <a:lvl7pPr marL="1543103" indent="0" algn="ctr">
              <a:buNone/>
              <a:defRPr sz="900"/>
            </a:lvl7pPr>
            <a:lvl8pPr marL="1800287" indent="0" algn="ctr">
              <a:buNone/>
              <a:defRPr sz="900"/>
            </a:lvl8pPr>
            <a:lvl9pPr marL="205747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A92BE4B1-4092-480A-9EE0-DEC9E8158762}"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2648901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BE4B1-4092-480A-9EE0-DEC9E8158762}"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209994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pic>
        <p:nvPicPr>
          <p:cNvPr id="26" name="Picture 25" descr="A picture containing outdoor, scene, laser, night&#10;&#10;Description automatically generated">
            <a:extLst>
              <a:ext uri="{FF2B5EF4-FFF2-40B4-BE49-F238E27FC236}">
                <a16:creationId xmlns:a16="http://schemas.microsoft.com/office/drawing/2014/main" id="{3862D993-5F2E-4B18-80B3-67CAC417CB45}"/>
              </a:ext>
            </a:extLst>
          </p:cNvPr>
          <p:cNvPicPr>
            <a:picLocks noChangeAspect="1"/>
          </p:cNvPicPr>
          <p:nvPr userDrawn="1"/>
        </p:nvPicPr>
        <p:blipFill rotWithShape="1">
          <a:blip r:embed="rId4"/>
          <a:srcRect l="39705" t="12131" r="39705" b="27718"/>
          <a:stretch/>
        </p:blipFill>
        <p:spPr>
          <a:xfrm>
            <a:off x="6633712" y="3176"/>
            <a:ext cx="2510287" cy="6854824"/>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4098" name="think-cell Slide" r:id="rId5" imgW="592" imgH="595" progId="TCLayout.ActiveDocument.1">
                  <p:embed/>
                </p:oleObj>
              </mc:Choice>
              <mc:Fallback>
                <p:oleObj name="think-cell Slide" r:id="rId5"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ADA7E213-B5D3-43CF-A495-0A5DE4864EB3}"/>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2F97CAD-A4B6-497D-B24E-7AFBCD7ECD3B}"/>
              </a:ext>
            </a:extLst>
          </p:cNvPr>
          <p:cNvSpPr/>
          <p:nvPr userDrawn="1"/>
        </p:nvSpPr>
        <p:spPr>
          <a:xfrm>
            <a:off x="0" y="-68580"/>
            <a:ext cx="6633712" cy="12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296852"/>
            <a:ext cx="6129550" cy="1551123"/>
          </a:xfrm>
          <a:prstGeom prst="rect">
            <a:avLst/>
          </a:prstGeom>
        </p:spPr>
        <p:txBody>
          <a:bodyPr vert="horz" anchor="b">
            <a:normAutofit/>
          </a:bodyPr>
          <a:lstStyle>
            <a:lvl1pPr algn="l">
              <a:defRPr sz="36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3038476"/>
            <a:ext cx="6129550" cy="1280267"/>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7">
            <a:alphaModFix amt="50000"/>
          </a:blip>
          <a:srcRect/>
          <a:stretch/>
        </p:blipFill>
        <p:spPr>
          <a:xfrm>
            <a:off x="6991816" y="5924105"/>
            <a:ext cx="1466384" cy="548404"/>
          </a:xfrm>
          <a:prstGeom prst="rect">
            <a:avLst/>
          </a:prstGeom>
        </p:spPr>
      </p:pic>
      <p:pic>
        <p:nvPicPr>
          <p:cNvPr id="25" name="Picture 24">
            <a:extLst>
              <a:ext uri="{FF2B5EF4-FFF2-40B4-BE49-F238E27FC236}">
                <a16:creationId xmlns:a16="http://schemas.microsoft.com/office/drawing/2014/main" id="{9DCEA6F8-6D29-4C21-A617-D0A00639AA9B}"/>
              </a:ext>
            </a:extLst>
          </p:cNvPr>
          <p:cNvPicPr>
            <a:picLocks noChangeAspect="1"/>
          </p:cNvPicPr>
          <p:nvPr userDrawn="1"/>
        </p:nvPicPr>
        <p:blipFill>
          <a:blip r:embed="rId8"/>
          <a:stretch>
            <a:fillRect/>
          </a:stretch>
        </p:blipFill>
        <p:spPr>
          <a:xfrm>
            <a:off x="6919791" y="5954966"/>
            <a:ext cx="1955179" cy="546653"/>
          </a:xfrm>
          <a:prstGeom prst="rect">
            <a:avLst/>
          </a:prstGeom>
        </p:spPr>
      </p:pic>
      <p:pic>
        <p:nvPicPr>
          <p:cNvPr id="28" name="Picture 27">
            <a:extLst>
              <a:ext uri="{FF2B5EF4-FFF2-40B4-BE49-F238E27FC236}">
                <a16:creationId xmlns:a16="http://schemas.microsoft.com/office/drawing/2014/main" id="{E730E894-DF49-4046-BCFD-FCC14B1E1E4C}"/>
              </a:ext>
            </a:extLst>
          </p:cNvPr>
          <p:cNvPicPr>
            <a:picLocks noChangeAspect="1"/>
          </p:cNvPicPr>
          <p:nvPr userDrawn="1"/>
        </p:nvPicPr>
        <p:blipFill>
          <a:blip r:embed="rId9"/>
          <a:stretch>
            <a:fillRect/>
          </a:stretch>
        </p:blipFill>
        <p:spPr>
          <a:xfrm>
            <a:off x="374767" y="404535"/>
            <a:ext cx="3165507" cy="194715"/>
          </a:xfrm>
          <a:prstGeom prst="rect">
            <a:avLst/>
          </a:prstGeom>
        </p:spPr>
      </p:pic>
      <p:sp>
        <p:nvSpPr>
          <p:cNvPr id="42" name="TextBox 41">
            <a:extLst>
              <a:ext uri="{FF2B5EF4-FFF2-40B4-BE49-F238E27FC236}">
                <a16:creationId xmlns:a16="http://schemas.microsoft.com/office/drawing/2014/main" id="{86E0C134-5B11-42AA-8ABB-9EEAF0E34B67}"/>
              </a:ext>
            </a:extLst>
          </p:cNvPr>
          <p:cNvSpPr txBox="1"/>
          <p:nvPr userDrawn="1"/>
        </p:nvSpPr>
        <p:spPr>
          <a:xfrm>
            <a:off x="2568894" y="6090879"/>
            <a:ext cx="772507" cy="261610"/>
          </a:xfrm>
          <a:prstGeom prst="rect">
            <a:avLst/>
          </a:prstGeom>
          <a:noFill/>
        </p:spPr>
        <p:txBody>
          <a:bodyPr wrap="square" rtlCol="0">
            <a:spAutoFit/>
          </a:bodyPr>
          <a:lstStyle/>
          <a:p>
            <a:pPr algn="l"/>
            <a:r>
              <a:rPr lang="en-US" sz="1100" dirty="0">
                <a:solidFill>
                  <a:schemeClr val="tx1">
                    <a:alpha val="50098"/>
                  </a:schemeClr>
                </a:solidFill>
                <a:latin typeface="+mj-lt"/>
              </a:rPr>
              <a:t>fcx.com</a:t>
            </a:r>
          </a:p>
        </p:txBody>
      </p:sp>
      <p:pic>
        <p:nvPicPr>
          <p:cNvPr id="43" name="Picture 42">
            <a:extLst>
              <a:ext uri="{FF2B5EF4-FFF2-40B4-BE49-F238E27FC236}">
                <a16:creationId xmlns:a16="http://schemas.microsoft.com/office/drawing/2014/main" id="{F075505B-291B-4626-9DCB-4F432B99A4F1}"/>
              </a:ext>
            </a:extLst>
          </p:cNvPr>
          <p:cNvPicPr>
            <a:picLocks noChangeAspect="1"/>
          </p:cNvPicPr>
          <p:nvPr userDrawn="1"/>
        </p:nvPicPr>
        <p:blipFill>
          <a:blip r:embed="rId10">
            <a:alphaModFix amt="51000"/>
          </a:blip>
          <a:srcRect/>
          <a:stretch/>
        </p:blipFill>
        <p:spPr>
          <a:xfrm>
            <a:off x="372935" y="5950669"/>
            <a:ext cx="541374" cy="543393"/>
          </a:xfrm>
          <a:prstGeom prst="rect">
            <a:avLst/>
          </a:prstGeom>
        </p:spPr>
      </p:pic>
      <p:pic>
        <p:nvPicPr>
          <p:cNvPr id="44" name="Picture 43">
            <a:extLst>
              <a:ext uri="{FF2B5EF4-FFF2-40B4-BE49-F238E27FC236}">
                <a16:creationId xmlns:a16="http://schemas.microsoft.com/office/drawing/2014/main" id="{D7EA982F-0971-4B93-A167-EC37F6A280BC}"/>
              </a:ext>
            </a:extLst>
          </p:cNvPr>
          <p:cNvPicPr>
            <a:picLocks noChangeAspect="1"/>
          </p:cNvPicPr>
          <p:nvPr userDrawn="1"/>
        </p:nvPicPr>
        <p:blipFill>
          <a:blip r:embed="rId11">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350">
                <a:solidFill>
                  <a:schemeClr val="tx1"/>
                </a:solidFill>
              </a:defRPr>
            </a:lvl1pPr>
            <a:lvl2pPr marL="257184" indent="0">
              <a:buNone/>
              <a:defRPr sz="1125">
                <a:solidFill>
                  <a:schemeClr val="tx1">
                    <a:tint val="75000"/>
                  </a:schemeClr>
                </a:solidFill>
              </a:defRPr>
            </a:lvl2pPr>
            <a:lvl3pPr marL="514368" indent="0">
              <a:buNone/>
              <a:defRPr sz="1013">
                <a:solidFill>
                  <a:schemeClr val="tx1">
                    <a:tint val="75000"/>
                  </a:schemeClr>
                </a:solidFill>
              </a:defRPr>
            </a:lvl3pPr>
            <a:lvl4pPr marL="771551" indent="0">
              <a:buNone/>
              <a:defRPr sz="900">
                <a:solidFill>
                  <a:schemeClr val="tx1">
                    <a:tint val="75000"/>
                  </a:schemeClr>
                </a:solidFill>
              </a:defRPr>
            </a:lvl4pPr>
            <a:lvl5pPr marL="1028735" indent="0">
              <a:buNone/>
              <a:defRPr sz="900">
                <a:solidFill>
                  <a:schemeClr val="tx1">
                    <a:tint val="75000"/>
                  </a:schemeClr>
                </a:solidFill>
              </a:defRPr>
            </a:lvl5pPr>
            <a:lvl6pPr marL="1285919" indent="0">
              <a:buNone/>
              <a:defRPr sz="900">
                <a:solidFill>
                  <a:schemeClr val="tx1">
                    <a:tint val="75000"/>
                  </a:schemeClr>
                </a:solidFill>
              </a:defRPr>
            </a:lvl6pPr>
            <a:lvl7pPr marL="1543103" indent="0">
              <a:buNone/>
              <a:defRPr sz="900">
                <a:solidFill>
                  <a:schemeClr val="tx1">
                    <a:tint val="75000"/>
                  </a:schemeClr>
                </a:solidFill>
              </a:defRPr>
            </a:lvl7pPr>
            <a:lvl8pPr marL="1800287" indent="0">
              <a:buNone/>
              <a:defRPr sz="900">
                <a:solidFill>
                  <a:schemeClr val="tx1">
                    <a:tint val="75000"/>
                  </a:schemeClr>
                </a:solidFill>
              </a:defRPr>
            </a:lvl8pPr>
            <a:lvl9pPr marL="205747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2BE4B1-4092-480A-9EE0-DEC9E8158762}"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1830934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2BE4B1-4092-480A-9EE0-DEC9E8158762}"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394249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84" indent="0">
              <a:buNone/>
              <a:defRPr sz="1125" b="1"/>
            </a:lvl2pPr>
            <a:lvl3pPr marL="514368" indent="0">
              <a:buNone/>
              <a:defRPr sz="1013" b="1"/>
            </a:lvl3pPr>
            <a:lvl4pPr marL="771551" indent="0">
              <a:buNone/>
              <a:defRPr sz="900" b="1"/>
            </a:lvl4pPr>
            <a:lvl5pPr marL="1028735" indent="0">
              <a:buNone/>
              <a:defRPr sz="900" b="1"/>
            </a:lvl5pPr>
            <a:lvl6pPr marL="1285919" indent="0">
              <a:buNone/>
              <a:defRPr sz="900" b="1"/>
            </a:lvl6pPr>
            <a:lvl7pPr marL="1543103" indent="0">
              <a:buNone/>
              <a:defRPr sz="900" b="1"/>
            </a:lvl7pPr>
            <a:lvl8pPr marL="1800287" indent="0">
              <a:buNone/>
              <a:defRPr sz="900" b="1"/>
            </a:lvl8pPr>
            <a:lvl9pPr marL="205747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84" indent="0">
              <a:buNone/>
              <a:defRPr sz="1125" b="1"/>
            </a:lvl2pPr>
            <a:lvl3pPr marL="514368" indent="0">
              <a:buNone/>
              <a:defRPr sz="1013" b="1"/>
            </a:lvl3pPr>
            <a:lvl4pPr marL="771551" indent="0">
              <a:buNone/>
              <a:defRPr sz="900" b="1"/>
            </a:lvl4pPr>
            <a:lvl5pPr marL="1028735" indent="0">
              <a:buNone/>
              <a:defRPr sz="900" b="1"/>
            </a:lvl5pPr>
            <a:lvl6pPr marL="1285919" indent="0">
              <a:buNone/>
              <a:defRPr sz="900" b="1"/>
            </a:lvl6pPr>
            <a:lvl7pPr marL="1543103" indent="0">
              <a:buNone/>
              <a:defRPr sz="900" b="1"/>
            </a:lvl7pPr>
            <a:lvl8pPr marL="1800287" indent="0">
              <a:buNone/>
              <a:defRPr sz="900" b="1"/>
            </a:lvl8pPr>
            <a:lvl9pPr marL="205747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2BE4B1-4092-480A-9EE0-DEC9E8158762}"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3414075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2BE4B1-4092-480A-9EE0-DEC9E8158762}"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32557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BE4B1-4092-480A-9EE0-DEC9E8158762}"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3895571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84" indent="0">
              <a:buNone/>
              <a:defRPr sz="788"/>
            </a:lvl2pPr>
            <a:lvl3pPr marL="514368" indent="0">
              <a:buNone/>
              <a:defRPr sz="675"/>
            </a:lvl3pPr>
            <a:lvl4pPr marL="771551" indent="0">
              <a:buNone/>
              <a:defRPr sz="562"/>
            </a:lvl4pPr>
            <a:lvl5pPr marL="1028735" indent="0">
              <a:buNone/>
              <a:defRPr sz="562"/>
            </a:lvl5pPr>
            <a:lvl6pPr marL="1285919" indent="0">
              <a:buNone/>
              <a:defRPr sz="562"/>
            </a:lvl6pPr>
            <a:lvl7pPr marL="1543103" indent="0">
              <a:buNone/>
              <a:defRPr sz="562"/>
            </a:lvl7pPr>
            <a:lvl8pPr marL="1800287" indent="0">
              <a:buNone/>
              <a:defRPr sz="562"/>
            </a:lvl8pPr>
            <a:lvl9pPr marL="2057470" indent="0">
              <a:buNone/>
              <a:defRPr sz="562"/>
            </a:lvl9pPr>
          </a:lstStyle>
          <a:p>
            <a:pPr lvl="0"/>
            <a:r>
              <a:rPr lang="en-US"/>
              <a:t>Click to edit Master text styles</a:t>
            </a:r>
          </a:p>
        </p:txBody>
      </p:sp>
      <p:sp>
        <p:nvSpPr>
          <p:cNvPr id="5" name="Date Placeholder 4"/>
          <p:cNvSpPr>
            <a:spLocks noGrp="1"/>
          </p:cNvSpPr>
          <p:nvPr>
            <p:ph type="dt" sz="half" idx="10"/>
          </p:nvPr>
        </p:nvSpPr>
        <p:spPr/>
        <p:txBody>
          <a:bodyPr/>
          <a:lstStyle/>
          <a:p>
            <a:fld id="{A92BE4B1-4092-480A-9EE0-DEC9E8158762}"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2477188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1800"/>
            </a:lvl1pPr>
            <a:lvl2pPr marL="257184" indent="0">
              <a:buNone/>
              <a:defRPr sz="1575"/>
            </a:lvl2pPr>
            <a:lvl3pPr marL="514368" indent="0">
              <a:buNone/>
              <a:defRPr sz="1350"/>
            </a:lvl3pPr>
            <a:lvl4pPr marL="771551" indent="0">
              <a:buNone/>
              <a:defRPr sz="1125"/>
            </a:lvl4pPr>
            <a:lvl5pPr marL="1028735" indent="0">
              <a:buNone/>
              <a:defRPr sz="1125"/>
            </a:lvl5pPr>
            <a:lvl6pPr marL="1285919" indent="0">
              <a:buNone/>
              <a:defRPr sz="1125"/>
            </a:lvl6pPr>
            <a:lvl7pPr marL="1543103" indent="0">
              <a:buNone/>
              <a:defRPr sz="1125"/>
            </a:lvl7pPr>
            <a:lvl8pPr marL="1800287" indent="0">
              <a:buNone/>
              <a:defRPr sz="1125"/>
            </a:lvl8pPr>
            <a:lvl9pPr marL="2057470" indent="0">
              <a:buNone/>
              <a:defRPr sz="1125"/>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84" indent="0">
              <a:buNone/>
              <a:defRPr sz="788"/>
            </a:lvl2pPr>
            <a:lvl3pPr marL="514368" indent="0">
              <a:buNone/>
              <a:defRPr sz="675"/>
            </a:lvl3pPr>
            <a:lvl4pPr marL="771551" indent="0">
              <a:buNone/>
              <a:defRPr sz="562"/>
            </a:lvl4pPr>
            <a:lvl5pPr marL="1028735" indent="0">
              <a:buNone/>
              <a:defRPr sz="562"/>
            </a:lvl5pPr>
            <a:lvl6pPr marL="1285919" indent="0">
              <a:buNone/>
              <a:defRPr sz="562"/>
            </a:lvl6pPr>
            <a:lvl7pPr marL="1543103" indent="0">
              <a:buNone/>
              <a:defRPr sz="562"/>
            </a:lvl7pPr>
            <a:lvl8pPr marL="1800287" indent="0">
              <a:buNone/>
              <a:defRPr sz="562"/>
            </a:lvl8pPr>
            <a:lvl9pPr marL="2057470" indent="0">
              <a:buNone/>
              <a:defRPr sz="562"/>
            </a:lvl9pPr>
          </a:lstStyle>
          <a:p>
            <a:pPr lvl="0"/>
            <a:r>
              <a:rPr lang="en-US"/>
              <a:t>Click to edit Master text styles</a:t>
            </a:r>
          </a:p>
        </p:txBody>
      </p:sp>
      <p:sp>
        <p:nvSpPr>
          <p:cNvPr id="5" name="Date Placeholder 4"/>
          <p:cNvSpPr>
            <a:spLocks noGrp="1"/>
          </p:cNvSpPr>
          <p:nvPr>
            <p:ph type="dt" sz="half" idx="10"/>
          </p:nvPr>
        </p:nvSpPr>
        <p:spPr/>
        <p:txBody>
          <a:bodyPr/>
          <a:lstStyle/>
          <a:p>
            <a:fld id="{A92BE4B1-4092-480A-9EE0-DEC9E8158762}"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3924016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BE4B1-4092-480A-9EE0-DEC9E8158762}"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2751547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BE4B1-4092-480A-9EE0-DEC9E8158762}"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E7B6-9166-4866-A2E6-58E8C5984DE6}" type="slidenum">
              <a:rPr lang="en-US" smtClean="0"/>
              <a:t>‹#›</a:t>
            </a:fld>
            <a:endParaRPr lang="en-US"/>
          </a:p>
        </p:txBody>
      </p:sp>
    </p:spTree>
    <p:extLst>
      <p:ext uri="{BB962C8B-B14F-4D97-AF65-F5344CB8AC3E}">
        <p14:creationId xmlns:p14="http://schemas.microsoft.com/office/powerpoint/2010/main" val="312810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pic>
        <p:nvPicPr>
          <p:cNvPr id="12" name="Picture 11" descr="A picture containing outdoor, scene, laser, night&#10;&#10;Description automatically generated">
            <a:extLst>
              <a:ext uri="{FF2B5EF4-FFF2-40B4-BE49-F238E27FC236}">
                <a16:creationId xmlns:a16="http://schemas.microsoft.com/office/drawing/2014/main" id="{0A61DB4D-6C43-4E37-89BE-D86451A21BC4}"/>
              </a:ext>
            </a:extLst>
          </p:cNvPr>
          <p:cNvPicPr>
            <a:picLocks noChangeAspect="1"/>
          </p:cNvPicPr>
          <p:nvPr userDrawn="1"/>
        </p:nvPicPr>
        <p:blipFill rotWithShape="1">
          <a:blip r:embed="rId4"/>
          <a:srcRect l="39705" t="21956" r="39705" b="27718"/>
          <a:stretch/>
        </p:blipFill>
        <p:spPr>
          <a:xfrm>
            <a:off x="6633712" y="1122828"/>
            <a:ext cx="2510287" cy="5735171"/>
          </a:xfrm>
          <a:prstGeom prst="rect">
            <a:avLst/>
          </a:prstGeom>
        </p:spPr>
      </p:pic>
      <p:sp>
        <p:nvSpPr>
          <p:cNvPr id="13" name="Rectangle 12">
            <a:extLst>
              <a:ext uri="{FF2B5EF4-FFF2-40B4-BE49-F238E27FC236}">
                <a16:creationId xmlns:a16="http://schemas.microsoft.com/office/drawing/2014/main" id="{79BF879B-4B64-484F-AB11-169FA7CADE82}"/>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7170"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5472113" cy="1418262"/>
          </a:xfrm>
          <a:prstGeom prst="rect">
            <a:avLst/>
          </a:prstGeom>
        </p:spPr>
        <p:txBody>
          <a:bodyPr vert="horz"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5472113" cy="1519237"/>
          </a:xfrm>
          <a:prstGeom prst="rect">
            <a:avLst/>
          </a:prstGeom>
        </p:spPr>
        <p:txBody>
          <a:bodyPr>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5" name="Picture 14">
            <a:extLst>
              <a:ext uri="{FF2B5EF4-FFF2-40B4-BE49-F238E27FC236}">
                <a16:creationId xmlns:a16="http://schemas.microsoft.com/office/drawing/2014/main" id="{8342217E-1C67-4757-81FD-2DCD5A3DD5BE}"/>
              </a:ext>
            </a:extLst>
          </p:cNvPr>
          <p:cNvPicPr>
            <a:picLocks noChangeAspect="1"/>
          </p:cNvPicPr>
          <p:nvPr userDrawn="1"/>
        </p:nvPicPr>
        <p:blipFill>
          <a:blip r:embed="rId7"/>
          <a:stretch>
            <a:fillRect/>
          </a:stretch>
        </p:blipFill>
        <p:spPr>
          <a:xfrm>
            <a:off x="374767" y="404535"/>
            <a:ext cx="3165507" cy="194715"/>
          </a:xfrm>
          <a:prstGeom prst="rect">
            <a:avLst/>
          </a:prstGeom>
        </p:spPr>
      </p:pic>
      <p:pic>
        <p:nvPicPr>
          <p:cNvPr id="11" name="Picture 10">
            <a:extLst>
              <a:ext uri="{FF2B5EF4-FFF2-40B4-BE49-F238E27FC236}">
                <a16:creationId xmlns:a16="http://schemas.microsoft.com/office/drawing/2014/main" id="{C670CB36-F7E8-4E8E-AC99-7EEDC17DE3FD}"/>
              </a:ext>
            </a:extLst>
          </p:cNvPr>
          <p:cNvPicPr>
            <a:picLocks noChangeAspect="1"/>
          </p:cNvPicPr>
          <p:nvPr userDrawn="1"/>
        </p:nvPicPr>
        <p:blipFill>
          <a:blip r:embed="rId8"/>
          <a:stretch>
            <a:fillRect/>
          </a:stretch>
        </p:blipFill>
        <p:spPr>
          <a:xfrm>
            <a:off x="6919791" y="5954966"/>
            <a:ext cx="1955179" cy="546653"/>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819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19519"/>
            <a:ext cx="7929237"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92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6894614" y="2882263"/>
            <a:ext cx="2181739" cy="311309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331680" y="4930440"/>
            <a:ext cx="158620" cy="222956"/>
          </a:xfrm>
          <a:prstGeom prst="rect">
            <a:avLst/>
          </a:prstGeom>
          <a:solidFill>
            <a:srgbClr val="A22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44750" y="4938844"/>
            <a:ext cx="158620" cy="222956"/>
          </a:xfrm>
          <a:prstGeom prst="rect">
            <a:avLst/>
          </a:prstGeom>
          <a:solidFill>
            <a:srgbClr val="00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393831" y="4951440"/>
            <a:ext cx="158620" cy="222956"/>
          </a:xfrm>
          <a:prstGeom prst="rect">
            <a:avLst/>
          </a:prstGeom>
          <a:solidFill>
            <a:srgbClr val="750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264555" y="4602401"/>
            <a:ext cx="23494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119291" y="4951440"/>
            <a:ext cx="158620" cy="222956"/>
          </a:xfrm>
          <a:prstGeom prst="rect">
            <a:avLst/>
          </a:prstGeom>
          <a:solidFill>
            <a:srgbClr val="00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5F6A835-9DB5-4796-BB99-C592DD9E1F9F}"/>
              </a:ext>
            </a:extLst>
          </p:cNvPr>
          <p:cNvSpPr/>
          <p:nvPr userDrawn="1"/>
        </p:nvSpPr>
        <p:spPr>
          <a:xfrm>
            <a:off x="570210" y="4930440"/>
            <a:ext cx="158620" cy="222956"/>
          </a:xfrm>
          <a:prstGeom prst="rect">
            <a:avLst/>
          </a:prstGeom>
          <a:solidFill>
            <a:srgbClr val="F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1639350" y="4951440"/>
            <a:ext cx="158620" cy="222956"/>
          </a:xfrm>
          <a:prstGeom prst="rect">
            <a:avLst/>
          </a:prstGeom>
          <a:solidFill>
            <a:srgbClr val="004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4911751" y="1321776"/>
            <a:ext cx="4261046" cy="1323439"/>
          </a:xfrm>
          <a:prstGeom prst="rect">
            <a:avLst/>
          </a:prstGeom>
          <a:noFill/>
        </p:spPr>
        <p:txBody>
          <a:bodyPr wrap="square" rtlCol="0">
            <a:spAutoFit/>
          </a:bodyPr>
          <a:lstStyle/>
          <a:p>
            <a:pPr marL="342900" indent="-342900">
              <a:buFont typeface="+mj-lt"/>
              <a:buAutoNum type="arabicPeriod"/>
            </a:pPr>
            <a:r>
              <a:rPr lang="en-US" sz="1600" b="1" u="sng" dirty="0">
                <a:latin typeface="Arial" panose="020B0604020202020204" pitchFamily="34" charset="0"/>
                <a:cs typeface="Arial" panose="020B0604020202020204" pitchFamily="34" charset="0"/>
              </a:rPr>
              <a:t>2022 Electrifying the Future </a:t>
            </a:r>
            <a:r>
              <a:rPr lang="en-US" sz="1600" dirty="0">
                <a:latin typeface="Arial" panose="020B0604020202020204" pitchFamily="34" charset="0"/>
                <a:cs typeface="Arial" panose="020B0604020202020204" pitchFamily="34" charset="0"/>
              </a:rPr>
              <a:t>color theme</a:t>
            </a:r>
          </a:p>
          <a:p>
            <a:pPr marL="342900" indent="-342900">
              <a:buFont typeface="+mj-lt"/>
              <a:buAutoNum type="arabicPeriod"/>
            </a:pPr>
            <a:r>
              <a:rPr lang="en-US" sz="1600"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sz="1600"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sz="1600" dirty="0">
                <a:latin typeface="Arial" panose="020B0604020202020204" pitchFamily="34" charset="0"/>
                <a:cs typeface="Arial" panose="020B0604020202020204" pitchFamily="34" charset="0"/>
              </a:rPr>
              <a:t>Under </a:t>
            </a:r>
            <a:r>
              <a:rPr lang="en-US" sz="1600" u="sng" dirty="0">
                <a:latin typeface="Arial" panose="020B0604020202020204" pitchFamily="34" charset="0"/>
                <a:cs typeface="Arial" panose="020B0604020202020204" pitchFamily="34" charset="0"/>
              </a:rPr>
              <a:t>Custom</a:t>
            </a:r>
            <a:r>
              <a:rPr lang="en-US" sz="1600" dirty="0">
                <a:latin typeface="Arial" panose="020B0604020202020204" pitchFamily="34" charset="0"/>
                <a:cs typeface="Arial" panose="020B0604020202020204" pitchFamily="34" charset="0"/>
              </a:rPr>
              <a:t> select 2022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294590" y="2733810"/>
            <a:ext cx="2174557"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3196248" y="2764923"/>
            <a:ext cx="1407199" cy="461665"/>
          </a:xfrm>
          <a:prstGeom prst="rect">
            <a:avLst/>
          </a:prstGeom>
          <a:noFill/>
        </p:spPr>
        <p:txBody>
          <a:bodyPr wrap="square" rtlCol="0">
            <a:sp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264556" y="3380644"/>
            <a:ext cx="282416" cy="24579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772263" y="3380644"/>
            <a:ext cx="282416" cy="245798"/>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228900" y="3380644"/>
            <a:ext cx="282416" cy="245798"/>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20BC68-F19C-4CA3-9362-4C23F6F17EB4}"/>
              </a:ext>
            </a:extLst>
          </p:cNvPr>
          <p:cNvSpPr/>
          <p:nvPr userDrawn="1"/>
        </p:nvSpPr>
        <p:spPr>
          <a:xfrm>
            <a:off x="1700131" y="3380644"/>
            <a:ext cx="282416" cy="24579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2178656" y="3380644"/>
            <a:ext cx="282416" cy="245798"/>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3932250" y="3380644"/>
            <a:ext cx="282416"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2603778" y="3380644"/>
            <a:ext cx="282416"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3490203" y="3380644"/>
            <a:ext cx="282416" cy="245798"/>
          </a:xfrm>
          <a:prstGeom prst="rect">
            <a:avLst/>
          </a:prstGeom>
          <a:solidFill>
            <a:srgbClr val="44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2061443194"/>
              </p:ext>
            </p:extLst>
          </p:nvPr>
        </p:nvGraphicFramePr>
        <p:xfrm>
          <a:off x="4746254" y="3044858"/>
          <a:ext cx="4330099"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3073769" y="3380644"/>
            <a:ext cx="282416"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3237991438"/>
              </p:ext>
            </p:extLst>
          </p:nvPr>
        </p:nvGraphicFramePr>
        <p:xfrm>
          <a:off x="2397524" y="4566595"/>
          <a:ext cx="2665334"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67648" y="3737841"/>
            <a:ext cx="704618" cy="215444"/>
          </a:xfrm>
          <a:prstGeom prst="rect">
            <a:avLst/>
          </a:prstGeom>
          <a:noFill/>
        </p:spPr>
        <p:txBody>
          <a:bodyPr wrap="square" rtlCol="0">
            <a:spAutoFit/>
          </a:bodyPr>
          <a:lstStyle/>
          <a:p>
            <a:r>
              <a:rPr lang="en-US" sz="800" dirty="0"/>
              <a:t>#C14628</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555676" y="3735617"/>
            <a:ext cx="704618" cy="215444"/>
          </a:xfrm>
          <a:prstGeom prst="rect">
            <a:avLst/>
          </a:prstGeom>
          <a:noFill/>
        </p:spPr>
        <p:txBody>
          <a:bodyPr wrap="square" rtlCol="0">
            <a:spAutoFit/>
          </a:bodyPr>
          <a:lstStyle/>
          <a:p>
            <a:r>
              <a:rPr lang="en-US" sz="800" dirty="0"/>
              <a:t>#FF671C</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967664" y="3724554"/>
            <a:ext cx="704618" cy="215444"/>
          </a:xfrm>
          <a:prstGeom prst="rect">
            <a:avLst/>
          </a:prstGeom>
          <a:noFill/>
        </p:spPr>
        <p:txBody>
          <a:bodyPr wrap="square" rtlCol="0">
            <a:spAutoFit/>
          </a:bodyPr>
          <a:lstStyle/>
          <a:p>
            <a:r>
              <a:rPr lang="en-US" sz="800" dirty="0"/>
              <a:t>#F8991C</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1461103" y="3722330"/>
            <a:ext cx="671658" cy="215444"/>
          </a:xfrm>
          <a:prstGeom prst="rect">
            <a:avLst/>
          </a:prstGeom>
          <a:noFill/>
        </p:spPr>
        <p:txBody>
          <a:bodyPr wrap="square" rtlCol="0">
            <a:spAutoFit/>
          </a:bodyPr>
          <a:lstStyle/>
          <a:p>
            <a:r>
              <a:rPr lang="en-US" sz="800" dirty="0"/>
              <a:t>#F8CF91</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1898797" y="3724446"/>
            <a:ext cx="704618" cy="215444"/>
          </a:xfrm>
          <a:prstGeom prst="rect">
            <a:avLst/>
          </a:prstGeom>
          <a:noFill/>
        </p:spPr>
        <p:txBody>
          <a:bodyPr wrap="square" rtlCol="0">
            <a:spAutoFit/>
          </a:bodyPr>
          <a:lstStyle/>
          <a:p>
            <a:r>
              <a:rPr lang="en-US" sz="800" dirty="0"/>
              <a:t>#4C7093</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2386825" y="3722222"/>
            <a:ext cx="704618" cy="215444"/>
          </a:xfrm>
          <a:prstGeom prst="rect">
            <a:avLst/>
          </a:prstGeom>
          <a:noFill/>
        </p:spPr>
        <p:txBody>
          <a:bodyPr wrap="square" rtlCol="0">
            <a:spAutoFit/>
          </a:bodyPr>
          <a:lstStyle/>
          <a:p>
            <a:r>
              <a:rPr lang="en-US" sz="800" dirty="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2842590" y="3711159"/>
            <a:ext cx="704618" cy="215444"/>
          </a:xfrm>
          <a:prstGeom prst="rect">
            <a:avLst/>
          </a:prstGeom>
          <a:noFill/>
        </p:spPr>
        <p:txBody>
          <a:bodyPr wrap="square" rtlCol="0">
            <a:spAutoFit/>
          </a:bodyPr>
          <a:lstStyle/>
          <a:p>
            <a:r>
              <a:rPr lang="en-US" sz="800" dirty="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3292252" y="3708935"/>
            <a:ext cx="671658" cy="215444"/>
          </a:xfrm>
          <a:prstGeom prst="rect">
            <a:avLst/>
          </a:prstGeom>
          <a:noFill/>
        </p:spPr>
        <p:txBody>
          <a:bodyPr wrap="square" rtlCol="0">
            <a:spAutoFit/>
          </a:bodyPr>
          <a:lstStyle/>
          <a:p>
            <a:r>
              <a:rPr lang="en-US" sz="800" dirty="0"/>
              <a:t>#447C55</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3920192" y="3692902"/>
            <a:ext cx="750903" cy="215444"/>
          </a:xfrm>
          <a:prstGeom prst="rect">
            <a:avLst/>
          </a:prstGeom>
          <a:noFill/>
        </p:spPr>
        <p:txBody>
          <a:bodyPr wrap="square" rtlCol="0">
            <a:spAutoFit/>
          </a:bodyPr>
          <a:lstStyle/>
          <a:p>
            <a:r>
              <a:rPr lang="en-US" sz="800" dirty="0"/>
              <a:t>#FFFFFF</a:t>
            </a:r>
          </a:p>
        </p:txBody>
      </p:sp>
      <p:sp>
        <p:nvSpPr>
          <p:cNvPr id="46" name="Content Placeholder 2">
            <a:extLst>
              <a:ext uri="{FF2B5EF4-FFF2-40B4-BE49-F238E27FC236}">
                <a16:creationId xmlns:a16="http://schemas.microsoft.com/office/drawing/2014/main" id="{7E7C6E9E-C683-4D25-B12E-FB96AC6529AD}"/>
              </a:ext>
            </a:extLst>
          </p:cNvPr>
          <p:cNvSpPr txBox="1">
            <a:spLocks/>
          </p:cNvSpPr>
          <p:nvPr userDrawn="1"/>
        </p:nvSpPr>
        <p:spPr>
          <a:xfrm>
            <a:off x="31179" y="1333059"/>
            <a:ext cx="5271808" cy="1200321"/>
          </a:xfrm>
          <a:prstGeom prst="rect">
            <a:avLst/>
          </a:prstGeom>
        </p:spPr>
        <p:txBody>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t>For</a:t>
            </a:r>
            <a:r>
              <a:rPr lang="en-US" sz="1600" i="1" dirty="0"/>
              <a:t> additional slide layouts see ribbon:</a:t>
            </a:r>
            <a:br>
              <a:rPr lang="en-US" sz="1600" i="1" dirty="0"/>
            </a:br>
            <a:r>
              <a:rPr lang="en-US" sz="1600" i="1" u="sng" dirty="0">
                <a:solidFill>
                  <a:srgbClr val="C14628"/>
                </a:solidFill>
              </a:rPr>
              <a:t>Inser</a:t>
            </a:r>
            <a:r>
              <a:rPr lang="en-US" sz="1600" i="1" dirty="0">
                <a:solidFill>
                  <a:srgbClr val="C14628"/>
                </a:solidFill>
              </a:rPr>
              <a:t>t&gt; New Slide&gt; Select </a:t>
            </a:r>
            <a:r>
              <a:rPr lang="en-US" sz="1600" b="1" i="1" dirty="0">
                <a:solidFill>
                  <a:srgbClr val="C14628"/>
                </a:solidFill>
              </a:rPr>
              <a:t>Office Theme </a:t>
            </a:r>
            <a:r>
              <a:rPr lang="en-US" sz="1600" i="1" dirty="0">
                <a:solidFill>
                  <a:srgbClr val="C14628"/>
                </a:solidFill>
              </a:rPr>
              <a:t>formats.</a:t>
            </a:r>
            <a:br>
              <a:rPr lang="en-US" sz="1600" i="1" dirty="0">
                <a:solidFill>
                  <a:srgbClr val="C14628"/>
                </a:solidFill>
              </a:rPr>
            </a:br>
            <a:r>
              <a:rPr lang="en-US" sz="1600" i="0" dirty="0">
                <a:solidFill>
                  <a:schemeClr val="tx1"/>
                </a:solidFill>
              </a:rPr>
              <a:t>Over 10 slide options</a:t>
            </a:r>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24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4" y="1519519"/>
            <a:ext cx="6721943"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2">
            <a:extLst>
              <a:ext uri="{FF2B5EF4-FFF2-40B4-BE49-F238E27FC236}">
                <a16:creationId xmlns:a16="http://schemas.microsoft.com/office/drawing/2014/main" id="{E3574ED2-7219-404C-99AB-B30F3A53E113}"/>
              </a:ext>
            </a:extLst>
          </p:cNvPr>
          <p:cNvSpPr txBox="1">
            <a:spLocks/>
          </p:cNvSpPr>
          <p:nvPr userDrawn="1"/>
        </p:nvSpPr>
        <p:spPr>
          <a:xfrm>
            <a:off x="8695135" y="6499226"/>
            <a:ext cx="448865" cy="35877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z="1000" smtClean="0">
                <a:solidFill>
                  <a:schemeClr val="bg1"/>
                </a:solidFill>
              </a:rPr>
              <a:pPr/>
              <a:t>‹#›</a:t>
            </a:fld>
            <a:endParaRPr lang="en-US" sz="1000" dirty="0">
              <a:solidFill>
                <a:schemeClr val="bg1"/>
              </a:solidFill>
            </a:endParaRP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2"/>
            </p:custDataLst>
            <p:extLst>
              <p:ext uri="{D42A27DB-BD31-4B8C-83A1-F6EECF244321}">
                <p14:modId xmlns:p14="http://schemas.microsoft.com/office/powerpoint/2010/main" val="35707087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126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30037"/>
            <a:ext cx="8385118" cy="4230641"/>
          </a:xfrm>
          <a:prstGeom prst="rect">
            <a:avLst/>
          </a:prstGeom>
        </p:spPr>
        <p:txBody>
          <a:bodyPr>
            <a:no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1600">
                <a:latin typeface="Arial" panose="020B0604020202020204" pitchFamily="34" charset="0"/>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extBox 37">
            <a:extLst>
              <a:ext uri="{FF2B5EF4-FFF2-40B4-BE49-F238E27FC236}">
                <a16:creationId xmlns:a16="http://schemas.microsoft.com/office/drawing/2014/main" id="{C4609637-5F56-4F9B-9D8F-8588C969BC52}"/>
              </a:ext>
            </a:extLst>
          </p:cNvPr>
          <p:cNvSpPr txBox="1"/>
          <p:nvPr userDrawn="1"/>
        </p:nvSpPr>
        <p:spPr>
          <a:xfrm>
            <a:off x="3378574" y="6239869"/>
            <a:ext cx="4418134" cy="369332"/>
          </a:xfrm>
          <a:prstGeom prst="rect">
            <a:avLst/>
          </a:prstGeom>
          <a:noFill/>
        </p:spPr>
        <p:txBody>
          <a:bodyPr wrap="square" rtlCol="0">
            <a:spAutoFit/>
          </a:bodyPr>
          <a:lstStyle/>
          <a:p>
            <a:r>
              <a:rPr lang="en-US" sz="1800" i="1" dirty="0">
                <a:solidFill>
                  <a:srgbClr val="FF0000"/>
                </a:solidFill>
                <a:latin typeface="Arial" panose="020B0604020202020204" pitchFamily="34" charset="0"/>
                <a:cs typeface="Arial" panose="020B0604020202020204" pitchFamily="34" charset="0"/>
              </a:rPr>
              <a:t>To use Pie chart copy from Slide Master.</a:t>
            </a:r>
          </a:p>
        </p:txBody>
      </p:sp>
      <p:sp>
        <p:nvSpPr>
          <p:cNvPr id="8" name="Title Placeholder 1">
            <a:extLst>
              <a:ext uri="{FF2B5EF4-FFF2-40B4-BE49-F238E27FC236}">
                <a16:creationId xmlns:a16="http://schemas.microsoft.com/office/drawing/2014/main" id="{D1B878FE-4ADD-4924-8ED8-0CC985FE1AFA}"/>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229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5" name="Title Placeholder 1">
            <a:extLst>
              <a:ext uri="{FF2B5EF4-FFF2-40B4-BE49-F238E27FC236}">
                <a16:creationId xmlns:a16="http://schemas.microsoft.com/office/drawing/2014/main" id="{7917D464-160E-42F4-8ADB-B6F4B140925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pic>
        <p:nvPicPr>
          <p:cNvPr id="13" name="Picture 12" descr="A picture containing outdoor, scene, laser, night&#10;&#10;Description automatically generated">
            <a:extLst>
              <a:ext uri="{FF2B5EF4-FFF2-40B4-BE49-F238E27FC236}">
                <a16:creationId xmlns:a16="http://schemas.microsoft.com/office/drawing/2014/main" id="{EBE7C8D8-4E87-41BE-BA26-F8897DD42A6E}"/>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15" name="Rectangle 14">
            <a:extLst>
              <a:ext uri="{FF2B5EF4-FFF2-40B4-BE49-F238E27FC236}">
                <a16:creationId xmlns:a16="http://schemas.microsoft.com/office/drawing/2014/main" id="{D2D03625-F347-49F3-A1CB-86207CFF9B5D}"/>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46FEFE62-6F9D-41D0-9C17-AAA34EDAAEFE}"/>
              </a:ext>
            </a:extLst>
          </p:cNvPr>
          <p:cNvGraphicFramePr>
            <a:graphicFrameLocks noChangeAspect="1"/>
          </p:cNvGraphicFramePr>
          <p:nvPr userDrawn="1">
            <p:custDataLst>
              <p:tags r:id="rId2"/>
            </p:custDataLst>
            <p:extLst>
              <p:ext uri="{D42A27DB-BD31-4B8C-83A1-F6EECF244321}">
                <p14:modId xmlns:p14="http://schemas.microsoft.com/office/powerpoint/2010/main" val="79019142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6146"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46FEFE62-6F9D-41D0-9C17-AAA34EDAAEFE}"/>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7186808" cy="1418262"/>
          </a:xfrm>
          <a:prstGeom prst="rect">
            <a:avLst/>
          </a:prstGeom>
        </p:spPr>
        <p:txBody>
          <a:bodyPr vert="horz" anchor="b">
            <a:norm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7186808"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D03C108B-FFB4-4DD7-95C1-A9FCAEB542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91814" y="4788061"/>
            <a:ext cx="1955179" cy="559491"/>
          </a:xfrm>
          <a:prstGeom prst="rect">
            <a:avLst/>
          </a:prstGeom>
        </p:spPr>
      </p:pic>
      <p:pic>
        <p:nvPicPr>
          <p:cNvPr id="17" name="Picture 16">
            <a:extLst>
              <a:ext uri="{FF2B5EF4-FFF2-40B4-BE49-F238E27FC236}">
                <a16:creationId xmlns:a16="http://schemas.microsoft.com/office/drawing/2014/main" id="{2A454444-7FE2-4AC0-82CB-560AB8C7DBBE}"/>
              </a:ext>
            </a:extLst>
          </p:cNvPr>
          <p:cNvPicPr>
            <a:picLocks noChangeAspect="1"/>
          </p:cNvPicPr>
          <p:nvPr userDrawn="1"/>
        </p:nvPicPr>
        <p:blipFill>
          <a:blip r:embed="rId8"/>
          <a:stretch>
            <a:fillRect/>
          </a:stretch>
        </p:blipFill>
        <p:spPr>
          <a:xfrm>
            <a:off x="374767" y="404535"/>
            <a:ext cx="3165507" cy="194715"/>
          </a:xfrm>
          <a:prstGeom prst="rect">
            <a:avLst/>
          </a:prstGeom>
        </p:spPr>
      </p:pic>
    </p:spTree>
    <p:extLst>
      <p:ext uri="{BB962C8B-B14F-4D97-AF65-F5344CB8AC3E}">
        <p14:creationId xmlns:p14="http://schemas.microsoft.com/office/powerpoint/2010/main" val="3576592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0"/>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050" name="think-cell Slide" r:id="rId21" imgW="592" imgH="595" progId="TCLayout.ActiveDocument.1">
                  <p:embed/>
                </p:oleObj>
              </mc:Choice>
              <mc:Fallback>
                <p:oleObj name="think-cell Slide" r:id="rId21"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2"/>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587088" y="1514479"/>
            <a:ext cx="7886700" cy="46624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E71B92E-809A-492B-B1AF-E7CDC387BCF9}"/>
              </a:ext>
            </a:extLst>
          </p:cNvPr>
          <p:cNvPicPr>
            <a:picLocks noChangeAspect="1"/>
          </p:cNvPicPr>
          <p:nvPr userDrawn="1"/>
        </p:nvPicPr>
        <p:blipFill rotWithShape="1">
          <a:blip r:embed="rId23"/>
          <a:srcRect t="37332" b="60808"/>
          <a:stretch/>
        </p:blipFill>
        <p:spPr>
          <a:xfrm>
            <a:off x="0" y="0"/>
            <a:ext cx="9144000" cy="294406"/>
          </a:xfrm>
          <a:prstGeom prst="rect">
            <a:avLst/>
          </a:prstGeom>
        </p:spPr>
      </p:pic>
      <p:pic>
        <p:nvPicPr>
          <p:cNvPr id="17" name="Picture 16">
            <a:extLst>
              <a:ext uri="{FF2B5EF4-FFF2-40B4-BE49-F238E27FC236}">
                <a16:creationId xmlns:a16="http://schemas.microsoft.com/office/drawing/2014/main" id="{EE88E63C-2A9D-46D7-B8AA-F6F4B6B3EE0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383280" y="74724"/>
            <a:ext cx="2377440" cy="148013"/>
          </a:xfrm>
          <a:prstGeom prst="rect">
            <a:avLst/>
          </a:prstGeom>
        </p:spPr>
      </p:pic>
      <p:pic>
        <p:nvPicPr>
          <p:cNvPr id="19" name="Picture 18">
            <a:extLst>
              <a:ext uri="{FF2B5EF4-FFF2-40B4-BE49-F238E27FC236}">
                <a16:creationId xmlns:a16="http://schemas.microsoft.com/office/drawing/2014/main" id="{BC534B7A-A3CC-48AE-87BB-7D01FA2FF38D}"/>
              </a:ext>
            </a:extLst>
          </p:cNvPr>
          <p:cNvPicPr>
            <a:picLocks noChangeAspect="1"/>
          </p:cNvPicPr>
          <p:nvPr userDrawn="1"/>
        </p:nvPicPr>
        <p:blipFill>
          <a:blip r:embed="rId25"/>
          <a:srcRect/>
          <a:stretch/>
        </p:blipFill>
        <p:spPr>
          <a:xfrm>
            <a:off x="7925520" y="532153"/>
            <a:ext cx="1136851" cy="31887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6" r:id="rId3"/>
    <p:sldLayoutId id="2147483707" r:id="rId4"/>
    <p:sldLayoutId id="2147483741" r:id="rId5"/>
    <p:sldLayoutId id="2147483733" r:id="rId6"/>
    <p:sldLayoutId id="2147483708" r:id="rId7"/>
    <p:sldLayoutId id="2147483709" r:id="rId8"/>
    <p:sldLayoutId id="2147483712" r:id="rId9"/>
    <p:sldLayoutId id="2147483719" r:id="rId10"/>
    <p:sldLayoutId id="2147483725" r:id="rId11"/>
    <p:sldLayoutId id="2147483726" r:id="rId12"/>
    <p:sldLayoutId id="2147483727" r:id="rId13"/>
    <p:sldLayoutId id="2147483731" r:id="rId14"/>
    <p:sldLayoutId id="2147483732" r:id="rId15"/>
    <p:sldLayoutId id="2147483742" r:id="rId16"/>
    <p:sldLayoutId id="2147483743" r:id="rId17"/>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92BE4B1-4092-480A-9EE0-DEC9E8158762}" type="datetimeFigureOut">
              <a:rPr lang="en-US" smtClean="0"/>
              <a:t>8/23/2023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A27E7B6-9166-4866-A2E6-58E8C5984DE6}" type="slidenum">
              <a:rPr lang="en-US" smtClean="0"/>
              <a:t>‹#›</a:t>
            </a:fld>
            <a:endParaRPr lang="en-US"/>
          </a:p>
        </p:txBody>
      </p:sp>
    </p:spTree>
    <p:extLst>
      <p:ext uri="{BB962C8B-B14F-4D97-AF65-F5344CB8AC3E}">
        <p14:creationId xmlns:p14="http://schemas.microsoft.com/office/powerpoint/2010/main" val="117290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New_Zealand_Sign_Assembly_-_Emergency.svg" TargetMode="External"/><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817205" TargetMode="External"/><Relationship Id="rId7" Type="http://schemas.openxmlformats.org/officeDocument/2006/relationships/hyperlink" Target="https://senseandreference.wordpress.com/" TargetMode="External"/><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image" Target="../media/image48.gif"/><Relationship Id="rId5" Type="http://schemas.openxmlformats.org/officeDocument/2006/relationships/hyperlink" Target="http://commons.wikimedia.org/wiki/File:Building_set_on_fire.jpg" TargetMode="Externa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www.publicdomainfiles.com/show_file.php?id=13973585412755" TargetMode="External"/><Relationship Id="rId7" Type="http://schemas.openxmlformats.org/officeDocument/2006/relationships/hyperlink" Target="http://misteraibo.deviantart.com/art/Fire-311421529" TargetMode="External"/><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hyperlink" Target="https://householdnow.com/author/lokesh_sharma/" TargetMode="External"/><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vmlDrawing" Target="../drawings/vmlDrawing17.vml"/><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javascript:;" TargetMode="Externa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63.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hyperlink" Target="https://pixabay.com/en/no-digging-prohibited-not-allowed-9878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16.xml"/><Relationship Id="rId6" Type="http://schemas.openxmlformats.org/officeDocument/2006/relationships/hyperlink" Target="https://people-equation.com/reinvigorate-your-leadership-goals-with-60-x-6/60-minutes-stopwatch/" TargetMode="External"/><Relationship Id="rId5" Type="http://schemas.openxmlformats.org/officeDocument/2006/relationships/image" Target="../media/image84.jp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6.xml"/><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96.jpeg"/><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04.sv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04.sv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04.svg"/><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hyperlink" Target="http://home.fmi.com/"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cid:image001.png@01D97683.0BB9F570" TargetMode="External"/><Relationship Id="rId5" Type="http://schemas.openxmlformats.org/officeDocument/2006/relationships/image" Target="../media/image108.png"/><Relationship Id="rId4" Type="http://schemas.openxmlformats.org/officeDocument/2006/relationships/hyperlink" Target="mailto:hrsc@fmi.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6.xml"/><Relationship Id="rId5" Type="http://schemas.openxmlformats.org/officeDocument/2006/relationships/image" Target="../media/image112.jpeg"/><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s://www.flickr.com/photos/rocbolt/3389104810/" TargetMode="External"/><Relationship Id="rId5" Type="http://schemas.openxmlformats.org/officeDocument/2006/relationships/image" Target="../media/image117.jpg"/><Relationship Id="rId4" Type="http://schemas.openxmlformats.org/officeDocument/2006/relationships/image" Target="../media/image116.JPG"/></Relationships>
</file>

<file path=ppt/slides/_rels/slide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hyperlink" Target="http://www.publicdomainpictures.net/view-image.php?image=95783&amp;picture=human-head-silhouette" TargetMode="External"/><Relationship Id="rId7" Type="http://schemas.openxmlformats.org/officeDocument/2006/relationships/image" Target="../media/image22.jpg"/><Relationship Id="rId12" Type="http://schemas.openxmlformats.org/officeDocument/2006/relationships/image" Target="../media/image27.jpe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g"/><Relationship Id="rId9" Type="http://schemas.openxmlformats.org/officeDocument/2006/relationships/image" Target="../media/image24.jpeg"/><Relationship Id="rId1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hyperlink" Target="https://www.flickr.com/photos/obrieninstallations/6383642433" TargetMode="External"/><Relationship Id="rId7" Type="http://schemas.openxmlformats.org/officeDocument/2006/relationships/image" Target="../media/image123.png"/><Relationship Id="rId2" Type="http://schemas.openxmlformats.org/officeDocument/2006/relationships/image" Target="../media/image119.jpg"/><Relationship Id="rId1" Type="http://schemas.openxmlformats.org/officeDocument/2006/relationships/slideLayout" Target="../slideLayouts/slideLayout16.xml"/><Relationship Id="rId6" Type="http://schemas.openxmlformats.org/officeDocument/2006/relationships/image" Target="../media/image122.jpeg"/><Relationship Id="rId5" Type="http://schemas.openxmlformats.org/officeDocument/2006/relationships/image" Target="../media/image121.JP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hyperlink" Target="http://commons.wikimedia.org/wiki/File:Ford_F-550_Super_Duty_(Sterling_Ford).JPG"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hyperlink" Target="http://www.severe-weather.eu/event-analysis/the-most-active-and-best-lightning-in-europe-where-is-i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6.xml"/><Relationship Id="rId5" Type="http://schemas.openxmlformats.org/officeDocument/2006/relationships/hyperlink" Target="https://dpcj.org/index.php/dpc/article/view/dermatol-pract-concept-articleid-dp1002a28" TargetMode="External"/><Relationship Id="rId4" Type="http://schemas.openxmlformats.org/officeDocument/2006/relationships/image" Target="../media/image129.jpeg"/></Relationships>
</file>

<file path=ppt/slides/_rels/slide5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6.xml"/><Relationship Id="rId4" Type="http://schemas.openxmlformats.org/officeDocument/2006/relationships/hyperlink" Target="https://pixabay.com/illustrations/cyber-bullying-bully-rumor-teasing-12215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a:xfrm>
            <a:off x="307655" y="3562637"/>
            <a:ext cx="6547527" cy="1519237"/>
          </a:xfrm>
        </p:spPr>
        <p:txBody>
          <a:bodyPr/>
          <a:lstStyle/>
          <a:p>
            <a:r>
              <a:rPr lang="en-US" dirty="0"/>
              <a:t>7.20.2023 (Rev 10)</a:t>
            </a:r>
          </a:p>
        </p:txBody>
      </p:sp>
      <p:sp>
        <p:nvSpPr>
          <p:cNvPr id="5" name="Title 21">
            <a:extLst>
              <a:ext uri="{FF2B5EF4-FFF2-40B4-BE49-F238E27FC236}">
                <a16:creationId xmlns:a16="http://schemas.microsoft.com/office/drawing/2014/main" id="{9C6A0065-6986-43D2-8595-E94679E90AC0}"/>
              </a:ext>
            </a:extLst>
          </p:cNvPr>
          <p:cNvSpPr txBox="1">
            <a:spLocks noGrp="1"/>
          </p:cNvSpPr>
          <p:nvPr>
            <p:ph type="ctrTitle"/>
          </p:nvPr>
        </p:nvSpPr>
        <p:spPr bwMode="auto">
          <a:xfrm>
            <a:off x="306744" y="2356057"/>
            <a:ext cx="6548438" cy="1415965"/>
          </a:xfrm>
          <a:prstGeom prst="rect">
            <a:avLst/>
          </a:prstGeom>
          <a:noFill/>
          <a:ln w="9525">
            <a:noFill/>
            <a:miter lim="800000"/>
            <a:headEnd/>
            <a:tailEnd/>
          </a:ln>
          <a:effectLst/>
        </p:spPr>
        <p:txBody>
          <a:bodyPr vert="horz" wrap="square" lIns="68580" tIns="68580" rIns="68580" bIns="0" numCol="1" anchor="b" anchorCtr="0" compatLnSpc="1">
            <a:prstTxWarp prst="textNoShape">
              <a:avLst/>
            </a:prstTxWarp>
            <a:spAutoFit/>
          </a:bodyPr>
          <a:lstStyle>
            <a:lvl1pPr algn="l" rtl="0" eaLnBrk="1" fontAlgn="base" hangingPunct="1">
              <a:lnSpc>
                <a:spcPts val="2600"/>
              </a:lnSpc>
              <a:spcBef>
                <a:spcPct val="0"/>
              </a:spcBef>
              <a:spcAft>
                <a:spcPct val="0"/>
              </a:spcAft>
              <a:defRPr lang="en-US" sz="3200" b="1" i="0" kern="1200">
                <a:solidFill>
                  <a:srgbClr val="FFFFFF"/>
                </a:solidFill>
                <a:effectLst/>
                <a:latin typeface="Bebas Neue" panose="020B0606020202050201" pitchFamily="34" charset="77"/>
                <a:ea typeface="+mj-ea"/>
                <a:cs typeface="Arial"/>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Metcalf Tailings</a:t>
            </a:r>
          </a:p>
          <a:p>
            <a:pPr marL="0" marR="0" lvl="0" indent="0" algn="l" defTabSz="914400" rtl="0" eaLnBrk="1" fontAlgn="base" latinLnBrk="0" hangingPunct="1">
              <a:lnSpc>
                <a:spcPts val="2600"/>
              </a:lnSpc>
              <a:spcBef>
                <a:spcPct val="0"/>
              </a:spcBef>
              <a:spcAft>
                <a:spcPct val="0"/>
              </a:spcAft>
              <a:buClrTx/>
              <a:buSzTx/>
              <a:buFontTx/>
              <a:buNone/>
              <a:tabLst/>
              <a:defRPr/>
            </a:pPr>
            <a:endParaRPr lang="en-US" sz="33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a:t>
            </a:r>
            <a:r>
              <a:rPr kumimoji="0" lang="en-US" sz="33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Site-Specific</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base" latinLnBrk="0" hangingPunct="1">
              <a:lnSpc>
                <a:spcPts val="2600"/>
              </a:lnSpc>
              <a:spcBef>
                <a:spcPct val="0"/>
              </a:spcBef>
              <a:spcAft>
                <a:spcPct val="0"/>
              </a:spcAft>
              <a:buClrTx/>
              <a:buSzTx/>
              <a:buFontTx/>
              <a:buNone/>
              <a:tabLst/>
              <a:defRPr/>
            </a:pPr>
            <a:endPar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8137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1DF55D-D1D9-49A9-A0A8-9F58A177478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9459" y="1512888"/>
            <a:ext cx="3046670" cy="3949700"/>
          </a:xfrm>
        </p:spPr>
      </p:pic>
      <p:sp>
        <p:nvSpPr>
          <p:cNvPr id="4" name="Title 3">
            <a:extLst>
              <a:ext uri="{FF2B5EF4-FFF2-40B4-BE49-F238E27FC236}">
                <a16:creationId xmlns:a16="http://schemas.microsoft.com/office/drawing/2014/main" id="{CF789553-C34B-4482-9031-F3B3027D61F7}"/>
              </a:ext>
            </a:extLst>
          </p:cNvPr>
          <p:cNvSpPr>
            <a:spLocks noGrp="1"/>
          </p:cNvSpPr>
          <p:nvPr>
            <p:ph type="title"/>
          </p:nvPr>
        </p:nvSpPr>
        <p:spPr>
          <a:xfrm>
            <a:off x="245881" y="99168"/>
            <a:ext cx="6762238" cy="663969"/>
          </a:xfrm>
        </p:spPr>
        <p:txBody>
          <a:bodyPr>
            <a:normAutofit fontScale="90000"/>
          </a:bodyPr>
          <a:lstStyle/>
          <a:p>
            <a:r>
              <a:rPr lang="en-US" dirty="0"/>
              <a:t> </a:t>
            </a:r>
            <a:br>
              <a:rPr lang="en-US" dirty="0"/>
            </a:br>
            <a:br>
              <a:rPr lang="en-US" dirty="0"/>
            </a:br>
            <a:r>
              <a:rPr lang="en-US" dirty="0"/>
              <a:t> Emergency Procedures </a:t>
            </a:r>
          </a:p>
        </p:txBody>
      </p:sp>
    </p:spTree>
    <p:extLst>
      <p:ext uri="{BB962C8B-B14F-4D97-AF65-F5344CB8AC3E}">
        <p14:creationId xmlns:p14="http://schemas.microsoft.com/office/powerpoint/2010/main" val="25955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998290"/>
            <a:ext cx="9143999" cy="5859710"/>
          </a:xfrm>
        </p:spPr>
      </p:pic>
      <p:sp>
        <p:nvSpPr>
          <p:cNvPr id="2" name="Title 1"/>
          <p:cNvSpPr>
            <a:spLocks noGrp="1"/>
          </p:cNvSpPr>
          <p:nvPr>
            <p:ph type="title"/>
          </p:nvPr>
        </p:nvSpPr>
        <p:spPr>
          <a:xfrm>
            <a:off x="480773" y="259259"/>
            <a:ext cx="6762238" cy="663969"/>
          </a:xfrm>
        </p:spPr>
        <p:txBody>
          <a:bodyPr/>
          <a:lstStyle/>
          <a:p>
            <a:r>
              <a:rPr lang="en-US" dirty="0"/>
              <a:t>MAYDAY!  MAYDAY!  MAYDAY!  </a:t>
            </a:r>
          </a:p>
        </p:txBody>
      </p:sp>
      <p:sp>
        <p:nvSpPr>
          <p:cNvPr id="6" name="Rectangle 5"/>
          <p:cNvSpPr/>
          <p:nvPr/>
        </p:nvSpPr>
        <p:spPr>
          <a:xfrm>
            <a:off x="863299" y="1206658"/>
            <a:ext cx="7749557" cy="707886"/>
          </a:xfrm>
          <a:prstGeom prst="rect">
            <a:avLst/>
          </a:prstGeom>
          <a:noFill/>
        </p:spPr>
        <p:txBody>
          <a:bodyPr wrap="none" lIns="91440" tIns="45720" rIns="91440" bIns="45720">
            <a:spAutoFit/>
          </a:bodyPr>
          <a:lstStyle/>
          <a:p>
            <a:pPr algn="ct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Press the orange button</a:t>
            </a:r>
            <a:endParaRPr lang="en-US" sz="4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11" name="TextBox 10"/>
          <p:cNvSpPr txBox="1"/>
          <p:nvPr/>
        </p:nvSpPr>
        <p:spPr>
          <a:xfrm>
            <a:off x="1157345" y="1995101"/>
            <a:ext cx="8135596" cy="707886"/>
          </a:xfrm>
          <a:prstGeom prst="rect">
            <a:avLst/>
          </a:prstGeom>
          <a:noFill/>
        </p:spPr>
        <p:txBody>
          <a:bodyPr wrap="square" rtlCol="0">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DISPATCH WILL CONTACT YOU</a:t>
            </a:r>
          </a:p>
        </p:txBody>
      </p:sp>
      <p:cxnSp>
        <p:nvCxnSpPr>
          <p:cNvPr id="7" name="Straight Arrow Connector 6"/>
          <p:cNvCxnSpPr/>
          <p:nvPr/>
        </p:nvCxnSpPr>
        <p:spPr>
          <a:xfrm>
            <a:off x="5225143" y="1721559"/>
            <a:ext cx="104503" cy="125496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4" name="TextBox 3"/>
          <p:cNvSpPr txBox="1"/>
          <p:nvPr/>
        </p:nvSpPr>
        <p:spPr>
          <a:xfrm>
            <a:off x="28575" y="5669911"/>
            <a:ext cx="9115425" cy="2308324"/>
          </a:xfrm>
          <a:prstGeom prst="rect">
            <a:avLst/>
          </a:prstGeom>
          <a:noFill/>
        </p:spPr>
        <p:txBody>
          <a:bodyPr wrap="square" rtlCol="0">
            <a:spAutoFit/>
          </a:bodyPr>
          <a:lstStyle/>
          <a:p>
            <a:r>
              <a:rPr lang="en-US" sz="2400" b="1" dirty="0">
                <a:solidFill>
                  <a:srgbClr val="FF0000"/>
                </a:solidFill>
              </a:rPr>
              <a:t>DO NOT </a:t>
            </a:r>
            <a:r>
              <a:rPr lang="en-US" sz="2400" dirty="0">
                <a:solidFill>
                  <a:srgbClr val="FFFF00"/>
                </a:solidFill>
              </a:rPr>
              <a:t>transmit any names, vehicle or equipment number of any injured party over any radio frequency to avoid any unnecessary stress to friends and family.</a:t>
            </a:r>
          </a:p>
          <a:p>
            <a:endParaRPr lang="en-US" sz="2400" dirty="0">
              <a:solidFill>
                <a:schemeClr val="bg1"/>
              </a:solidFill>
            </a:endParaRPr>
          </a:p>
          <a:p>
            <a:endParaRPr lang="en-US" sz="2400" dirty="0">
              <a:solidFill>
                <a:srgbClr val="FFFF00"/>
              </a:solidFill>
            </a:endParaRPr>
          </a:p>
          <a:p>
            <a:endParaRPr lang="en-US" sz="2400" dirty="0"/>
          </a:p>
        </p:txBody>
      </p:sp>
      <p:sp>
        <p:nvSpPr>
          <p:cNvPr id="9" name="TextBox 8">
            <a:extLst>
              <a:ext uri="{FF2B5EF4-FFF2-40B4-BE49-F238E27FC236}">
                <a16:creationId xmlns:a16="http://schemas.microsoft.com/office/drawing/2014/main" id="{3B3967AC-7180-4DDF-A2B7-A549CC1FB93E}"/>
              </a:ext>
            </a:extLst>
          </p:cNvPr>
          <p:cNvSpPr txBox="1"/>
          <p:nvPr/>
        </p:nvSpPr>
        <p:spPr>
          <a:xfrm>
            <a:off x="207089" y="4155014"/>
            <a:ext cx="8405767" cy="1471172"/>
          </a:xfrm>
          <a:prstGeom prst="rect">
            <a:avLst/>
          </a:prstGeom>
          <a:noFill/>
        </p:spPr>
        <p:txBody>
          <a:bodyPr wrap="square">
            <a:spAutoFit/>
          </a:bodyPr>
          <a:lstStyle/>
          <a:p>
            <a:pPr>
              <a:lnSpc>
                <a:spcPct val="80000"/>
              </a:lnSpc>
            </a:pPr>
            <a:r>
              <a:rPr lang="en-US" altLang="en-US" sz="2800" dirty="0">
                <a:solidFill>
                  <a:srgbClr val="FFFF00"/>
                </a:solidFill>
              </a:rPr>
              <a:t>If orange button not available, call  “Mayday, Mayday, Mayday" on Radio channel that is monitored by the control room. </a:t>
            </a:r>
          </a:p>
          <a:p>
            <a:pPr>
              <a:lnSpc>
                <a:spcPct val="80000"/>
              </a:lnSpc>
              <a:buFont typeface="Wingdings" pitchFamily="2" charset="2"/>
              <a:buNone/>
            </a:pPr>
            <a:r>
              <a:rPr lang="en-US" altLang="en-US" sz="2800" dirty="0">
                <a:solidFill>
                  <a:srgbClr val="FFFF00"/>
                </a:solidFill>
              </a:rPr>
              <a:t>    </a:t>
            </a:r>
            <a:r>
              <a:rPr lang="en-US" altLang="en-US" sz="2800" i="1" dirty="0">
                <a:solidFill>
                  <a:srgbClr val="FFFF00"/>
                </a:solidFill>
              </a:rPr>
              <a:t>(Tailings Channel)</a:t>
            </a:r>
            <a:endParaRPr lang="en-US" altLang="en-US" sz="2800" dirty="0">
              <a:solidFill>
                <a:srgbClr val="FFFF00"/>
              </a:solidFill>
            </a:endParaRPr>
          </a:p>
        </p:txBody>
      </p:sp>
    </p:spTree>
    <p:extLst>
      <p:ext uri="{BB962C8B-B14F-4D97-AF65-F5344CB8AC3E}">
        <p14:creationId xmlns:p14="http://schemas.microsoft.com/office/powerpoint/2010/main" val="355467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669" y="1409349"/>
            <a:ext cx="4762500" cy="3095539"/>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550" y="1276919"/>
            <a:ext cx="2593833" cy="2842075"/>
          </a:xfrm>
        </p:spPr>
      </p:pic>
      <p:sp>
        <p:nvSpPr>
          <p:cNvPr id="2" name="Title 1"/>
          <p:cNvSpPr>
            <a:spLocks noGrp="1"/>
          </p:cNvSpPr>
          <p:nvPr>
            <p:ph type="title"/>
          </p:nvPr>
        </p:nvSpPr>
        <p:spPr>
          <a:xfrm>
            <a:off x="480773" y="313733"/>
            <a:ext cx="6762238" cy="663969"/>
          </a:xfrm>
        </p:spPr>
        <p:txBody>
          <a:bodyPr/>
          <a:lstStyle/>
          <a:p>
            <a:r>
              <a:rPr lang="en-US" dirty="0"/>
              <a:t>MAYDAY!  MAYDAY!  MAYDAY! </a:t>
            </a:r>
          </a:p>
        </p:txBody>
      </p:sp>
      <p:sp>
        <p:nvSpPr>
          <p:cNvPr id="8" name="TextBox 7"/>
          <p:cNvSpPr txBox="1"/>
          <p:nvPr/>
        </p:nvSpPr>
        <p:spPr>
          <a:xfrm>
            <a:off x="480773" y="4274815"/>
            <a:ext cx="8243761" cy="1323439"/>
          </a:xfrm>
          <a:prstGeom prst="rect">
            <a:avLst/>
          </a:prstGeom>
          <a:noFill/>
        </p:spPr>
        <p:txBody>
          <a:bodyPr wrap="square" rtlCol="0">
            <a:spAutoFit/>
          </a:bodyPr>
          <a:lstStyle/>
          <a:p>
            <a:r>
              <a:rPr lang="en-US" sz="8000" b="1" dirty="0">
                <a:solidFill>
                  <a:srgbClr val="FF0000"/>
                </a:solidFill>
              </a:rPr>
              <a:t>(928)</a:t>
            </a:r>
            <a:r>
              <a:rPr lang="en-US" altLang="en-US" sz="8000" dirty="0">
                <a:solidFill>
                  <a:srgbClr val="FF0000"/>
                </a:solidFill>
              </a:rPr>
              <a:t>  865-6600</a:t>
            </a:r>
            <a:endParaRPr lang="en-US" sz="8000" b="1" dirty="0">
              <a:solidFill>
                <a:srgbClr val="FF0000"/>
              </a:solidFill>
            </a:endParaRPr>
          </a:p>
        </p:txBody>
      </p:sp>
      <p:sp>
        <p:nvSpPr>
          <p:cNvPr id="7" name="TextBox 6">
            <a:extLst>
              <a:ext uri="{FF2B5EF4-FFF2-40B4-BE49-F238E27FC236}">
                <a16:creationId xmlns:a16="http://schemas.microsoft.com/office/drawing/2014/main" id="{039AE37D-8B32-423A-9BAA-88290660306A}"/>
              </a:ext>
            </a:extLst>
          </p:cNvPr>
          <p:cNvSpPr txBox="1"/>
          <p:nvPr/>
        </p:nvSpPr>
        <p:spPr>
          <a:xfrm>
            <a:off x="2183538" y="5924669"/>
            <a:ext cx="4647500" cy="646331"/>
          </a:xfrm>
          <a:prstGeom prst="rect">
            <a:avLst/>
          </a:prstGeom>
          <a:noFill/>
        </p:spPr>
        <p:txBody>
          <a:bodyPr wrap="square">
            <a:spAutoFit/>
          </a:bodyPr>
          <a:lstStyle/>
          <a:p>
            <a:r>
              <a:rPr lang="en-US" altLang="en-US" sz="1800" dirty="0"/>
              <a:t>To report a “Mayday” situation, stay on the phone until you are told to hang up. </a:t>
            </a:r>
            <a:endParaRPr lang="en-US" dirty="0"/>
          </a:p>
        </p:txBody>
      </p:sp>
    </p:spTree>
    <p:extLst>
      <p:ext uri="{BB962C8B-B14F-4D97-AF65-F5344CB8AC3E}">
        <p14:creationId xmlns:p14="http://schemas.microsoft.com/office/powerpoint/2010/main" val="395631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BEAE-F565-4C8D-94C7-90DE58CB529E}"/>
              </a:ext>
            </a:extLst>
          </p:cNvPr>
          <p:cNvSpPr>
            <a:spLocks noGrp="1"/>
          </p:cNvSpPr>
          <p:nvPr>
            <p:ph type="ctrTitle"/>
          </p:nvPr>
        </p:nvSpPr>
        <p:spPr>
          <a:xfrm>
            <a:off x="257321" y="2317023"/>
            <a:ext cx="6129550" cy="536895"/>
          </a:xfrm>
        </p:spPr>
        <p:txBody>
          <a:bodyPr>
            <a:noAutofit/>
          </a:bodyPr>
          <a:lstStyle/>
          <a:p>
            <a:pPr>
              <a:buNone/>
            </a:pPr>
            <a:br>
              <a:rPr lang="en-US" sz="2400" dirty="0"/>
            </a:br>
            <a:br>
              <a:rPr lang="en-US" sz="2400" dirty="0"/>
            </a:br>
            <a:r>
              <a:rPr lang="en-US" altLang="en-US" sz="2400" dirty="0"/>
              <a:t>In the event of a medical emergency, the following six conditions will constitute a full “MAYDAY” response. </a:t>
            </a:r>
            <a:br>
              <a:rPr lang="en-US" altLang="en-US" sz="2400" dirty="0"/>
            </a:br>
            <a:endParaRPr lang="en-US" sz="2400" dirty="0"/>
          </a:p>
        </p:txBody>
      </p:sp>
      <p:sp>
        <p:nvSpPr>
          <p:cNvPr id="3" name="Subtitle 2">
            <a:extLst>
              <a:ext uri="{FF2B5EF4-FFF2-40B4-BE49-F238E27FC236}">
                <a16:creationId xmlns:a16="http://schemas.microsoft.com/office/drawing/2014/main" id="{0AB8A854-41CC-4596-B0BE-EE75F7CF695A}"/>
              </a:ext>
            </a:extLst>
          </p:cNvPr>
          <p:cNvSpPr>
            <a:spLocks noGrp="1"/>
          </p:cNvSpPr>
          <p:nvPr>
            <p:ph type="subTitle" idx="1"/>
          </p:nvPr>
        </p:nvSpPr>
        <p:spPr>
          <a:xfrm>
            <a:off x="374767" y="2862307"/>
            <a:ext cx="6129550" cy="2976430"/>
          </a:xfrm>
        </p:spPr>
        <p:txBody>
          <a:bodyPr>
            <a:normAutofit fontScale="70000" lnSpcReduction="20000"/>
          </a:bodyPr>
          <a:lstStyle/>
          <a:p>
            <a:pPr marL="342900" indent="-342900">
              <a:buFont typeface="Arial" panose="020B0604020202020204" pitchFamily="34" charset="0"/>
              <a:buChar char="•"/>
            </a:pPr>
            <a:r>
              <a:rPr lang="en-US" altLang="en-US" dirty="0"/>
              <a:t>Chest Pains (Any)</a:t>
            </a:r>
          </a:p>
          <a:p>
            <a:pPr marL="171450" indent="-171450">
              <a:buFont typeface="Arial" panose="020B0604020202020204" pitchFamily="34" charset="0"/>
              <a:buChar char="•"/>
            </a:pPr>
            <a:endParaRPr lang="en-US" altLang="en-US" sz="1000" dirty="0"/>
          </a:p>
          <a:p>
            <a:pPr marL="342900" indent="-342900">
              <a:buFont typeface="Arial" panose="020B0604020202020204" pitchFamily="34" charset="0"/>
              <a:buChar char="•"/>
            </a:pPr>
            <a:r>
              <a:rPr lang="en-US" altLang="en-US" dirty="0"/>
              <a:t>Difficulty Breathing</a:t>
            </a:r>
          </a:p>
          <a:p>
            <a:pPr marL="171450" indent="-171450">
              <a:buFont typeface="Arial" panose="020B0604020202020204" pitchFamily="34" charset="0"/>
              <a:buChar char="•"/>
            </a:pPr>
            <a:endParaRPr lang="en-US" altLang="en-US" sz="1000" dirty="0"/>
          </a:p>
          <a:p>
            <a:pPr marL="342900" indent="-342900">
              <a:buFont typeface="Arial" panose="020B0604020202020204" pitchFamily="34" charset="0"/>
              <a:buChar char="•"/>
            </a:pPr>
            <a:r>
              <a:rPr lang="en-US" altLang="en-US" dirty="0"/>
              <a:t>Unconscious/Unresponsive Person</a:t>
            </a:r>
          </a:p>
          <a:p>
            <a:pPr marL="171450" indent="-171450">
              <a:buFont typeface="Arial" panose="020B0604020202020204" pitchFamily="34" charset="0"/>
              <a:buChar char="•"/>
            </a:pPr>
            <a:endParaRPr lang="en-US" altLang="en-US" sz="1000" dirty="0"/>
          </a:p>
          <a:p>
            <a:pPr marL="342900" indent="-342900">
              <a:buFont typeface="Arial" panose="020B0604020202020204" pitchFamily="34" charset="0"/>
              <a:buChar char="•"/>
            </a:pPr>
            <a:r>
              <a:rPr lang="en-US" altLang="en-US" dirty="0"/>
              <a:t>Electrical Shock </a:t>
            </a:r>
          </a:p>
          <a:p>
            <a:pPr marL="171450" indent="-171450">
              <a:buFont typeface="Arial" panose="020B0604020202020204" pitchFamily="34" charset="0"/>
              <a:buChar char="•"/>
            </a:pPr>
            <a:endParaRPr lang="en-US" altLang="en-US" sz="1000" dirty="0"/>
          </a:p>
          <a:p>
            <a:pPr marL="342900" indent="-342900">
              <a:buFont typeface="Arial" panose="020B0604020202020204" pitchFamily="34" charset="0"/>
              <a:buChar char="•"/>
            </a:pPr>
            <a:r>
              <a:rPr lang="en-US" altLang="en-US" dirty="0"/>
              <a:t>Major Trauma</a:t>
            </a:r>
          </a:p>
          <a:p>
            <a:pPr marL="171450" indent="-171450">
              <a:buFont typeface="Arial" panose="020B0604020202020204" pitchFamily="34" charset="0"/>
              <a:buChar char="•"/>
            </a:pPr>
            <a:endParaRPr lang="en-US" altLang="en-US" sz="1000" dirty="0"/>
          </a:p>
          <a:p>
            <a:pPr marL="342900" indent="-342900">
              <a:buFont typeface="Arial" panose="020B0604020202020204" pitchFamily="34" charset="0"/>
              <a:buChar char="•"/>
            </a:pPr>
            <a:r>
              <a:rPr lang="en-US" altLang="en-US" dirty="0"/>
              <a:t>Seizures</a:t>
            </a:r>
          </a:p>
          <a:p>
            <a:endParaRPr lang="en-US" dirty="0"/>
          </a:p>
        </p:txBody>
      </p:sp>
    </p:spTree>
    <p:extLst>
      <p:ext uri="{BB962C8B-B14F-4D97-AF65-F5344CB8AC3E}">
        <p14:creationId xmlns:p14="http://schemas.microsoft.com/office/powerpoint/2010/main" val="2401547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1">
              <a:buFont typeface="Wingdings" panose="05000000000000000000" pitchFamily="2" charset="2"/>
              <a:buChar char="§"/>
            </a:pPr>
            <a:endParaRPr lang="en-US" dirty="0"/>
          </a:p>
          <a:p>
            <a:pPr lvl="1">
              <a:buFont typeface="Wingdings" panose="05000000000000000000" pitchFamily="2" charset="2"/>
              <a:buChar char="§"/>
            </a:pPr>
            <a:r>
              <a:rPr lang="en-US" dirty="0"/>
              <a:t>Dumpster Fire</a:t>
            </a:r>
          </a:p>
          <a:p>
            <a:pPr lvl="1">
              <a:buFont typeface="Wingdings" panose="05000000000000000000" pitchFamily="2" charset="2"/>
              <a:buChar char="§"/>
            </a:pPr>
            <a:r>
              <a:rPr lang="en-US" dirty="0"/>
              <a:t>Vehicle Fire</a:t>
            </a:r>
          </a:p>
          <a:p>
            <a:pPr lvl="1">
              <a:buFont typeface="Wingdings" panose="05000000000000000000" pitchFamily="2" charset="2"/>
              <a:buChar char="§"/>
            </a:pPr>
            <a:r>
              <a:rPr lang="en-US" dirty="0"/>
              <a:t>Office or Building Fire</a:t>
            </a:r>
          </a:p>
          <a:p>
            <a:pPr marL="0" indent="0">
              <a:buNone/>
            </a:pPr>
            <a:r>
              <a:rPr lang="en-US" dirty="0"/>
              <a:t>		 </a:t>
            </a:r>
          </a:p>
          <a:p>
            <a:endParaRPr lang="en-US" dirty="0"/>
          </a:p>
        </p:txBody>
      </p:sp>
      <p:sp>
        <p:nvSpPr>
          <p:cNvPr id="2" name="Title 1"/>
          <p:cNvSpPr>
            <a:spLocks noGrp="1"/>
          </p:cNvSpPr>
          <p:nvPr>
            <p:ph type="title"/>
          </p:nvPr>
        </p:nvSpPr>
        <p:spPr>
          <a:xfrm>
            <a:off x="480773" y="431152"/>
            <a:ext cx="6762238" cy="663969"/>
          </a:xfrm>
        </p:spPr>
        <p:txBody>
          <a:bodyPr>
            <a:normAutofit fontScale="90000"/>
          </a:bodyPr>
          <a:lstStyle/>
          <a:p>
            <a:r>
              <a:rPr lang="en-US" dirty="0"/>
              <a:t>EMERGENCY Non-Medical SITUATIONS </a:t>
            </a:r>
          </a:p>
        </p:txBody>
      </p:sp>
      <p:pic>
        <p:nvPicPr>
          <p:cNvPr id="7" name="Picture 6">
            <a:extLst>
              <a:ext uri="{FF2B5EF4-FFF2-40B4-BE49-F238E27FC236}">
                <a16:creationId xmlns:a16="http://schemas.microsoft.com/office/drawing/2014/main" id="{5ABA2236-3620-4EE9-8617-03DA82C1103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23706" y="3070370"/>
            <a:ext cx="2840198" cy="3540155"/>
          </a:xfrm>
          <a:prstGeom prst="rect">
            <a:avLst/>
          </a:prstGeom>
        </p:spPr>
      </p:pic>
      <p:pic>
        <p:nvPicPr>
          <p:cNvPr id="9" name="Picture 8">
            <a:extLst>
              <a:ext uri="{FF2B5EF4-FFF2-40B4-BE49-F238E27FC236}">
                <a16:creationId xmlns:a16="http://schemas.microsoft.com/office/drawing/2014/main" id="{60A063AB-12E5-428F-A399-A2CF313010A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94789" y="3070370"/>
            <a:ext cx="3649211" cy="3540155"/>
          </a:xfrm>
          <a:prstGeom prst="rect">
            <a:avLst/>
          </a:prstGeom>
        </p:spPr>
      </p:pic>
      <p:pic>
        <p:nvPicPr>
          <p:cNvPr id="12" name="Picture 11">
            <a:extLst>
              <a:ext uri="{FF2B5EF4-FFF2-40B4-BE49-F238E27FC236}">
                <a16:creationId xmlns:a16="http://schemas.microsoft.com/office/drawing/2014/main" id="{52DFAB94-2FD8-44F1-91BB-63F14FD53C3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3070370"/>
            <a:ext cx="3352800" cy="3540155"/>
          </a:xfrm>
          <a:prstGeom prst="rect">
            <a:avLst/>
          </a:prstGeom>
        </p:spPr>
      </p:pic>
    </p:spTree>
    <p:extLst>
      <p:ext uri="{BB962C8B-B14F-4D97-AF65-F5344CB8AC3E}">
        <p14:creationId xmlns:p14="http://schemas.microsoft.com/office/powerpoint/2010/main" val="819181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23457"/>
            <a:ext cx="9144000" cy="5834543"/>
          </a:xfrm>
          <a:solidFill>
            <a:schemeClr val="bg1">
              <a:lumMod val="65000"/>
            </a:schemeClr>
          </a:solidFill>
          <a:ln w="76200"/>
        </p:spPr>
      </p:pic>
      <p:sp>
        <p:nvSpPr>
          <p:cNvPr id="2" name="Title 1"/>
          <p:cNvSpPr>
            <a:spLocks noGrp="1"/>
          </p:cNvSpPr>
          <p:nvPr>
            <p:ph type="title"/>
          </p:nvPr>
        </p:nvSpPr>
        <p:spPr>
          <a:xfrm>
            <a:off x="480773" y="289304"/>
            <a:ext cx="6762238" cy="663969"/>
          </a:xfrm>
        </p:spPr>
        <p:txBody>
          <a:bodyPr/>
          <a:lstStyle/>
          <a:p>
            <a:r>
              <a:rPr lang="en-US" dirty="0"/>
              <a:t> </a:t>
            </a:r>
          </a:p>
        </p:txBody>
      </p:sp>
      <p:sp>
        <p:nvSpPr>
          <p:cNvPr id="11" name="TextBox 10"/>
          <p:cNvSpPr txBox="1"/>
          <p:nvPr/>
        </p:nvSpPr>
        <p:spPr>
          <a:xfrm>
            <a:off x="4696288" y="1349406"/>
            <a:ext cx="885179" cy="246221"/>
          </a:xfrm>
          <a:prstGeom prst="rect">
            <a:avLst/>
          </a:prstGeom>
          <a:noFill/>
        </p:spPr>
        <p:txBody>
          <a:bodyPr wrap="none" rtlCol="0">
            <a:spAutoFit/>
          </a:bodyPr>
          <a:lstStyle/>
          <a:p>
            <a:r>
              <a:rPr lang="en-US" sz="1000" b="1" dirty="0"/>
              <a:t>Ops Office </a:t>
            </a:r>
          </a:p>
        </p:txBody>
      </p:sp>
      <p:sp>
        <p:nvSpPr>
          <p:cNvPr id="12" name="TextBox 11"/>
          <p:cNvSpPr txBox="1"/>
          <p:nvPr/>
        </p:nvSpPr>
        <p:spPr>
          <a:xfrm>
            <a:off x="5581467" y="1966215"/>
            <a:ext cx="1483098" cy="246221"/>
          </a:xfrm>
          <a:prstGeom prst="rect">
            <a:avLst/>
          </a:prstGeom>
          <a:noFill/>
        </p:spPr>
        <p:txBody>
          <a:bodyPr wrap="none" rtlCol="0">
            <a:spAutoFit/>
          </a:bodyPr>
          <a:lstStyle/>
          <a:p>
            <a:r>
              <a:rPr lang="en-US" sz="1000" b="1" dirty="0"/>
              <a:t>Support Crew Office</a:t>
            </a:r>
          </a:p>
        </p:txBody>
      </p:sp>
      <p:sp>
        <p:nvSpPr>
          <p:cNvPr id="13" name="TextBox 12"/>
          <p:cNvSpPr txBox="1"/>
          <p:nvPr/>
        </p:nvSpPr>
        <p:spPr>
          <a:xfrm>
            <a:off x="6347061" y="3288095"/>
            <a:ext cx="1435008" cy="246221"/>
          </a:xfrm>
          <a:prstGeom prst="rect">
            <a:avLst/>
          </a:prstGeom>
          <a:noFill/>
        </p:spPr>
        <p:txBody>
          <a:bodyPr wrap="none" rtlCol="0">
            <a:spAutoFit/>
          </a:bodyPr>
          <a:lstStyle/>
          <a:p>
            <a:r>
              <a:rPr lang="en-US" sz="1000" b="1" dirty="0"/>
              <a:t>ETPS/NTPS Control</a:t>
            </a:r>
          </a:p>
        </p:txBody>
      </p:sp>
      <p:sp>
        <p:nvSpPr>
          <p:cNvPr id="14" name="TextBox 13"/>
          <p:cNvSpPr txBox="1"/>
          <p:nvPr/>
        </p:nvSpPr>
        <p:spPr>
          <a:xfrm>
            <a:off x="3665877" y="1410961"/>
            <a:ext cx="1023037" cy="246221"/>
          </a:xfrm>
          <a:prstGeom prst="rect">
            <a:avLst/>
          </a:prstGeom>
          <a:noFill/>
        </p:spPr>
        <p:txBody>
          <a:bodyPr wrap="none" rtlCol="0">
            <a:spAutoFit/>
          </a:bodyPr>
          <a:lstStyle/>
          <a:p>
            <a:r>
              <a:rPr lang="en-US" sz="1000" b="1" dirty="0"/>
              <a:t>Locker Room</a:t>
            </a:r>
          </a:p>
        </p:txBody>
      </p:sp>
      <p:sp>
        <p:nvSpPr>
          <p:cNvPr id="16" name="4-Point Star 15"/>
          <p:cNvSpPr/>
          <p:nvPr/>
        </p:nvSpPr>
        <p:spPr>
          <a:xfrm>
            <a:off x="480773" y="2112683"/>
            <a:ext cx="646553" cy="750352"/>
          </a:xfrm>
          <a:prstGeom prst="star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994701" y="2080602"/>
            <a:ext cx="826847" cy="577601"/>
          </a:xfrm>
          <a:custGeom>
            <a:avLst/>
            <a:gdLst>
              <a:gd name="connsiteX0" fmla="*/ 285309 w 826847"/>
              <a:gd name="connsiteY0" fmla="*/ 44940 h 577601"/>
              <a:gd name="connsiteX1" fmla="*/ 285309 w 826847"/>
              <a:gd name="connsiteY1" fmla="*/ 44940 h 577601"/>
              <a:gd name="connsiteX2" fmla="*/ 338575 w 826847"/>
              <a:gd name="connsiteY2" fmla="*/ 107084 h 577601"/>
              <a:gd name="connsiteX3" fmla="*/ 374086 w 826847"/>
              <a:gd name="connsiteY3" fmla="*/ 142595 h 577601"/>
              <a:gd name="connsiteX4" fmla="*/ 391841 w 826847"/>
              <a:gd name="connsiteY4" fmla="*/ 169228 h 577601"/>
              <a:gd name="connsiteX5" fmla="*/ 409597 w 826847"/>
              <a:gd name="connsiteY5" fmla="*/ 186983 h 577601"/>
              <a:gd name="connsiteX6" fmla="*/ 462863 w 826847"/>
              <a:gd name="connsiteY6" fmla="*/ 222494 h 577601"/>
              <a:gd name="connsiteX7" fmla="*/ 480618 w 826847"/>
              <a:gd name="connsiteY7" fmla="*/ 249127 h 577601"/>
              <a:gd name="connsiteX8" fmla="*/ 533884 w 826847"/>
              <a:gd name="connsiteY8" fmla="*/ 266882 h 577601"/>
              <a:gd name="connsiteX9" fmla="*/ 560517 w 826847"/>
              <a:gd name="connsiteY9" fmla="*/ 275760 h 577601"/>
              <a:gd name="connsiteX10" fmla="*/ 738071 w 826847"/>
              <a:gd name="connsiteY10" fmla="*/ 293515 h 577601"/>
              <a:gd name="connsiteX11" fmla="*/ 782459 w 826847"/>
              <a:gd name="connsiteY11" fmla="*/ 355659 h 577601"/>
              <a:gd name="connsiteX12" fmla="*/ 800214 w 826847"/>
              <a:gd name="connsiteY12" fmla="*/ 382292 h 577601"/>
              <a:gd name="connsiteX13" fmla="*/ 817970 w 826847"/>
              <a:gd name="connsiteY13" fmla="*/ 435558 h 577601"/>
              <a:gd name="connsiteX14" fmla="*/ 826847 w 826847"/>
              <a:gd name="connsiteY14" fmla="*/ 462191 h 577601"/>
              <a:gd name="connsiteX15" fmla="*/ 817970 w 826847"/>
              <a:gd name="connsiteY15" fmla="*/ 550968 h 577601"/>
              <a:gd name="connsiteX16" fmla="*/ 791337 w 826847"/>
              <a:gd name="connsiteY16" fmla="*/ 559845 h 577601"/>
              <a:gd name="connsiteX17" fmla="*/ 729193 w 826847"/>
              <a:gd name="connsiteY17" fmla="*/ 577601 h 577601"/>
              <a:gd name="connsiteX18" fmla="*/ 693682 w 826847"/>
              <a:gd name="connsiteY18" fmla="*/ 568723 h 577601"/>
              <a:gd name="connsiteX19" fmla="*/ 649294 w 826847"/>
              <a:gd name="connsiteY19" fmla="*/ 533212 h 577601"/>
              <a:gd name="connsiteX20" fmla="*/ 622661 w 826847"/>
              <a:gd name="connsiteY20" fmla="*/ 506579 h 577601"/>
              <a:gd name="connsiteX21" fmla="*/ 596028 w 826847"/>
              <a:gd name="connsiteY21" fmla="*/ 488824 h 577601"/>
              <a:gd name="connsiteX22" fmla="*/ 560517 w 826847"/>
              <a:gd name="connsiteY22" fmla="*/ 444436 h 577601"/>
              <a:gd name="connsiteX23" fmla="*/ 498374 w 826847"/>
              <a:gd name="connsiteY23" fmla="*/ 426680 h 577601"/>
              <a:gd name="connsiteX24" fmla="*/ 436230 w 826847"/>
              <a:gd name="connsiteY24" fmla="*/ 408925 h 577601"/>
              <a:gd name="connsiteX25" fmla="*/ 365208 w 826847"/>
              <a:gd name="connsiteY25" fmla="*/ 400047 h 577601"/>
              <a:gd name="connsiteX26" fmla="*/ 338575 w 826847"/>
              <a:gd name="connsiteY26" fmla="*/ 382292 h 577601"/>
              <a:gd name="connsiteX27" fmla="*/ 320820 w 826847"/>
              <a:gd name="connsiteY27" fmla="*/ 364536 h 577601"/>
              <a:gd name="connsiteX28" fmla="*/ 294187 w 826847"/>
              <a:gd name="connsiteY28" fmla="*/ 355659 h 577601"/>
              <a:gd name="connsiteX29" fmla="*/ 214288 w 826847"/>
              <a:gd name="connsiteY29" fmla="*/ 293515 h 577601"/>
              <a:gd name="connsiteX30" fmla="*/ 196533 w 826847"/>
              <a:gd name="connsiteY30" fmla="*/ 249127 h 577601"/>
              <a:gd name="connsiteX31" fmla="*/ 178777 w 826847"/>
              <a:gd name="connsiteY31" fmla="*/ 231371 h 577601"/>
              <a:gd name="connsiteX32" fmla="*/ 134389 w 826847"/>
              <a:gd name="connsiteY32" fmla="*/ 186983 h 577601"/>
              <a:gd name="connsiteX33" fmla="*/ 116634 w 826847"/>
              <a:gd name="connsiteY33" fmla="*/ 160350 h 577601"/>
              <a:gd name="connsiteX34" fmla="*/ 107756 w 826847"/>
              <a:gd name="connsiteY34" fmla="*/ 133717 h 577601"/>
              <a:gd name="connsiteX35" fmla="*/ 54490 w 826847"/>
              <a:gd name="connsiteY35" fmla="*/ 80451 h 577601"/>
              <a:gd name="connsiteX36" fmla="*/ 10102 w 826847"/>
              <a:gd name="connsiteY36" fmla="*/ 44940 h 577601"/>
              <a:gd name="connsiteX37" fmla="*/ 1224 w 826847"/>
              <a:gd name="connsiteY37" fmla="*/ 18307 h 577601"/>
              <a:gd name="connsiteX38" fmla="*/ 116634 w 826847"/>
              <a:gd name="connsiteY38" fmla="*/ 9430 h 577601"/>
              <a:gd name="connsiteX39" fmla="*/ 178777 w 826847"/>
              <a:gd name="connsiteY39" fmla="*/ 27185 h 577601"/>
              <a:gd name="connsiteX40" fmla="*/ 232043 w 826847"/>
              <a:gd name="connsiteY40" fmla="*/ 44940 h 577601"/>
              <a:gd name="connsiteX41" fmla="*/ 258676 w 826847"/>
              <a:gd name="connsiteY41" fmla="*/ 53818 h 577601"/>
              <a:gd name="connsiteX42" fmla="*/ 276432 w 826847"/>
              <a:gd name="connsiteY42" fmla="*/ 71573 h 577601"/>
              <a:gd name="connsiteX43" fmla="*/ 311942 w 826847"/>
              <a:gd name="connsiteY43" fmla="*/ 80451 h 577601"/>
              <a:gd name="connsiteX44" fmla="*/ 294187 w 826847"/>
              <a:gd name="connsiteY44" fmla="*/ 107084 h 577601"/>
              <a:gd name="connsiteX45" fmla="*/ 365208 w 826847"/>
              <a:gd name="connsiteY45" fmla="*/ 89329 h 577601"/>
              <a:gd name="connsiteX46" fmla="*/ 311942 w 826847"/>
              <a:gd name="connsiteY46" fmla="*/ 89329 h 577601"/>
              <a:gd name="connsiteX47" fmla="*/ 240921 w 826847"/>
              <a:gd name="connsiteY47" fmla="*/ 80451 h 577601"/>
              <a:gd name="connsiteX48" fmla="*/ 285309 w 826847"/>
              <a:gd name="connsiteY48" fmla="*/ 44940 h 57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26847" h="577601">
                <a:moveTo>
                  <a:pt x="285309" y="44940"/>
                </a:moveTo>
                <a:lnTo>
                  <a:pt x="285309" y="44940"/>
                </a:lnTo>
                <a:cubicBezTo>
                  <a:pt x="303064" y="65655"/>
                  <a:pt x="320223" y="86896"/>
                  <a:pt x="338575" y="107084"/>
                </a:cubicBezTo>
                <a:cubicBezTo>
                  <a:pt x="349836" y="119471"/>
                  <a:pt x="364800" y="128666"/>
                  <a:pt x="374086" y="142595"/>
                </a:cubicBezTo>
                <a:cubicBezTo>
                  <a:pt x="380004" y="151473"/>
                  <a:pt x="385176" y="160897"/>
                  <a:pt x="391841" y="169228"/>
                </a:cubicBezTo>
                <a:cubicBezTo>
                  <a:pt x="397070" y="175764"/>
                  <a:pt x="402901" y="181961"/>
                  <a:pt x="409597" y="186983"/>
                </a:cubicBezTo>
                <a:cubicBezTo>
                  <a:pt x="426669" y="199787"/>
                  <a:pt x="462863" y="222494"/>
                  <a:pt x="462863" y="222494"/>
                </a:cubicBezTo>
                <a:cubicBezTo>
                  <a:pt x="468781" y="231372"/>
                  <a:pt x="471570" y="243472"/>
                  <a:pt x="480618" y="249127"/>
                </a:cubicBezTo>
                <a:cubicBezTo>
                  <a:pt x="496489" y="259046"/>
                  <a:pt x="516129" y="260964"/>
                  <a:pt x="533884" y="266882"/>
                </a:cubicBezTo>
                <a:lnTo>
                  <a:pt x="560517" y="275760"/>
                </a:lnTo>
                <a:cubicBezTo>
                  <a:pt x="634953" y="300572"/>
                  <a:pt x="577836" y="284089"/>
                  <a:pt x="738071" y="293515"/>
                </a:cubicBezTo>
                <a:cubicBezTo>
                  <a:pt x="779914" y="356281"/>
                  <a:pt x="727402" y="278578"/>
                  <a:pt x="782459" y="355659"/>
                </a:cubicBezTo>
                <a:cubicBezTo>
                  <a:pt x="788661" y="364341"/>
                  <a:pt x="795881" y="372542"/>
                  <a:pt x="800214" y="382292"/>
                </a:cubicBezTo>
                <a:cubicBezTo>
                  <a:pt x="807815" y="399395"/>
                  <a:pt x="812052" y="417803"/>
                  <a:pt x="817970" y="435558"/>
                </a:cubicBezTo>
                <a:lnTo>
                  <a:pt x="826847" y="462191"/>
                </a:lnTo>
                <a:cubicBezTo>
                  <a:pt x="823888" y="491783"/>
                  <a:pt x="828133" y="523019"/>
                  <a:pt x="817970" y="550968"/>
                </a:cubicBezTo>
                <a:cubicBezTo>
                  <a:pt x="814772" y="559762"/>
                  <a:pt x="800335" y="557274"/>
                  <a:pt x="791337" y="559845"/>
                </a:cubicBezTo>
                <a:cubicBezTo>
                  <a:pt x="713332" y="582132"/>
                  <a:pt x="793029" y="556321"/>
                  <a:pt x="729193" y="577601"/>
                </a:cubicBezTo>
                <a:cubicBezTo>
                  <a:pt x="717356" y="574642"/>
                  <a:pt x="703834" y="575491"/>
                  <a:pt x="693682" y="568723"/>
                </a:cubicBezTo>
                <a:cubicBezTo>
                  <a:pt x="613369" y="515181"/>
                  <a:pt x="736364" y="562236"/>
                  <a:pt x="649294" y="533212"/>
                </a:cubicBezTo>
                <a:cubicBezTo>
                  <a:pt x="640416" y="524334"/>
                  <a:pt x="632306" y="514616"/>
                  <a:pt x="622661" y="506579"/>
                </a:cubicBezTo>
                <a:cubicBezTo>
                  <a:pt x="614464" y="499749"/>
                  <a:pt x="603573" y="496369"/>
                  <a:pt x="596028" y="488824"/>
                </a:cubicBezTo>
                <a:cubicBezTo>
                  <a:pt x="577879" y="470675"/>
                  <a:pt x="582484" y="457616"/>
                  <a:pt x="560517" y="444436"/>
                </a:cubicBezTo>
                <a:cubicBezTo>
                  <a:pt x="550842" y="438631"/>
                  <a:pt x="505762" y="428791"/>
                  <a:pt x="498374" y="426680"/>
                </a:cubicBezTo>
                <a:cubicBezTo>
                  <a:pt x="468829" y="418239"/>
                  <a:pt x="469523" y="414474"/>
                  <a:pt x="436230" y="408925"/>
                </a:cubicBezTo>
                <a:cubicBezTo>
                  <a:pt x="412696" y="405003"/>
                  <a:pt x="388882" y="403006"/>
                  <a:pt x="365208" y="400047"/>
                </a:cubicBezTo>
                <a:cubicBezTo>
                  <a:pt x="356330" y="394129"/>
                  <a:pt x="346906" y="388957"/>
                  <a:pt x="338575" y="382292"/>
                </a:cubicBezTo>
                <a:cubicBezTo>
                  <a:pt x="332039" y="377063"/>
                  <a:pt x="327997" y="368842"/>
                  <a:pt x="320820" y="364536"/>
                </a:cubicBezTo>
                <a:cubicBezTo>
                  <a:pt x="312796" y="359721"/>
                  <a:pt x="303065" y="358618"/>
                  <a:pt x="294187" y="355659"/>
                </a:cubicBezTo>
                <a:cubicBezTo>
                  <a:pt x="230475" y="313184"/>
                  <a:pt x="256010" y="335237"/>
                  <a:pt x="214288" y="293515"/>
                </a:cubicBezTo>
                <a:cubicBezTo>
                  <a:pt x="208370" y="278719"/>
                  <a:pt x="204439" y="262963"/>
                  <a:pt x="196533" y="249127"/>
                </a:cubicBezTo>
                <a:cubicBezTo>
                  <a:pt x="192380" y="241860"/>
                  <a:pt x="184006" y="237907"/>
                  <a:pt x="178777" y="231371"/>
                </a:cubicBezTo>
                <a:cubicBezTo>
                  <a:pt x="144957" y="189096"/>
                  <a:pt x="180046" y="217420"/>
                  <a:pt x="134389" y="186983"/>
                </a:cubicBezTo>
                <a:cubicBezTo>
                  <a:pt x="128471" y="178105"/>
                  <a:pt x="121406" y="169893"/>
                  <a:pt x="116634" y="160350"/>
                </a:cubicBezTo>
                <a:cubicBezTo>
                  <a:pt x="112449" y="151980"/>
                  <a:pt x="113501" y="141104"/>
                  <a:pt x="107756" y="133717"/>
                </a:cubicBezTo>
                <a:cubicBezTo>
                  <a:pt x="92340" y="113897"/>
                  <a:pt x="75383" y="94379"/>
                  <a:pt x="54490" y="80451"/>
                </a:cubicBezTo>
                <a:cubicBezTo>
                  <a:pt x="20893" y="58053"/>
                  <a:pt x="35401" y="70241"/>
                  <a:pt x="10102" y="44940"/>
                </a:cubicBezTo>
                <a:cubicBezTo>
                  <a:pt x="7143" y="36062"/>
                  <a:pt x="-3591" y="26331"/>
                  <a:pt x="1224" y="18307"/>
                </a:cubicBezTo>
                <a:cubicBezTo>
                  <a:pt x="21670" y="-15769"/>
                  <a:pt x="102618" y="7873"/>
                  <a:pt x="116634" y="9430"/>
                </a:cubicBezTo>
                <a:cubicBezTo>
                  <a:pt x="206169" y="39273"/>
                  <a:pt x="67267" y="-6268"/>
                  <a:pt x="178777" y="27185"/>
                </a:cubicBezTo>
                <a:cubicBezTo>
                  <a:pt x="196703" y="32563"/>
                  <a:pt x="214288" y="39022"/>
                  <a:pt x="232043" y="44940"/>
                </a:cubicBezTo>
                <a:lnTo>
                  <a:pt x="258676" y="53818"/>
                </a:lnTo>
                <a:cubicBezTo>
                  <a:pt x="264595" y="59736"/>
                  <a:pt x="268946" y="67830"/>
                  <a:pt x="276432" y="71573"/>
                </a:cubicBezTo>
                <a:cubicBezTo>
                  <a:pt x="287345" y="77029"/>
                  <a:pt x="306486" y="69538"/>
                  <a:pt x="311942" y="80451"/>
                </a:cubicBezTo>
                <a:cubicBezTo>
                  <a:pt x="316713" y="89994"/>
                  <a:pt x="285309" y="101166"/>
                  <a:pt x="294187" y="107084"/>
                </a:cubicBezTo>
                <a:cubicBezTo>
                  <a:pt x="301327" y="111844"/>
                  <a:pt x="353051" y="93381"/>
                  <a:pt x="365208" y="89329"/>
                </a:cubicBezTo>
                <a:cubicBezTo>
                  <a:pt x="294187" y="65654"/>
                  <a:pt x="382963" y="89329"/>
                  <a:pt x="311942" y="89329"/>
                </a:cubicBezTo>
                <a:cubicBezTo>
                  <a:pt x="288084" y="89329"/>
                  <a:pt x="264595" y="83410"/>
                  <a:pt x="240921" y="80451"/>
                </a:cubicBezTo>
                <a:cubicBezTo>
                  <a:pt x="288211" y="70993"/>
                  <a:pt x="277911" y="50858"/>
                  <a:pt x="285309" y="4494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1DE3ED-4A54-4431-8B65-0E437C5CF033}"/>
              </a:ext>
            </a:extLst>
          </p:cNvPr>
          <p:cNvSpPr txBox="1"/>
          <p:nvPr/>
        </p:nvSpPr>
        <p:spPr>
          <a:xfrm>
            <a:off x="4261608" y="5657671"/>
            <a:ext cx="4630722" cy="1200329"/>
          </a:xfrm>
          <a:prstGeom prst="rect">
            <a:avLst/>
          </a:prstGeom>
          <a:noFill/>
        </p:spPr>
        <p:txBody>
          <a:bodyPr wrap="square">
            <a:spAutoFit/>
          </a:bodyPr>
          <a:lstStyle/>
          <a:p>
            <a:pPr lvl="1"/>
            <a:r>
              <a:rPr lang="en-US" dirty="0">
                <a:solidFill>
                  <a:srgbClr val="000099"/>
                </a:solidFill>
              </a:rPr>
              <a:t>Calmly make your way to closest evacuation point.</a:t>
            </a:r>
          </a:p>
          <a:p>
            <a:pPr lvl="1"/>
            <a:r>
              <a:rPr lang="en-US" dirty="0">
                <a:solidFill>
                  <a:srgbClr val="000099"/>
                </a:solidFill>
              </a:rPr>
              <a:t>Inform anyone on way that may not be aware.</a:t>
            </a:r>
          </a:p>
        </p:txBody>
      </p:sp>
      <p:sp>
        <p:nvSpPr>
          <p:cNvPr id="3" name="Rectangle 2">
            <a:extLst>
              <a:ext uri="{FF2B5EF4-FFF2-40B4-BE49-F238E27FC236}">
                <a16:creationId xmlns:a16="http://schemas.microsoft.com/office/drawing/2014/main" id="{37EBC59A-CDFF-4BB0-BF3E-D244B4F9224F}"/>
              </a:ext>
            </a:extLst>
          </p:cNvPr>
          <p:cNvSpPr/>
          <p:nvPr/>
        </p:nvSpPr>
        <p:spPr>
          <a:xfrm>
            <a:off x="6930094" y="3534316"/>
            <a:ext cx="268942" cy="24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667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2EB10D-D928-4C1B-A7FF-FA44BE7F5E36}"/>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90674" y="1288807"/>
            <a:ext cx="2223762" cy="2535504"/>
          </a:xfrm>
        </p:spPr>
      </p:pic>
      <p:sp>
        <p:nvSpPr>
          <p:cNvPr id="4" name="Title 3"/>
          <p:cNvSpPr>
            <a:spLocks noGrp="1"/>
          </p:cNvSpPr>
          <p:nvPr>
            <p:ph type="title"/>
          </p:nvPr>
        </p:nvSpPr>
        <p:spPr>
          <a:xfrm>
            <a:off x="480773" y="527299"/>
            <a:ext cx="6762238" cy="443757"/>
          </a:xfrm>
        </p:spPr>
        <p:txBody>
          <a:bodyPr>
            <a:noAutofit/>
          </a:bodyPr>
          <a:lstStyle/>
          <a:p>
            <a:r>
              <a:rPr lang="en-US" sz="4400" dirty="0"/>
              <a:t>Evacuation Procedures </a:t>
            </a:r>
          </a:p>
        </p:txBody>
      </p:sp>
      <p:pic>
        <p:nvPicPr>
          <p:cNvPr id="8" name="Picture 7">
            <a:extLst>
              <a:ext uri="{FF2B5EF4-FFF2-40B4-BE49-F238E27FC236}">
                <a16:creationId xmlns:a16="http://schemas.microsoft.com/office/drawing/2014/main" id="{04174786-800E-4AEF-A118-ABACA453AC9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20895" y="3799144"/>
            <a:ext cx="3009282" cy="2914350"/>
          </a:xfrm>
          <a:prstGeom prst="rect">
            <a:avLst/>
          </a:prstGeom>
        </p:spPr>
      </p:pic>
      <p:sp>
        <p:nvSpPr>
          <p:cNvPr id="12" name="TextBox 11">
            <a:extLst>
              <a:ext uri="{FF2B5EF4-FFF2-40B4-BE49-F238E27FC236}">
                <a16:creationId xmlns:a16="http://schemas.microsoft.com/office/drawing/2014/main" id="{47881B03-CC6A-4D79-9C5C-157447279321}"/>
              </a:ext>
            </a:extLst>
          </p:cNvPr>
          <p:cNvSpPr txBox="1"/>
          <p:nvPr/>
        </p:nvSpPr>
        <p:spPr>
          <a:xfrm>
            <a:off x="0" y="1227977"/>
            <a:ext cx="6593747" cy="1631216"/>
          </a:xfrm>
          <a:prstGeom prst="rect">
            <a:avLst/>
          </a:prstGeom>
          <a:noFill/>
        </p:spPr>
        <p:txBody>
          <a:bodyPr wrap="square" rtlCol="0">
            <a:spAutoFit/>
          </a:bodyPr>
          <a:lstStyle/>
          <a:p>
            <a:r>
              <a:rPr lang="en-US" sz="2000" b="1" dirty="0"/>
              <a:t>Fire extinguishers are available by doorways and other areas</a:t>
            </a:r>
          </a:p>
          <a:p>
            <a:r>
              <a:rPr lang="en-US" sz="2000" b="1" dirty="0"/>
              <a:t>With flammable materials. Used only for escape and small basket </a:t>
            </a:r>
          </a:p>
          <a:p>
            <a:r>
              <a:rPr lang="en-US" sz="2000" b="1" dirty="0"/>
              <a:t>Size fires. </a:t>
            </a:r>
          </a:p>
        </p:txBody>
      </p:sp>
      <p:pic>
        <p:nvPicPr>
          <p:cNvPr id="3" name="Picture 2" descr="A close up of a fire&#10;&#10;Description automatically generated with low confidence">
            <a:extLst>
              <a:ext uri="{FF2B5EF4-FFF2-40B4-BE49-F238E27FC236}">
                <a16:creationId xmlns:a16="http://schemas.microsoft.com/office/drawing/2014/main" id="{CAE7A784-848E-4FDA-BAA2-29A280243A7C}"/>
              </a:ext>
              <a:ext uri="{C183D7F6-B498-43B3-948B-1728B52AA6E4}">
                <adec:decorative xmlns:adec="http://schemas.microsoft.com/office/drawing/2017/decorative" val="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69115" y="2495464"/>
            <a:ext cx="6480495" cy="4156935"/>
          </a:xfrm>
          <a:prstGeom prst="rect">
            <a:avLst/>
          </a:prstGeom>
        </p:spPr>
      </p:pic>
    </p:spTree>
    <p:extLst>
      <p:ext uri="{BB962C8B-B14F-4D97-AF65-F5344CB8AC3E}">
        <p14:creationId xmlns:p14="http://schemas.microsoft.com/office/powerpoint/2010/main" val="22721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3457"/>
            <a:ext cx="9144000" cy="5834543"/>
          </a:xfrm>
          <a:solidFill>
            <a:srgbClr val="FF0000"/>
          </a:solidFill>
        </p:spPr>
      </p:pic>
      <p:sp>
        <p:nvSpPr>
          <p:cNvPr id="4" name="Title 3"/>
          <p:cNvSpPr>
            <a:spLocks noGrp="1"/>
          </p:cNvSpPr>
          <p:nvPr>
            <p:ph type="title"/>
          </p:nvPr>
        </p:nvSpPr>
        <p:spPr>
          <a:xfrm>
            <a:off x="480773" y="359488"/>
            <a:ext cx="6762238" cy="663969"/>
          </a:xfrm>
        </p:spPr>
        <p:txBody>
          <a:bodyPr/>
          <a:lstStyle/>
          <a:p>
            <a:r>
              <a:rPr lang="en-US" dirty="0"/>
              <a:t>Tailings ERT Escort Points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46" y="4620109"/>
            <a:ext cx="2301577" cy="1738966"/>
          </a:xfrm>
          <a:prstGeom prst="rect">
            <a:avLst/>
          </a:prstGeom>
          <a:ln w="571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46" y="1101888"/>
            <a:ext cx="2301578" cy="1738966"/>
          </a:xfrm>
          <a:prstGeom prst="rect">
            <a:avLst/>
          </a:prstGeom>
          <a:ln w="57150">
            <a:solidFill>
              <a:schemeClr val="tx1"/>
            </a:solidFill>
          </a:ln>
        </p:spPr>
      </p:pic>
      <p:cxnSp>
        <p:nvCxnSpPr>
          <p:cNvPr id="9" name="Straight Arrow Connector 8"/>
          <p:cNvCxnSpPr>
            <a:cxnSpLocks/>
          </p:cNvCxnSpPr>
          <p:nvPr/>
        </p:nvCxnSpPr>
        <p:spPr>
          <a:xfrm flipV="1">
            <a:off x="3071672" y="1303000"/>
            <a:ext cx="1935952" cy="4725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3071672" y="4935983"/>
            <a:ext cx="753708" cy="13473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146" y="2921809"/>
            <a:ext cx="2301577" cy="1656850"/>
          </a:xfrm>
          <a:prstGeom prst="rect">
            <a:avLst/>
          </a:prstGeom>
          <a:ln w="57150">
            <a:solidFill>
              <a:schemeClr val="tx1"/>
            </a:solidFill>
          </a:ln>
        </p:spPr>
      </p:pic>
      <p:cxnSp>
        <p:nvCxnSpPr>
          <p:cNvPr id="19" name="Straight Arrow Connector 18"/>
          <p:cNvCxnSpPr>
            <a:cxnSpLocks/>
          </p:cNvCxnSpPr>
          <p:nvPr/>
        </p:nvCxnSpPr>
        <p:spPr>
          <a:xfrm>
            <a:off x="3031723" y="3861786"/>
            <a:ext cx="533598" cy="1953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484" y="1111428"/>
            <a:ext cx="2413841" cy="1810380"/>
          </a:xfrm>
          <a:prstGeom prst="rect">
            <a:avLst/>
          </a:prstGeom>
          <a:ln w="57150">
            <a:solidFill>
              <a:schemeClr val="tx1"/>
            </a:solidFill>
          </a:ln>
        </p:spPr>
      </p:pic>
      <p:cxnSp>
        <p:nvCxnSpPr>
          <p:cNvPr id="22" name="Straight Arrow Connector 21"/>
          <p:cNvCxnSpPr>
            <a:cxnSpLocks/>
          </p:cNvCxnSpPr>
          <p:nvPr/>
        </p:nvCxnSpPr>
        <p:spPr>
          <a:xfrm flipH="1">
            <a:off x="7558481" y="2938509"/>
            <a:ext cx="111828" cy="23549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81478" y="2921809"/>
            <a:ext cx="1043876" cy="369332"/>
          </a:xfrm>
          <a:prstGeom prst="rect">
            <a:avLst/>
          </a:prstGeom>
          <a:noFill/>
        </p:spPr>
        <p:txBody>
          <a:bodyPr wrap="square" rtlCol="0">
            <a:spAutoFit/>
          </a:bodyPr>
          <a:lstStyle/>
          <a:p>
            <a:r>
              <a:rPr lang="en-US" dirty="0">
                <a:solidFill>
                  <a:srgbClr val="FFFF00"/>
                </a:solidFill>
              </a:rPr>
              <a:t>4 WEST</a:t>
            </a:r>
          </a:p>
        </p:txBody>
      </p:sp>
      <p:sp>
        <p:nvSpPr>
          <p:cNvPr id="26" name="TextBox 25"/>
          <p:cNvSpPr txBox="1"/>
          <p:nvPr/>
        </p:nvSpPr>
        <p:spPr>
          <a:xfrm>
            <a:off x="5043985" y="4501510"/>
            <a:ext cx="1043876" cy="369332"/>
          </a:xfrm>
          <a:prstGeom prst="rect">
            <a:avLst/>
          </a:prstGeom>
          <a:noFill/>
        </p:spPr>
        <p:txBody>
          <a:bodyPr wrap="none" rtlCol="0">
            <a:spAutoFit/>
          </a:bodyPr>
          <a:lstStyle/>
          <a:p>
            <a:r>
              <a:rPr lang="en-US" dirty="0">
                <a:solidFill>
                  <a:srgbClr val="FFFF00"/>
                </a:solidFill>
              </a:rPr>
              <a:t>3</a:t>
            </a:r>
            <a:r>
              <a:rPr lang="en-US" dirty="0"/>
              <a:t> </a:t>
            </a:r>
            <a:r>
              <a:rPr lang="en-US" dirty="0">
                <a:solidFill>
                  <a:srgbClr val="FFFF00"/>
                </a:solidFill>
              </a:rPr>
              <a:t>WEST</a:t>
            </a:r>
          </a:p>
        </p:txBody>
      </p:sp>
      <p:sp>
        <p:nvSpPr>
          <p:cNvPr id="27" name="TextBox 26"/>
          <p:cNvSpPr txBox="1"/>
          <p:nvPr/>
        </p:nvSpPr>
        <p:spPr>
          <a:xfrm>
            <a:off x="5016015" y="5649877"/>
            <a:ext cx="1043876" cy="369332"/>
          </a:xfrm>
          <a:prstGeom prst="rect">
            <a:avLst/>
          </a:prstGeom>
          <a:noFill/>
        </p:spPr>
        <p:txBody>
          <a:bodyPr wrap="none" rtlCol="0">
            <a:spAutoFit/>
          </a:bodyPr>
          <a:lstStyle/>
          <a:p>
            <a:r>
              <a:rPr lang="en-US" dirty="0">
                <a:solidFill>
                  <a:srgbClr val="002060"/>
                </a:solidFill>
              </a:rPr>
              <a:t>2 WEST</a:t>
            </a:r>
          </a:p>
        </p:txBody>
      </p:sp>
      <p:sp>
        <p:nvSpPr>
          <p:cNvPr id="16" name="TextBox 15">
            <a:extLst>
              <a:ext uri="{FF2B5EF4-FFF2-40B4-BE49-F238E27FC236}">
                <a16:creationId xmlns:a16="http://schemas.microsoft.com/office/drawing/2014/main" id="{C9FE3287-F94B-4074-890C-E01C30268F69}"/>
              </a:ext>
            </a:extLst>
          </p:cNvPr>
          <p:cNvSpPr txBox="1"/>
          <p:nvPr/>
        </p:nvSpPr>
        <p:spPr>
          <a:xfrm>
            <a:off x="3642766" y="1631374"/>
            <a:ext cx="3085205" cy="646331"/>
          </a:xfrm>
          <a:prstGeom prst="rect">
            <a:avLst/>
          </a:prstGeom>
          <a:noFill/>
        </p:spPr>
        <p:txBody>
          <a:bodyPr wrap="square">
            <a:spAutoFit/>
          </a:bodyPr>
          <a:lstStyle/>
          <a:p>
            <a:pPr>
              <a:spcBef>
                <a:spcPts val="600"/>
              </a:spcBef>
              <a:spcAft>
                <a:spcPts val="600"/>
              </a:spcAft>
            </a:pPr>
            <a:r>
              <a:rPr lang="en-US" b="1" dirty="0">
                <a:solidFill>
                  <a:srgbClr val="FF0000"/>
                </a:solidFill>
              </a:rPr>
              <a:t>Escort point No.1 (Warehouse intersection)</a:t>
            </a:r>
          </a:p>
        </p:txBody>
      </p:sp>
      <p:sp>
        <p:nvSpPr>
          <p:cNvPr id="18" name="TextBox 17">
            <a:extLst>
              <a:ext uri="{FF2B5EF4-FFF2-40B4-BE49-F238E27FC236}">
                <a16:creationId xmlns:a16="http://schemas.microsoft.com/office/drawing/2014/main" id="{9BF5D8DF-DC63-4514-B6A0-31C0B5C443B0}"/>
              </a:ext>
            </a:extLst>
          </p:cNvPr>
          <p:cNvSpPr txBox="1"/>
          <p:nvPr/>
        </p:nvSpPr>
        <p:spPr>
          <a:xfrm>
            <a:off x="3582474" y="3535525"/>
            <a:ext cx="3504949" cy="646331"/>
          </a:xfrm>
          <a:prstGeom prst="rect">
            <a:avLst/>
          </a:prstGeom>
          <a:noFill/>
        </p:spPr>
        <p:txBody>
          <a:bodyPr wrap="square">
            <a:spAutoFit/>
          </a:bodyPr>
          <a:lstStyle/>
          <a:p>
            <a:pPr>
              <a:spcBef>
                <a:spcPts val="600"/>
              </a:spcBef>
              <a:spcAft>
                <a:spcPts val="600"/>
              </a:spcAft>
            </a:pPr>
            <a:r>
              <a:rPr lang="en-US" b="1" dirty="0">
                <a:solidFill>
                  <a:srgbClr val="FF0000"/>
                </a:solidFill>
              </a:rPr>
              <a:t>Escort point No.3 (Stargo SX/Salvage Yard intersection)</a:t>
            </a:r>
          </a:p>
        </p:txBody>
      </p:sp>
      <p:sp>
        <p:nvSpPr>
          <p:cNvPr id="21" name="TextBox 20">
            <a:extLst>
              <a:ext uri="{FF2B5EF4-FFF2-40B4-BE49-F238E27FC236}">
                <a16:creationId xmlns:a16="http://schemas.microsoft.com/office/drawing/2014/main" id="{911425B6-8BE2-4110-8A7B-B5E7FC709F2E}"/>
              </a:ext>
            </a:extLst>
          </p:cNvPr>
          <p:cNvSpPr txBox="1"/>
          <p:nvPr/>
        </p:nvSpPr>
        <p:spPr>
          <a:xfrm>
            <a:off x="3454370" y="4903460"/>
            <a:ext cx="4104111" cy="646331"/>
          </a:xfrm>
          <a:prstGeom prst="rect">
            <a:avLst/>
          </a:prstGeom>
          <a:noFill/>
        </p:spPr>
        <p:txBody>
          <a:bodyPr wrap="square">
            <a:spAutoFit/>
          </a:bodyPr>
          <a:lstStyle/>
          <a:p>
            <a:pPr>
              <a:spcBef>
                <a:spcPts val="600"/>
              </a:spcBef>
              <a:spcAft>
                <a:spcPts val="600"/>
              </a:spcAft>
            </a:pPr>
            <a:r>
              <a:rPr lang="en-US" b="1" dirty="0">
                <a:solidFill>
                  <a:srgbClr val="FF0000"/>
                </a:solidFill>
              </a:rPr>
              <a:t>Escort point No.CL1 (South side of #2 Booster)</a:t>
            </a:r>
          </a:p>
        </p:txBody>
      </p:sp>
      <p:sp>
        <p:nvSpPr>
          <p:cNvPr id="23" name="TextBox 22">
            <a:extLst>
              <a:ext uri="{FF2B5EF4-FFF2-40B4-BE49-F238E27FC236}">
                <a16:creationId xmlns:a16="http://schemas.microsoft.com/office/drawing/2014/main" id="{81B4A624-D3AC-4E00-AAFA-98ED20481CB0}"/>
              </a:ext>
            </a:extLst>
          </p:cNvPr>
          <p:cNvSpPr txBox="1"/>
          <p:nvPr/>
        </p:nvSpPr>
        <p:spPr>
          <a:xfrm>
            <a:off x="4039648" y="6335565"/>
            <a:ext cx="4580388" cy="369332"/>
          </a:xfrm>
          <a:prstGeom prst="rect">
            <a:avLst/>
          </a:prstGeom>
          <a:noFill/>
        </p:spPr>
        <p:txBody>
          <a:bodyPr wrap="square">
            <a:spAutoFit/>
          </a:bodyPr>
          <a:lstStyle/>
          <a:p>
            <a:pPr>
              <a:spcBef>
                <a:spcPts val="600"/>
              </a:spcBef>
              <a:spcAft>
                <a:spcPts val="600"/>
              </a:spcAft>
            </a:pPr>
            <a:r>
              <a:rPr lang="en-US" b="1" dirty="0">
                <a:solidFill>
                  <a:srgbClr val="FF0000"/>
                </a:solidFill>
              </a:rPr>
              <a:t>Escort point (Tailings ETPS)</a:t>
            </a:r>
          </a:p>
        </p:txBody>
      </p:sp>
    </p:spTree>
    <p:extLst>
      <p:ext uri="{BB962C8B-B14F-4D97-AF65-F5344CB8AC3E}">
        <p14:creationId xmlns:p14="http://schemas.microsoft.com/office/powerpoint/2010/main" val="3723367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1+#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C3D75C0-ED70-4800-B56B-628E6D1645C3}"/>
              </a:ext>
            </a:extLst>
          </p:cNvPr>
          <p:cNvGraphicFramePr>
            <a:graphicFrameLocks noGrp="1"/>
          </p:cNvGraphicFramePr>
          <p:nvPr>
            <p:ph idx="1"/>
            <p:extLst>
              <p:ext uri="{D42A27DB-BD31-4B8C-83A1-F6EECF244321}">
                <p14:modId xmlns:p14="http://schemas.microsoft.com/office/powerpoint/2010/main" val="1378637279"/>
              </p:ext>
            </p:extLst>
          </p:nvPr>
        </p:nvGraphicFramePr>
        <p:xfrm>
          <a:off x="569772" y="1145335"/>
          <a:ext cx="8004456" cy="5194394"/>
        </p:xfrm>
        <a:graphic>
          <a:graphicData uri="http://schemas.openxmlformats.org/drawingml/2006/table">
            <a:tbl>
              <a:tblPr firstRow="1" bandRow="1">
                <a:tableStyleId>{5C22544A-7EE6-4342-B048-85BDC9FD1C3A}</a:tableStyleId>
              </a:tblPr>
              <a:tblGrid>
                <a:gridCol w="2050140">
                  <a:extLst>
                    <a:ext uri="{9D8B030D-6E8A-4147-A177-3AD203B41FA5}">
                      <a16:colId xmlns:a16="http://schemas.microsoft.com/office/drawing/2014/main" val="293479554"/>
                    </a:ext>
                  </a:extLst>
                </a:gridCol>
                <a:gridCol w="2010872">
                  <a:extLst>
                    <a:ext uri="{9D8B030D-6E8A-4147-A177-3AD203B41FA5}">
                      <a16:colId xmlns:a16="http://schemas.microsoft.com/office/drawing/2014/main" val="1782582793"/>
                    </a:ext>
                  </a:extLst>
                </a:gridCol>
                <a:gridCol w="1958672">
                  <a:extLst>
                    <a:ext uri="{9D8B030D-6E8A-4147-A177-3AD203B41FA5}">
                      <a16:colId xmlns:a16="http://schemas.microsoft.com/office/drawing/2014/main" val="3321756056"/>
                    </a:ext>
                  </a:extLst>
                </a:gridCol>
                <a:gridCol w="1984772">
                  <a:extLst>
                    <a:ext uri="{9D8B030D-6E8A-4147-A177-3AD203B41FA5}">
                      <a16:colId xmlns:a16="http://schemas.microsoft.com/office/drawing/2014/main" val="3683594422"/>
                    </a:ext>
                  </a:extLst>
                </a:gridCol>
              </a:tblGrid>
              <a:tr h="600785">
                <a:tc>
                  <a:txBody>
                    <a:bodyPr/>
                    <a:lstStyle/>
                    <a:p>
                      <a:r>
                        <a:rPr lang="en-US" dirty="0"/>
                        <a:t>Escort point #1</a:t>
                      </a:r>
                    </a:p>
                  </a:txBody>
                  <a:tcPr/>
                </a:tc>
                <a:tc>
                  <a:txBody>
                    <a:bodyPr/>
                    <a:lstStyle/>
                    <a:p>
                      <a:r>
                        <a:rPr lang="en-US" dirty="0"/>
                        <a:t>Escort point #3</a:t>
                      </a:r>
                    </a:p>
                  </a:txBody>
                  <a:tcPr/>
                </a:tc>
                <a:tc>
                  <a:txBody>
                    <a:bodyPr/>
                    <a:lstStyle/>
                    <a:p>
                      <a:r>
                        <a:rPr lang="en-US" dirty="0"/>
                        <a:t>Escort point ETPS</a:t>
                      </a:r>
                    </a:p>
                  </a:txBody>
                  <a:tcPr/>
                </a:tc>
                <a:tc>
                  <a:txBody>
                    <a:bodyPr/>
                    <a:lstStyle/>
                    <a:p>
                      <a:r>
                        <a:rPr lang="en-US" dirty="0"/>
                        <a:t>Escort point CL1</a:t>
                      </a:r>
                    </a:p>
                  </a:txBody>
                  <a:tcPr/>
                </a:tc>
                <a:extLst>
                  <a:ext uri="{0D108BD9-81ED-4DB2-BD59-A6C34878D82A}">
                    <a16:rowId xmlns:a16="http://schemas.microsoft.com/office/drawing/2014/main" val="4144556921"/>
                  </a:ext>
                </a:extLst>
              </a:tr>
              <a:tr h="429132">
                <a:tc>
                  <a:txBody>
                    <a:bodyPr/>
                    <a:lstStyle/>
                    <a:p>
                      <a:r>
                        <a:rPr lang="en-US" sz="1200" dirty="0"/>
                        <a:t>4 West Dam</a:t>
                      </a:r>
                    </a:p>
                  </a:txBody>
                  <a:tcPr/>
                </a:tc>
                <a:tc>
                  <a:txBody>
                    <a:bodyPr/>
                    <a:lstStyle/>
                    <a:p>
                      <a:r>
                        <a:rPr lang="en-US" sz="1200" dirty="0"/>
                        <a:t>3 West Dam</a:t>
                      </a:r>
                    </a:p>
                  </a:txBody>
                  <a:tcPr/>
                </a:tc>
                <a:tc>
                  <a:txBody>
                    <a:bodyPr/>
                    <a:lstStyle/>
                    <a:p>
                      <a:r>
                        <a:rPr lang="en-US" sz="1200" dirty="0"/>
                        <a:t>Tailings office area and shop</a:t>
                      </a:r>
                    </a:p>
                  </a:txBody>
                  <a:tcPr/>
                </a:tc>
                <a:tc>
                  <a:txBody>
                    <a:bodyPr/>
                    <a:lstStyle/>
                    <a:p>
                      <a:r>
                        <a:rPr lang="en-US" sz="1200" dirty="0"/>
                        <a:t>2 Booster</a:t>
                      </a:r>
                    </a:p>
                  </a:txBody>
                  <a:tcPr/>
                </a:tc>
                <a:extLst>
                  <a:ext uri="{0D108BD9-81ED-4DB2-BD59-A6C34878D82A}">
                    <a16:rowId xmlns:a16="http://schemas.microsoft.com/office/drawing/2014/main" val="2247436381"/>
                  </a:ext>
                </a:extLst>
              </a:tr>
              <a:tr h="600785">
                <a:tc>
                  <a:txBody>
                    <a:bodyPr/>
                    <a:lstStyle/>
                    <a:p>
                      <a:r>
                        <a:rPr lang="en-US" sz="1200" dirty="0"/>
                        <a:t>Columbine tank</a:t>
                      </a:r>
                    </a:p>
                  </a:txBody>
                  <a:tcPr/>
                </a:tc>
                <a:tc>
                  <a:txBody>
                    <a:bodyPr/>
                    <a:lstStyle/>
                    <a:p>
                      <a:r>
                        <a:rPr lang="en-US" sz="1200" dirty="0"/>
                        <a:t>SB1 Dam (Back)</a:t>
                      </a:r>
                    </a:p>
                  </a:txBody>
                  <a:tcPr/>
                </a:tc>
                <a:tc>
                  <a:txBody>
                    <a:bodyPr/>
                    <a:lstStyle/>
                    <a:p>
                      <a:r>
                        <a:rPr lang="en-US" sz="1200" dirty="0"/>
                        <a:t>NTPS/ETPS/Reclaim pump station and control room</a:t>
                      </a:r>
                    </a:p>
                  </a:txBody>
                  <a:tcPr/>
                </a:tc>
                <a:tc>
                  <a:txBody>
                    <a:bodyPr/>
                    <a:lstStyle/>
                    <a:p>
                      <a:r>
                        <a:rPr lang="en-US" sz="1200" dirty="0"/>
                        <a:t>TSP-B,C,and D</a:t>
                      </a:r>
                    </a:p>
                  </a:txBody>
                  <a:tcPr/>
                </a:tc>
                <a:extLst>
                  <a:ext uri="{0D108BD9-81ED-4DB2-BD59-A6C34878D82A}">
                    <a16:rowId xmlns:a16="http://schemas.microsoft.com/office/drawing/2014/main" val="1057702381"/>
                  </a:ext>
                </a:extLst>
              </a:tr>
              <a:tr h="429132">
                <a:tc>
                  <a:txBody>
                    <a:bodyPr/>
                    <a:lstStyle/>
                    <a:p>
                      <a:r>
                        <a:rPr lang="en-US" sz="1200" dirty="0"/>
                        <a:t>3 Booster</a:t>
                      </a:r>
                    </a:p>
                  </a:txBody>
                  <a:tcPr/>
                </a:tc>
                <a:tc>
                  <a:txBody>
                    <a:bodyPr/>
                    <a:lstStyle/>
                    <a:p>
                      <a:r>
                        <a:rPr lang="en-US" sz="1200" dirty="0"/>
                        <a:t>SB1 barge site</a:t>
                      </a:r>
                    </a:p>
                  </a:txBody>
                  <a:tcPr/>
                </a:tc>
                <a:tc>
                  <a:txBody>
                    <a:bodyPr/>
                    <a:lstStyle/>
                    <a:p>
                      <a:r>
                        <a:rPr lang="en-US" sz="1200" dirty="0"/>
                        <a:t>2 West</a:t>
                      </a:r>
                    </a:p>
                  </a:txBody>
                  <a:tcPr/>
                </a:tc>
                <a:tc>
                  <a:txBody>
                    <a:bodyPr/>
                    <a:lstStyle/>
                    <a:p>
                      <a:r>
                        <a:rPr lang="en-US" sz="1200" dirty="0"/>
                        <a:t>East side Centerline to 330</a:t>
                      </a:r>
                    </a:p>
                  </a:txBody>
                  <a:tcPr/>
                </a:tc>
                <a:extLst>
                  <a:ext uri="{0D108BD9-81ED-4DB2-BD59-A6C34878D82A}">
                    <a16:rowId xmlns:a16="http://schemas.microsoft.com/office/drawing/2014/main" val="1403098519"/>
                  </a:ext>
                </a:extLst>
              </a:tr>
              <a:tr h="348074">
                <a:tc>
                  <a:txBody>
                    <a:bodyPr/>
                    <a:lstStyle/>
                    <a:p>
                      <a:r>
                        <a:rPr lang="en-US" sz="1200" dirty="0"/>
                        <a:t>B-Spur pond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SW1 Dam (back)</a:t>
                      </a:r>
                    </a:p>
                  </a:txBody>
                  <a:tcPr/>
                </a:tc>
                <a:tc>
                  <a:txBody>
                    <a:bodyPr/>
                    <a:lstStyle/>
                    <a:p>
                      <a:r>
                        <a:rPr lang="en-US" sz="1200" dirty="0"/>
                        <a:t>SB1-X</a:t>
                      </a:r>
                    </a:p>
                  </a:txBody>
                  <a:tcPr/>
                </a:tc>
                <a:tc>
                  <a:txBody>
                    <a:bodyPr/>
                    <a:lstStyle/>
                    <a:p>
                      <a:r>
                        <a:rPr lang="en-US" sz="1200" dirty="0"/>
                        <a:t>NEBS </a:t>
                      </a:r>
                    </a:p>
                  </a:txBody>
                  <a:tcPr/>
                </a:tc>
                <a:extLst>
                  <a:ext uri="{0D108BD9-81ED-4DB2-BD59-A6C34878D82A}">
                    <a16:rowId xmlns:a16="http://schemas.microsoft.com/office/drawing/2014/main" val="109913408"/>
                  </a:ext>
                </a:extLst>
              </a:tr>
              <a:tr h="429132">
                <a:tc>
                  <a:txBody>
                    <a:bodyPr/>
                    <a:lstStyle/>
                    <a:p>
                      <a:r>
                        <a:rPr lang="en-US" sz="1200" dirty="0"/>
                        <a:t>TSP-G (glory hole)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SW1 Barge site</a:t>
                      </a:r>
                    </a:p>
                    <a:p>
                      <a:endParaRPr lang="en-US" sz="1200" dirty="0"/>
                    </a:p>
                  </a:txBody>
                  <a:tcPr/>
                </a:tc>
                <a:tc>
                  <a:txBody>
                    <a:bodyPr/>
                    <a:lstStyle/>
                    <a:p>
                      <a:r>
                        <a:rPr lang="en-US" sz="1200" dirty="0"/>
                        <a:t>SW1 Dam (Face)</a:t>
                      </a:r>
                    </a:p>
                  </a:txBody>
                  <a:tcPr/>
                </a:tc>
                <a:tc>
                  <a:txBody>
                    <a:bodyPr/>
                    <a:lstStyle/>
                    <a:p>
                      <a:r>
                        <a:rPr lang="en-US" sz="1200" dirty="0"/>
                        <a:t>SW-72 Deep well</a:t>
                      </a:r>
                    </a:p>
                  </a:txBody>
                  <a:tcPr/>
                </a:tc>
                <a:extLst>
                  <a:ext uri="{0D108BD9-81ED-4DB2-BD59-A6C34878D82A}">
                    <a16:rowId xmlns:a16="http://schemas.microsoft.com/office/drawing/2014/main" val="2179618095"/>
                  </a:ext>
                </a:extLst>
              </a:tr>
              <a:tr h="429132">
                <a:tc>
                  <a:txBody>
                    <a:bodyPr/>
                    <a:lstStyle/>
                    <a:p>
                      <a:r>
                        <a:rPr lang="en-US" sz="1200" dirty="0"/>
                        <a:t>East/West gate </a:t>
                      </a:r>
                    </a:p>
                  </a:txBody>
                  <a:tcPr/>
                </a:tc>
                <a:tc>
                  <a:txBody>
                    <a:bodyPr/>
                    <a:lstStyle/>
                    <a:p>
                      <a:r>
                        <a:rPr lang="en-US" sz="1200" dirty="0"/>
                        <a:t>Wind Fence Area</a:t>
                      </a:r>
                    </a:p>
                  </a:txBody>
                  <a:tcPr/>
                </a:tc>
                <a:tc>
                  <a:txBody>
                    <a:bodyPr/>
                    <a:lstStyle/>
                    <a:p>
                      <a:r>
                        <a:rPr lang="en-US" sz="1200" dirty="0"/>
                        <a:t>SB1 Dam (Face)</a:t>
                      </a:r>
                    </a:p>
                  </a:txBody>
                  <a:tcPr/>
                </a:tc>
                <a:tc>
                  <a:txBody>
                    <a:bodyPr/>
                    <a:lstStyle/>
                    <a:p>
                      <a:r>
                        <a:rPr lang="en-US" sz="1200" dirty="0"/>
                        <a:t>Lower water Run from 1X Dam to D-2-1</a:t>
                      </a:r>
                    </a:p>
                  </a:txBody>
                  <a:tcPr/>
                </a:tc>
                <a:extLst>
                  <a:ext uri="{0D108BD9-81ED-4DB2-BD59-A6C34878D82A}">
                    <a16:rowId xmlns:a16="http://schemas.microsoft.com/office/drawing/2014/main" val="2416782787"/>
                  </a:ext>
                </a:extLst>
              </a:tr>
              <a:tr h="600785">
                <a:tc>
                  <a:txBody>
                    <a:bodyPr/>
                    <a:lstStyle/>
                    <a:p>
                      <a:r>
                        <a:rPr lang="en-US" sz="1200" dirty="0"/>
                        <a:t>4 Booster</a:t>
                      </a:r>
                    </a:p>
                  </a:txBody>
                  <a:tcPr/>
                </a:tc>
                <a:tc>
                  <a:txBody>
                    <a:bodyPr/>
                    <a:lstStyle/>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West side Centerline to 329</a:t>
                      </a:r>
                    </a:p>
                    <a:p>
                      <a:endParaRPr lang="en-US" sz="1200" dirty="0"/>
                    </a:p>
                  </a:txBody>
                  <a:tcPr/>
                </a:tc>
                <a:tc>
                  <a:txBody>
                    <a:bodyPr/>
                    <a:lstStyle/>
                    <a:p>
                      <a:endParaRPr lang="en-US" sz="1200" dirty="0"/>
                    </a:p>
                  </a:txBody>
                  <a:tcPr/>
                </a:tc>
                <a:extLst>
                  <a:ext uri="{0D108BD9-81ED-4DB2-BD59-A6C34878D82A}">
                    <a16:rowId xmlns:a16="http://schemas.microsoft.com/office/drawing/2014/main" val="3502927261"/>
                  </a:ext>
                </a:extLst>
              </a:tr>
              <a:tr h="429132">
                <a:tc>
                  <a:txBody>
                    <a:bodyPr/>
                    <a:lstStyle/>
                    <a:p>
                      <a:endParaRPr lang="en-US" sz="1200" dirty="0"/>
                    </a:p>
                  </a:txBody>
                  <a:tcPr/>
                </a:tc>
                <a:tc>
                  <a:txBody>
                    <a:bodyPr/>
                    <a:lstStyle/>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SB1-X Booster</a:t>
                      </a:r>
                    </a:p>
                    <a:p>
                      <a:endParaRPr lang="en-US" sz="1200" dirty="0"/>
                    </a:p>
                  </a:txBody>
                  <a:tcPr/>
                </a:tc>
                <a:tc>
                  <a:txBody>
                    <a:bodyPr/>
                    <a:lstStyle/>
                    <a:p>
                      <a:endParaRPr lang="en-US" sz="1200" dirty="0"/>
                    </a:p>
                  </a:txBody>
                  <a:tcPr/>
                </a:tc>
                <a:extLst>
                  <a:ext uri="{0D108BD9-81ED-4DB2-BD59-A6C34878D82A}">
                    <a16:rowId xmlns:a16="http://schemas.microsoft.com/office/drawing/2014/main" val="3406148813"/>
                  </a:ext>
                </a:extLst>
              </a:tr>
              <a:tr h="600785">
                <a:tc>
                  <a:txBody>
                    <a:bodyPr/>
                    <a:lstStyle/>
                    <a:p>
                      <a:endParaRPr lang="en-US" sz="1200" dirty="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Lower water Run from SW2 to C-2-1</a:t>
                      </a:r>
                    </a:p>
                    <a:p>
                      <a:endParaRPr lang="en-US" sz="1200" dirty="0"/>
                    </a:p>
                  </a:txBody>
                  <a:tcPr/>
                </a:tc>
                <a:tc>
                  <a:txBody>
                    <a:bodyPr/>
                    <a:lstStyle/>
                    <a:p>
                      <a:endParaRPr lang="en-US" sz="1200" dirty="0"/>
                    </a:p>
                  </a:txBody>
                  <a:tcPr/>
                </a:tc>
                <a:extLst>
                  <a:ext uri="{0D108BD9-81ED-4DB2-BD59-A6C34878D82A}">
                    <a16:rowId xmlns:a16="http://schemas.microsoft.com/office/drawing/2014/main" val="4030850434"/>
                  </a:ext>
                </a:extLst>
              </a:tr>
            </a:tbl>
          </a:graphicData>
        </a:graphic>
      </p:graphicFrame>
      <p:sp>
        <p:nvSpPr>
          <p:cNvPr id="3" name="Title 2">
            <a:extLst>
              <a:ext uri="{FF2B5EF4-FFF2-40B4-BE49-F238E27FC236}">
                <a16:creationId xmlns:a16="http://schemas.microsoft.com/office/drawing/2014/main" id="{507329B9-1F19-4DCE-BA77-0C6413831CB6}"/>
              </a:ext>
            </a:extLst>
          </p:cNvPr>
          <p:cNvSpPr>
            <a:spLocks noGrp="1"/>
          </p:cNvSpPr>
          <p:nvPr>
            <p:ph type="title"/>
          </p:nvPr>
        </p:nvSpPr>
        <p:spPr>
          <a:xfrm>
            <a:off x="480773" y="99168"/>
            <a:ext cx="6762238" cy="949703"/>
          </a:xfrm>
        </p:spPr>
        <p:txBody>
          <a:bodyPr/>
          <a:lstStyle/>
          <a:p>
            <a:r>
              <a:rPr lang="en-US" dirty="0"/>
              <a:t>Tailings ERT Escort Points</a:t>
            </a:r>
          </a:p>
        </p:txBody>
      </p:sp>
      <p:sp>
        <p:nvSpPr>
          <p:cNvPr id="5" name="TextBox 4">
            <a:extLst>
              <a:ext uri="{FF2B5EF4-FFF2-40B4-BE49-F238E27FC236}">
                <a16:creationId xmlns:a16="http://schemas.microsoft.com/office/drawing/2014/main" id="{922C609F-9816-4136-9E2C-56D5214075A7}"/>
              </a:ext>
            </a:extLst>
          </p:cNvPr>
          <p:cNvSpPr txBox="1"/>
          <p:nvPr/>
        </p:nvSpPr>
        <p:spPr>
          <a:xfrm>
            <a:off x="484983" y="6389500"/>
            <a:ext cx="8174033" cy="369332"/>
          </a:xfrm>
          <a:prstGeom prst="rect">
            <a:avLst/>
          </a:prstGeom>
          <a:noFill/>
        </p:spPr>
        <p:txBody>
          <a:bodyPr wrap="none" rtlCol="0">
            <a:spAutoFit/>
          </a:bodyPr>
          <a:lstStyle/>
          <a:p>
            <a:r>
              <a:rPr lang="en-US" dirty="0">
                <a:solidFill>
                  <a:srgbClr val="FF0000"/>
                </a:solidFill>
              </a:rPr>
              <a:t>Always be aware of work being performed that might require alternative routes.</a:t>
            </a:r>
          </a:p>
        </p:txBody>
      </p:sp>
    </p:spTree>
    <p:extLst>
      <p:ext uri="{BB962C8B-B14F-4D97-AF65-F5344CB8AC3E}">
        <p14:creationId xmlns:p14="http://schemas.microsoft.com/office/powerpoint/2010/main" val="8399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050" y="297809"/>
            <a:ext cx="6762238" cy="663969"/>
          </a:xfrm>
        </p:spPr>
        <p:txBody>
          <a:bodyPr/>
          <a:lstStyle/>
          <a:p>
            <a:r>
              <a:rPr lang="en-US" dirty="0"/>
              <a:t>Workplace Examination</a:t>
            </a:r>
          </a:p>
        </p:txBody>
      </p:sp>
      <p:sp>
        <p:nvSpPr>
          <p:cNvPr id="2" name="TextBox 1">
            <a:extLst>
              <a:ext uri="{FF2B5EF4-FFF2-40B4-BE49-F238E27FC236}">
                <a16:creationId xmlns:a16="http://schemas.microsoft.com/office/drawing/2014/main" id="{548AFE85-9AEF-4A71-9D6E-686981D7D759}"/>
              </a:ext>
            </a:extLst>
          </p:cNvPr>
          <p:cNvSpPr txBox="1"/>
          <p:nvPr/>
        </p:nvSpPr>
        <p:spPr>
          <a:xfrm>
            <a:off x="2274663" y="2040397"/>
            <a:ext cx="914401" cy="215444"/>
          </a:xfrm>
          <a:prstGeom prst="rect">
            <a:avLst/>
          </a:prstGeom>
          <a:solidFill>
            <a:srgbClr val="7030A0"/>
          </a:solidFill>
        </p:spPr>
        <p:txBody>
          <a:bodyPr wrap="square" rtlCol="0">
            <a:spAutoFit/>
          </a:bodyPr>
          <a:lstStyle/>
          <a:p>
            <a:r>
              <a:rPr lang="en-US" sz="800" b="1" dirty="0"/>
              <a:t>Support Crew</a:t>
            </a:r>
          </a:p>
        </p:txBody>
      </p:sp>
      <p:pic>
        <p:nvPicPr>
          <p:cNvPr id="8" name="Content Placeholder 7" descr="A screenshot of a computer&#10;&#10;Description automatically generated">
            <a:extLst>
              <a:ext uri="{FF2B5EF4-FFF2-40B4-BE49-F238E27FC236}">
                <a16:creationId xmlns:a16="http://schemas.microsoft.com/office/drawing/2014/main" id="{F0B30381-6D33-4B08-A8C6-94379663D90A}"/>
              </a:ext>
            </a:extLst>
          </p:cNvPr>
          <p:cNvPicPr>
            <a:picLocks noGrp="1" noChangeAspect="1"/>
          </p:cNvPicPr>
          <p:nvPr>
            <p:ph idx="1"/>
          </p:nvPr>
        </p:nvPicPr>
        <p:blipFill>
          <a:blip r:embed="rId2"/>
          <a:stretch>
            <a:fillRect/>
          </a:stretch>
        </p:blipFill>
        <p:spPr>
          <a:xfrm>
            <a:off x="-26894" y="1102659"/>
            <a:ext cx="9143999" cy="5827058"/>
          </a:xfrm>
        </p:spPr>
      </p:pic>
    </p:spTree>
    <p:extLst>
      <p:ext uri="{BB962C8B-B14F-4D97-AF65-F5344CB8AC3E}">
        <p14:creationId xmlns:p14="http://schemas.microsoft.com/office/powerpoint/2010/main" val="318316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a:xfrm>
            <a:off x="685800" y="1296852"/>
            <a:ext cx="7186808" cy="926231"/>
          </a:xfrm>
        </p:spPr>
        <p:txBody>
          <a:bodyPr/>
          <a:lstStyle/>
          <a:p>
            <a:r>
              <a:rPr lang="en-US" dirty="0"/>
              <a:t>Morenci Tailings Dams</a:t>
            </a:r>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a:xfrm>
            <a:off x="685800" y="2365695"/>
            <a:ext cx="7186808" cy="2348917"/>
          </a:xfrm>
        </p:spPr>
        <p:txBody>
          <a:bodyPr>
            <a:normAutofit fontScale="62500" lnSpcReduction="20000"/>
          </a:bodyPr>
          <a:lstStyle/>
          <a:p>
            <a:pPr marL="0" indent="0" algn="ctr">
              <a:buNone/>
            </a:pPr>
            <a:r>
              <a:rPr lang="en-US" sz="3800" dirty="0"/>
              <a:t>Morenci Tailings facility stores waste materials left over from the ore separation process from Metcalf and Morenci mills. By building Center line and up stream dams, we recover most of the water in order to re-use it in the milling process. This is accomplished by using a diverse combinations of slurry tanks, pumps, pipes, and cyclones along side other equipment and tailings personnel.   </a:t>
            </a:r>
          </a:p>
          <a:p>
            <a:pPr marL="457200" lvl="1" indent="0">
              <a:buNone/>
            </a:pPr>
            <a:r>
              <a:rPr lang="en-US" dirty="0"/>
              <a:t> </a:t>
            </a:r>
          </a:p>
          <a:p>
            <a:endParaRPr lang="en-US" dirty="0"/>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2</a:t>
            </a:fld>
            <a:endParaRPr lang="en-US" dirty="0"/>
          </a:p>
        </p:txBody>
      </p:sp>
    </p:spTree>
    <p:extLst>
      <p:ext uri="{BB962C8B-B14F-4D97-AF65-F5344CB8AC3E}">
        <p14:creationId xmlns:p14="http://schemas.microsoft.com/office/powerpoint/2010/main" val="747919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773" y="297809"/>
            <a:ext cx="6762238" cy="663969"/>
          </a:xfrm>
        </p:spPr>
        <p:txBody>
          <a:bodyPr/>
          <a:lstStyle/>
          <a:p>
            <a:r>
              <a:rPr lang="en-US"/>
              <a:t>Workplace </a:t>
            </a:r>
            <a:r>
              <a:rPr lang="en-US" dirty="0"/>
              <a:t>Examination</a:t>
            </a:r>
          </a:p>
        </p:txBody>
      </p:sp>
      <p:pic>
        <p:nvPicPr>
          <p:cNvPr id="7" name="Content Placeholder 6" descr="A map of a river&#10;&#10;Description automatically generated">
            <a:extLst>
              <a:ext uri="{FF2B5EF4-FFF2-40B4-BE49-F238E27FC236}">
                <a16:creationId xmlns:a16="http://schemas.microsoft.com/office/drawing/2014/main" id="{3F635E2B-FDB9-4273-B06B-1F9FF679B8C1}"/>
              </a:ext>
            </a:extLst>
          </p:cNvPr>
          <p:cNvPicPr>
            <a:picLocks noGrp="1" noChangeAspect="1"/>
          </p:cNvPicPr>
          <p:nvPr>
            <p:ph idx="1"/>
          </p:nvPr>
        </p:nvPicPr>
        <p:blipFill>
          <a:blip r:embed="rId2"/>
          <a:stretch>
            <a:fillRect/>
          </a:stretch>
        </p:blipFill>
        <p:spPr>
          <a:xfrm>
            <a:off x="0" y="851647"/>
            <a:ext cx="9143999" cy="6006353"/>
          </a:xfrm>
        </p:spPr>
      </p:pic>
    </p:spTree>
    <p:extLst>
      <p:ext uri="{BB962C8B-B14F-4D97-AF65-F5344CB8AC3E}">
        <p14:creationId xmlns:p14="http://schemas.microsoft.com/office/powerpoint/2010/main" val="182705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52AC-6475-41DF-AF62-A32D9EDEC727}"/>
              </a:ext>
            </a:extLst>
          </p:cNvPr>
          <p:cNvSpPr>
            <a:spLocks noGrp="1"/>
          </p:cNvSpPr>
          <p:nvPr>
            <p:ph type="ctrTitle"/>
          </p:nvPr>
        </p:nvSpPr>
        <p:spPr>
          <a:xfrm>
            <a:off x="744523" y="3134041"/>
            <a:ext cx="5472113" cy="1418262"/>
          </a:xfrm>
        </p:spPr>
        <p:txBody>
          <a:bodyPr>
            <a:normAutofit fontScale="90000"/>
          </a:bodyPr>
          <a:lstStyle/>
          <a:p>
            <a:r>
              <a:rPr lang="en-US" sz="4000" dirty="0">
                <a:latin typeface="Arial" panose="020B0604020202020204" pitchFamily="34" charset="0"/>
                <a:cs typeface="Arial" panose="020B0604020202020204" pitchFamily="34" charset="0"/>
              </a:rPr>
              <a:t>Personal Protective Equipment and Safety Policies</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endParaRPr lang="en-US" dirty="0"/>
          </a:p>
        </p:txBody>
      </p:sp>
      <p:sp>
        <p:nvSpPr>
          <p:cNvPr id="3" name="Subtitle 2">
            <a:extLst>
              <a:ext uri="{FF2B5EF4-FFF2-40B4-BE49-F238E27FC236}">
                <a16:creationId xmlns:a16="http://schemas.microsoft.com/office/drawing/2014/main" id="{54BA1DA5-9DD9-45BE-8BCF-B1C683077F61}"/>
              </a:ext>
            </a:extLst>
          </p:cNvPr>
          <p:cNvSpPr>
            <a:spLocks noGrp="1"/>
          </p:cNvSpPr>
          <p:nvPr>
            <p:ph type="subTitle" idx="1"/>
          </p:nvPr>
        </p:nvSpPr>
        <p:spPr>
          <a:xfrm>
            <a:off x="585132" y="4979399"/>
            <a:ext cx="5472113" cy="1519237"/>
          </a:xfrm>
        </p:spPr>
        <p:txBody>
          <a:bodyPr/>
          <a:lstStyle/>
          <a:p>
            <a:endParaRPr lang="en-US" dirty="0"/>
          </a:p>
        </p:txBody>
      </p:sp>
      <p:sp>
        <p:nvSpPr>
          <p:cNvPr id="4" name="Slide Number Placeholder 3">
            <a:extLst>
              <a:ext uri="{FF2B5EF4-FFF2-40B4-BE49-F238E27FC236}">
                <a16:creationId xmlns:a16="http://schemas.microsoft.com/office/drawing/2014/main" id="{CBF84E96-52F1-452A-9D97-F7645934FF8C}"/>
              </a:ext>
            </a:extLst>
          </p:cNvPr>
          <p:cNvSpPr>
            <a:spLocks noGrp="1"/>
          </p:cNvSpPr>
          <p:nvPr>
            <p:ph type="sldNum" sz="quarter" idx="12"/>
          </p:nvPr>
        </p:nvSpPr>
        <p:spPr/>
        <p:txBody>
          <a:bodyPr/>
          <a:lstStyle/>
          <a:p>
            <a:fld id="{B5EB69C0-7537-C24C-BC67-8B5F238D9475}" type="slidenum">
              <a:rPr lang="en-US" smtClean="0"/>
              <a:pPr/>
              <a:t>21</a:t>
            </a:fld>
            <a:endParaRPr lang="en-US" dirty="0"/>
          </a:p>
        </p:txBody>
      </p:sp>
    </p:spTree>
    <p:extLst>
      <p:ext uri="{BB962C8B-B14F-4D97-AF65-F5344CB8AC3E}">
        <p14:creationId xmlns:p14="http://schemas.microsoft.com/office/powerpoint/2010/main" val="276499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7A13EA-9BF0-45AC-BCE9-175E03D26341}"/>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BBB7BEA1-76D1-4FE0-B4BC-31C03F80FD1D}"/>
              </a:ext>
            </a:extLst>
          </p:cNvPr>
          <p:cNvSpPr>
            <a:spLocks noGrp="1"/>
          </p:cNvSpPr>
          <p:nvPr>
            <p:ph type="title"/>
          </p:nvPr>
        </p:nvSpPr>
        <p:spPr>
          <a:xfrm>
            <a:off x="480773" y="253161"/>
            <a:ext cx="6762238" cy="868131"/>
          </a:xfrm>
        </p:spPr>
        <p:txBody>
          <a:bodyPr>
            <a:normAutofit fontScale="90000"/>
          </a:bodyPr>
          <a:lstStyle/>
          <a:p>
            <a:r>
              <a:rPr lang="en-US" dirty="0"/>
              <a:t>PPE Requirements- Tailings Shop and Parking Area</a:t>
            </a:r>
          </a:p>
        </p:txBody>
      </p:sp>
      <p:graphicFrame>
        <p:nvGraphicFramePr>
          <p:cNvPr id="4" name="Object 3">
            <a:extLst>
              <a:ext uri="{FF2B5EF4-FFF2-40B4-BE49-F238E27FC236}">
                <a16:creationId xmlns:a16="http://schemas.microsoft.com/office/drawing/2014/main" id="{AC3D0F34-96F8-4CB4-B31C-9D1C9216AE96}"/>
              </a:ext>
            </a:extLst>
          </p:cNvPr>
          <p:cNvGraphicFramePr>
            <a:graphicFrameLocks noChangeAspect="1"/>
          </p:cNvGraphicFramePr>
          <p:nvPr>
            <p:extLst>
              <p:ext uri="{D42A27DB-BD31-4B8C-83A1-F6EECF244321}">
                <p14:modId xmlns:p14="http://schemas.microsoft.com/office/powerpoint/2010/main" val="928000895"/>
              </p:ext>
            </p:extLst>
          </p:nvPr>
        </p:nvGraphicFramePr>
        <p:xfrm>
          <a:off x="0" y="1121292"/>
          <a:ext cx="9144000" cy="5858227"/>
        </p:xfrm>
        <a:graphic>
          <a:graphicData uri="http://schemas.openxmlformats.org/presentationml/2006/ole">
            <mc:AlternateContent xmlns:mc="http://schemas.openxmlformats.org/markup-compatibility/2006">
              <mc:Choice xmlns:v="urn:schemas-microsoft-com:vml" Requires="v">
                <p:oleObj spid="_x0000_s1027" name="Acrobat Document" r:id="rId3" imgW="5829165" imgH="7543680" progId="AcroExch.Document.DC">
                  <p:embed/>
                </p:oleObj>
              </mc:Choice>
              <mc:Fallback>
                <p:oleObj name="Acrobat Document" r:id="rId3" imgW="5829165" imgH="7543680" progId="AcroExch.Document.DC">
                  <p:embed/>
                  <p:pic>
                    <p:nvPicPr>
                      <p:cNvPr id="4" name="Object 3">
                        <a:extLst>
                          <a:ext uri="{FF2B5EF4-FFF2-40B4-BE49-F238E27FC236}">
                            <a16:creationId xmlns:a16="http://schemas.microsoft.com/office/drawing/2014/main" id="{AC3D0F34-96F8-4CB4-B31C-9D1C9216AE96}"/>
                          </a:ext>
                        </a:extLst>
                      </p:cNvPr>
                      <p:cNvPicPr/>
                      <p:nvPr/>
                    </p:nvPicPr>
                    <p:blipFill>
                      <a:blip r:embed="rId4"/>
                      <a:stretch>
                        <a:fillRect/>
                      </a:stretch>
                    </p:blipFill>
                    <p:spPr>
                      <a:xfrm>
                        <a:off x="0" y="1121292"/>
                        <a:ext cx="9144000" cy="5858227"/>
                      </a:xfrm>
                      <a:prstGeom prst="rect">
                        <a:avLst/>
                      </a:prstGeom>
                    </p:spPr>
                  </p:pic>
                </p:oleObj>
              </mc:Fallback>
            </mc:AlternateContent>
          </a:graphicData>
        </a:graphic>
      </p:graphicFrame>
    </p:spTree>
    <p:extLst>
      <p:ext uri="{BB962C8B-B14F-4D97-AF65-F5344CB8AC3E}">
        <p14:creationId xmlns:p14="http://schemas.microsoft.com/office/powerpoint/2010/main" val="1324845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r>
              <a:rPr lang="en-US" sz="2000" dirty="0"/>
              <a:t>Hard Hat </a:t>
            </a:r>
          </a:p>
          <a:p>
            <a:pPr lvl="1"/>
            <a:r>
              <a:rPr lang="en-US" sz="2000" dirty="0"/>
              <a:t>Long hair must be tucked in hard hat</a:t>
            </a:r>
          </a:p>
          <a:p>
            <a:pPr lvl="1"/>
            <a:r>
              <a:rPr lang="en-US" sz="2000" dirty="0"/>
              <a:t>ANSI Approved </a:t>
            </a:r>
          </a:p>
          <a:p>
            <a:pPr lvl="1"/>
            <a:endParaRPr lang="en-US" sz="2000" dirty="0"/>
          </a:p>
          <a:p>
            <a:pPr lvl="1"/>
            <a:endParaRPr lang="en-US" sz="2000" dirty="0"/>
          </a:p>
          <a:p>
            <a:r>
              <a:rPr lang="en-US" sz="2000" dirty="0"/>
              <a:t>Work boots </a:t>
            </a:r>
          </a:p>
          <a:p>
            <a:pPr lvl="1"/>
            <a:r>
              <a:rPr lang="en-US" sz="2000" dirty="0"/>
              <a:t>Boots must be at least 6” tall to comply</a:t>
            </a:r>
          </a:p>
          <a:p>
            <a:pPr lvl="1"/>
            <a:r>
              <a:rPr lang="en-US" sz="2000" dirty="0"/>
              <a:t>Good Ankle Support </a:t>
            </a:r>
          </a:p>
          <a:p>
            <a:pPr lvl="1"/>
            <a:r>
              <a:rPr lang="en-US" sz="2000" dirty="0"/>
              <a:t>Steel/Composite Toed</a:t>
            </a:r>
          </a:p>
          <a:p>
            <a:pPr lvl="1"/>
            <a:endParaRPr lang="en-US" sz="2000" dirty="0"/>
          </a:p>
          <a:p>
            <a:r>
              <a:rPr lang="en-US" sz="2000" dirty="0"/>
              <a:t>Safety Glasses Rated Z87 to comply </a:t>
            </a:r>
          </a:p>
          <a:p>
            <a:pPr lvl="1"/>
            <a:r>
              <a:rPr lang="en-US" sz="2000" b="1" dirty="0"/>
              <a:t>ONLY </a:t>
            </a:r>
            <a:r>
              <a:rPr lang="en-US" sz="2000" dirty="0"/>
              <a:t>clear glasses in buildings and at night </a:t>
            </a:r>
          </a:p>
          <a:p>
            <a:pPr lvl="1"/>
            <a:r>
              <a:rPr lang="en-US" dirty="0"/>
              <a:t>Personal p</a:t>
            </a:r>
            <a:r>
              <a:rPr lang="en-US" sz="2000" dirty="0"/>
              <a:t>rescription glasses must have side shields</a:t>
            </a:r>
          </a:p>
          <a:p>
            <a:pPr lvl="1"/>
            <a:endParaRPr lang="en-US" sz="2200" dirty="0"/>
          </a:p>
          <a:p>
            <a:endParaRPr lang="en-US" dirty="0"/>
          </a:p>
          <a:p>
            <a:pPr lvl="1"/>
            <a:endParaRPr lang="en-US" dirty="0"/>
          </a:p>
          <a:p>
            <a:pPr lvl="1"/>
            <a:endParaRPr lang="en-US" dirty="0"/>
          </a:p>
        </p:txBody>
      </p:sp>
      <p:sp>
        <p:nvSpPr>
          <p:cNvPr id="4" name="Title 3"/>
          <p:cNvSpPr>
            <a:spLocks noGrp="1"/>
          </p:cNvSpPr>
          <p:nvPr>
            <p:ph type="title"/>
          </p:nvPr>
        </p:nvSpPr>
        <p:spPr>
          <a:xfrm>
            <a:off x="480773" y="471571"/>
            <a:ext cx="6762238" cy="663969"/>
          </a:xfrm>
        </p:spPr>
        <p:txBody>
          <a:bodyPr/>
          <a:lstStyle/>
          <a:p>
            <a:r>
              <a:rPr lang="en-US" dirty="0"/>
              <a:t>PPE </a:t>
            </a:r>
          </a:p>
        </p:txBody>
      </p:sp>
      <p:pic>
        <p:nvPicPr>
          <p:cNvPr id="6" name="icImg" descr="http://i.ebayimg.com/00/s/NDQ2WDUxNQ==/$(KGrHqNHJDEE7BcvgwkOBO6KR0yz1g~~60_12.JPG">
            <a:hlinkClick r:id="rId2"/>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8860" y="1394878"/>
            <a:ext cx="1420639" cy="1159886"/>
          </a:xfrm>
          <a:prstGeom prst="rect">
            <a:avLst/>
          </a:prstGeom>
          <a:noFill/>
          <a:ln>
            <a:noFill/>
          </a:ln>
          <a:effectLst>
            <a:glow rad="139700">
              <a:schemeClr val="accent4">
                <a:satMod val="175000"/>
                <a:alpha val="40000"/>
              </a:schemeClr>
            </a:glow>
          </a:effec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1199" y="2639296"/>
            <a:ext cx="1459347" cy="1485201"/>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s://encrypted-tbn2.gstatic.com/images?q=tbn:ANd9GcT6svSahaAzMskSMVYa5FS0msksbVQFPA9FDzjLGpqCDp2z-INcnw"/>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55470" y="4241898"/>
            <a:ext cx="1352550" cy="821690"/>
          </a:xfrm>
          <a:prstGeom prst="rect">
            <a:avLst/>
          </a:prstGeom>
          <a:noFill/>
          <a:ln>
            <a:noFill/>
          </a:ln>
          <a:effectLst>
            <a:glow rad="101600">
              <a:schemeClr val="accent4">
                <a:satMod val="175000"/>
                <a:alpha val="40000"/>
              </a:schemeClr>
            </a:glow>
          </a:effectLst>
        </p:spPr>
      </p:pic>
    </p:spTree>
    <p:extLst>
      <p:ext uri="{BB962C8B-B14F-4D97-AF65-F5344CB8AC3E}">
        <p14:creationId xmlns:p14="http://schemas.microsoft.com/office/powerpoint/2010/main" val="122959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A99944-24A9-4771-9E35-F9CE9E23D497}"/>
              </a:ext>
            </a:extLst>
          </p:cNvPr>
          <p:cNvPicPr>
            <a:picLocks noGrp="1" noChangeAspect="1"/>
          </p:cNvPicPr>
          <p:nvPr>
            <p:ph idx="1"/>
          </p:nvPr>
        </p:nvPicPr>
        <p:blipFill>
          <a:blip r:embed="rId2"/>
          <a:stretch>
            <a:fillRect/>
          </a:stretch>
        </p:blipFill>
        <p:spPr>
          <a:xfrm>
            <a:off x="860612" y="1174376"/>
            <a:ext cx="4778188" cy="5432611"/>
          </a:xfrm>
        </p:spPr>
      </p:pic>
      <p:sp>
        <p:nvSpPr>
          <p:cNvPr id="3" name="Title 2">
            <a:extLst>
              <a:ext uri="{FF2B5EF4-FFF2-40B4-BE49-F238E27FC236}">
                <a16:creationId xmlns:a16="http://schemas.microsoft.com/office/drawing/2014/main" id="{C08A30AC-A9EF-429B-BE49-5AB6800E9892}"/>
              </a:ext>
            </a:extLst>
          </p:cNvPr>
          <p:cNvSpPr>
            <a:spLocks noGrp="1"/>
          </p:cNvSpPr>
          <p:nvPr>
            <p:ph type="title"/>
          </p:nvPr>
        </p:nvSpPr>
        <p:spPr>
          <a:xfrm>
            <a:off x="480773" y="618565"/>
            <a:ext cx="6762238" cy="358588"/>
          </a:xfrm>
        </p:spPr>
        <p:txBody>
          <a:bodyPr>
            <a:normAutofit fontScale="90000"/>
          </a:bodyPr>
          <a:lstStyle/>
          <a:p>
            <a:r>
              <a:rPr lang="en-US" dirty="0"/>
              <a:t>Additional eye protection</a:t>
            </a:r>
            <a:br>
              <a:rPr lang="en-US" dirty="0"/>
            </a:br>
            <a:endParaRPr lang="en-US" dirty="0"/>
          </a:p>
        </p:txBody>
      </p:sp>
      <p:pic>
        <p:nvPicPr>
          <p:cNvPr id="8" name="Picture 7" descr="&#10;&#10;Description automatically generated">
            <a:extLst>
              <a:ext uri="{FF2B5EF4-FFF2-40B4-BE49-F238E27FC236}">
                <a16:creationId xmlns:a16="http://schemas.microsoft.com/office/drawing/2014/main" id="{4E064F2E-EEF0-4D03-9758-15ED7EB81D1F}"/>
              </a:ext>
            </a:extLst>
          </p:cNvPr>
          <p:cNvPicPr>
            <a:picLocks noChangeAspect="1"/>
          </p:cNvPicPr>
          <p:nvPr/>
        </p:nvPicPr>
        <p:blipFill>
          <a:blip r:embed="rId3"/>
          <a:stretch>
            <a:fillRect/>
          </a:stretch>
        </p:blipFill>
        <p:spPr>
          <a:xfrm>
            <a:off x="5947766" y="1326568"/>
            <a:ext cx="2479058" cy="1419952"/>
          </a:xfrm>
          <a:prstGeom prst="rect">
            <a:avLst/>
          </a:prstGeom>
        </p:spPr>
      </p:pic>
      <p:pic>
        <p:nvPicPr>
          <p:cNvPr id="12" name="Picture 11" descr="A person wearing a pair of safety goggles&#10;&#10;Description automatically generated with low confidence">
            <a:extLst>
              <a:ext uri="{FF2B5EF4-FFF2-40B4-BE49-F238E27FC236}">
                <a16:creationId xmlns:a16="http://schemas.microsoft.com/office/drawing/2014/main" id="{2FD6C0A4-4E05-482E-88A3-98FABA8E7623}"/>
              </a:ext>
            </a:extLst>
          </p:cNvPr>
          <p:cNvPicPr>
            <a:picLocks noChangeAspect="1"/>
          </p:cNvPicPr>
          <p:nvPr/>
        </p:nvPicPr>
        <p:blipFill>
          <a:blip r:embed="rId4"/>
          <a:stretch>
            <a:fillRect/>
          </a:stretch>
        </p:blipFill>
        <p:spPr>
          <a:xfrm>
            <a:off x="5325036" y="4464408"/>
            <a:ext cx="2009062" cy="2293066"/>
          </a:xfrm>
          <a:prstGeom prst="rect">
            <a:avLst/>
          </a:prstGeom>
        </p:spPr>
      </p:pic>
      <p:pic>
        <p:nvPicPr>
          <p:cNvPr id="10" name="Picture 9" descr="A picture containing pot, kitchenware, bucket&#10;&#10;Description automatically generated">
            <a:extLst>
              <a:ext uri="{FF2B5EF4-FFF2-40B4-BE49-F238E27FC236}">
                <a16:creationId xmlns:a16="http://schemas.microsoft.com/office/drawing/2014/main" id="{553B1926-29DF-4771-93D7-5DF10D95143B}"/>
              </a:ext>
            </a:extLst>
          </p:cNvPr>
          <p:cNvPicPr>
            <a:picLocks noChangeAspect="1"/>
          </p:cNvPicPr>
          <p:nvPr/>
        </p:nvPicPr>
        <p:blipFill>
          <a:blip r:embed="rId5"/>
          <a:stretch>
            <a:fillRect/>
          </a:stretch>
        </p:blipFill>
        <p:spPr>
          <a:xfrm>
            <a:off x="6997670" y="2831921"/>
            <a:ext cx="1940142" cy="2044879"/>
          </a:xfrm>
          <a:prstGeom prst="rect">
            <a:avLst/>
          </a:prstGeom>
        </p:spPr>
      </p:pic>
    </p:spTree>
    <p:extLst>
      <p:ext uri="{BB962C8B-B14F-4D97-AF65-F5344CB8AC3E}">
        <p14:creationId xmlns:p14="http://schemas.microsoft.com/office/powerpoint/2010/main" val="456991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9135" y="2353470"/>
            <a:ext cx="1179956" cy="119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p:txBody>
          <a:bodyPr/>
          <a:lstStyle/>
          <a:p>
            <a:r>
              <a:rPr lang="en-US" sz="2000" dirty="0"/>
              <a:t>Hearing Protection </a:t>
            </a:r>
            <a:r>
              <a:rPr lang="en-US" dirty="0"/>
              <a:t>(When Required)</a:t>
            </a:r>
            <a:endParaRPr lang="en-US" sz="2000" dirty="0"/>
          </a:p>
          <a:p>
            <a:pPr lvl="1"/>
            <a:r>
              <a:rPr lang="en-US" sz="2000" dirty="0"/>
              <a:t>Various types available </a:t>
            </a:r>
          </a:p>
          <a:p>
            <a:pPr marL="457200" lvl="1" indent="0">
              <a:buNone/>
            </a:pPr>
            <a:endParaRPr lang="en-US" sz="2000" dirty="0"/>
          </a:p>
          <a:p>
            <a:pPr marL="457200" lvl="1" indent="0">
              <a:buNone/>
            </a:pPr>
            <a:endParaRPr lang="en-US" sz="2000" dirty="0"/>
          </a:p>
          <a:p>
            <a:pPr marL="457200" lvl="1" indent="0">
              <a:buNone/>
            </a:pPr>
            <a:endParaRPr lang="en-US" sz="2000" dirty="0"/>
          </a:p>
          <a:p>
            <a:pPr marL="457200" lvl="1" indent="0">
              <a:buNone/>
            </a:pPr>
            <a:endParaRPr lang="en-US" sz="2000" dirty="0"/>
          </a:p>
          <a:p>
            <a:r>
              <a:rPr lang="en-US" sz="2000" dirty="0"/>
              <a:t>Reflective Vest </a:t>
            </a:r>
          </a:p>
          <a:p>
            <a:pPr lvl="1"/>
            <a:r>
              <a:rPr lang="en-US" sz="2000" dirty="0"/>
              <a:t>Required for ground visibility and anytime in production areas </a:t>
            </a:r>
          </a:p>
          <a:p>
            <a:endParaRPr lang="en-US" dirty="0"/>
          </a:p>
        </p:txBody>
      </p:sp>
      <p:sp>
        <p:nvSpPr>
          <p:cNvPr id="2" name="Title 1"/>
          <p:cNvSpPr>
            <a:spLocks noGrp="1"/>
          </p:cNvSpPr>
          <p:nvPr>
            <p:ph type="title"/>
          </p:nvPr>
        </p:nvSpPr>
        <p:spPr>
          <a:xfrm>
            <a:off x="386875" y="403744"/>
            <a:ext cx="6762238" cy="663969"/>
          </a:xfrm>
        </p:spPr>
        <p:txBody>
          <a:bodyPr/>
          <a:lstStyle/>
          <a:p>
            <a:r>
              <a:rPr lang="en-US" dirty="0"/>
              <a:t>PPE </a:t>
            </a:r>
          </a:p>
        </p:txBody>
      </p:sp>
      <p:pic>
        <p:nvPicPr>
          <p:cNvPr id="717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2750" y="1394878"/>
            <a:ext cx="1179956" cy="111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6281" y="4391780"/>
            <a:ext cx="2006138" cy="129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1542" y="1283130"/>
            <a:ext cx="8477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2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000" b="1" dirty="0"/>
              <a:t>Gloves</a:t>
            </a:r>
            <a:endParaRPr lang="en-US" sz="2000" dirty="0"/>
          </a:p>
          <a:p>
            <a:pPr marL="914400" lvl="2" indent="0">
              <a:lnSpc>
                <a:spcPct val="90000"/>
              </a:lnSpc>
              <a:buClrTx/>
              <a:buNone/>
            </a:pPr>
            <a:r>
              <a:rPr lang="en-US" sz="3600" b="1" dirty="0">
                <a:solidFill>
                  <a:srgbClr val="FF0000"/>
                </a:solidFill>
              </a:rPr>
              <a:t>Use the right glove for the job!</a:t>
            </a:r>
          </a:p>
          <a:p>
            <a:pPr marL="1371600" lvl="3" indent="0">
              <a:lnSpc>
                <a:spcPct val="90000"/>
              </a:lnSpc>
              <a:spcBef>
                <a:spcPct val="0"/>
              </a:spcBef>
              <a:buClrTx/>
              <a:buNone/>
            </a:pPr>
            <a:endParaRPr lang="en-US" sz="1800" dirty="0"/>
          </a:p>
          <a:p>
            <a:pPr marL="57150" indent="0">
              <a:buNone/>
            </a:pPr>
            <a:endParaRPr lang="en-US" sz="2000" dirty="0"/>
          </a:p>
          <a:p>
            <a:pPr marL="457200" lvl="1" indent="0">
              <a:buNone/>
            </a:pPr>
            <a:r>
              <a:rPr lang="en-US" dirty="0"/>
              <a:t>		 </a:t>
            </a:r>
          </a:p>
          <a:p>
            <a:pPr marL="57150" indent="0">
              <a:buNone/>
            </a:pPr>
            <a:endParaRPr lang="en-US" dirty="0"/>
          </a:p>
        </p:txBody>
      </p:sp>
      <p:sp>
        <p:nvSpPr>
          <p:cNvPr id="4" name="Title 3"/>
          <p:cNvSpPr>
            <a:spLocks noGrp="1"/>
          </p:cNvSpPr>
          <p:nvPr>
            <p:ph type="title"/>
          </p:nvPr>
        </p:nvSpPr>
        <p:spPr>
          <a:xfrm>
            <a:off x="480773" y="290389"/>
            <a:ext cx="6762238" cy="663969"/>
          </a:xfrm>
        </p:spPr>
        <p:txBody>
          <a:bodyPr/>
          <a:lstStyle/>
          <a:p>
            <a:r>
              <a:rPr lang="en-US" dirty="0"/>
              <a:t>PPE</a:t>
            </a: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6438971">
            <a:off x="3686561" y="3200097"/>
            <a:ext cx="2337727" cy="267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6714" y="2628121"/>
            <a:ext cx="2571246" cy="316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cstate="email">
            <a:extLst>
              <a:ext uri="{28A0092B-C50C-407E-A947-70E740481C1C}">
                <a14:useLocalDpi xmlns:a14="http://schemas.microsoft.com/office/drawing/2010/main"/>
              </a:ext>
            </a:extLst>
          </a:blip>
          <a:stretch>
            <a:fillRect/>
          </a:stretch>
        </p:blipFill>
        <p:spPr>
          <a:xfrm rot="6288396">
            <a:off x="904632" y="2976472"/>
            <a:ext cx="2337513" cy="2294760"/>
          </a:xfrm>
          <a:prstGeom prst="rect">
            <a:avLst/>
          </a:prstGeom>
        </p:spPr>
      </p:pic>
    </p:spTree>
    <p:extLst>
      <p:ext uri="{BB962C8B-B14F-4D97-AF65-F5344CB8AC3E}">
        <p14:creationId xmlns:p14="http://schemas.microsoft.com/office/powerpoint/2010/main" val="78884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a:bodyPr>
          <a:lstStyle/>
          <a:p>
            <a:pPr marL="0" indent="0">
              <a:buNone/>
            </a:pPr>
            <a:r>
              <a:rPr lang="en-US" b="1" dirty="0"/>
              <a:t>   “COHE”</a:t>
            </a:r>
          </a:p>
          <a:p>
            <a:r>
              <a:rPr lang="en-US" dirty="0"/>
              <a:t>Ensure equipment is isolated from all sources of energy, locked, tagged, and tried before work begins where individuals could be exposed to dangerous conditions.  </a:t>
            </a:r>
          </a:p>
          <a:p>
            <a:endParaRPr lang="en-US" dirty="0"/>
          </a:p>
          <a:p>
            <a:r>
              <a:rPr lang="en-US" dirty="0"/>
              <a:t>The procedure is established for the protection of personnel from injury due to unexpected energization, start-up, recharge, or release of stored energy in, on or around the equipment.   </a:t>
            </a:r>
            <a:endParaRPr lang="en-US" sz="2200" dirty="0"/>
          </a:p>
          <a:p>
            <a:pPr marL="457200" lvl="1" indent="0">
              <a:buNone/>
            </a:pPr>
            <a:endParaRPr lang="en-US" sz="2200" dirty="0"/>
          </a:p>
          <a:p>
            <a:pPr marL="457200" lvl="1" indent="0">
              <a:buNone/>
            </a:pPr>
            <a:r>
              <a:rPr lang="en-US" sz="2200" dirty="0"/>
              <a:t> </a:t>
            </a:r>
            <a:endParaRPr lang="en-US" sz="1400" dirty="0"/>
          </a:p>
        </p:txBody>
      </p:sp>
      <p:sp>
        <p:nvSpPr>
          <p:cNvPr id="2" name="Title 1"/>
          <p:cNvSpPr>
            <a:spLocks noGrp="1"/>
          </p:cNvSpPr>
          <p:nvPr>
            <p:ph type="title"/>
          </p:nvPr>
        </p:nvSpPr>
        <p:spPr>
          <a:xfrm>
            <a:off x="413661" y="400965"/>
            <a:ext cx="6762238" cy="663969"/>
          </a:xfrm>
        </p:spPr>
        <p:txBody>
          <a:bodyPr>
            <a:normAutofit fontScale="90000"/>
          </a:bodyPr>
          <a:lstStyle/>
          <a:p>
            <a:r>
              <a:rPr lang="en-US" b="0" dirty="0"/>
              <a:t>Control of Hazardous Energy Policy </a:t>
            </a:r>
            <a:br>
              <a:rPr lang="en-US" b="0" dirty="0"/>
            </a:br>
            <a:r>
              <a:rPr lang="en-US" sz="1400" b="0" dirty="0"/>
              <a:t>Health and Safety FCX-HS04 | Release Date 8/5/2019</a:t>
            </a:r>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5122416"/>
            <a:ext cx="9115425" cy="1334619"/>
          </a:xfrm>
          <a:prstGeom prst="rect">
            <a:avLst/>
          </a:prstGeom>
        </p:spPr>
      </p:pic>
    </p:spTree>
    <p:extLst>
      <p:ext uri="{BB962C8B-B14F-4D97-AF65-F5344CB8AC3E}">
        <p14:creationId xmlns:p14="http://schemas.microsoft.com/office/powerpoint/2010/main" val="336327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47701" y="1411087"/>
            <a:ext cx="3892550" cy="4367213"/>
          </a:xfrm>
        </p:spPr>
        <p:txBody>
          <a:bodyPr wrap="square" anchor="t">
            <a:normAutofit/>
          </a:bodyPr>
          <a:lstStyle/>
          <a:p>
            <a:pPr lvl="1">
              <a:lnSpc>
                <a:spcPct val="90000"/>
              </a:lnSpc>
            </a:pPr>
            <a:endParaRPr lang="en-US" sz="2100" dirty="0"/>
          </a:p>
          <a:p>
            <a:pPr marL="57150" indent="0">
              <a:lnSpc>
                <a:spcPct val="90000"/>
              </a:lnSpc>
              <a:buNone/>
            </a:pPr>
            <a:r>
              <a:rPr lang="en-US" dirty="0"/>
              <a:t>Tailings Dam area has a yearly blue stake permit. (Not all areas are covered by this).</a:t>
            </a:r>
          </a:p>
          <a:p>
            <a:pPr marL="57150" indent="0">
              <a:lnSpc>
                <a:spcPct val="90000"/>
              </a:lnSpc>
              <a:buNone/>
            </a:pPr>
            <a:endParaRPr lang="en-US" dirty="0"/>
          </a:p>
          <a:p>
            <a:pPr marL="57150" indent="0">
              <a:lnSpc>
                <a:spcPct val="90000"/>
              </a:lnSpc>
              <a:buNone/>
            </a:pPr>
            <a:r>
              <a:rPr lang="en-US" dirty="0"/>
              <a:t>Any time there will be a penetration to a surface more than one-inch employees must verify with a Supervisor if additional blue stake inspection is need. </a:t>
            </a:r>
            <a:br>
              <a:rPr lang="en-US" dirty="0"/>
            </a:br>
            <a:endParaRPr lang="en-US" dirty="0"/>
          </a:p>
          <a:p>
            <a:pPr marL="457200" lvl="1" indent="0">
              <a:lnSpc>
                <a:spcPct val="90000"/>
              </a:lnSpc>
              <a:buNone/>
            </a:pPr>
            <a:endParaRPr lang="en-US" sz="2100" dirty="0"/>
          </a:p>
        </p:txBody>
      </p:sp>
      <p:pic>
        <p:nvPicPr>
          <p:cNvPr id="5" name="Picture 4" descr="Logo&#10;&#10;Description automatically generated">
            <a:extLst>
              <a:ext uri="{FF2B5EF4-FFF2-40B4-BE49-F238E27FC236}">
                <a16:creationId xmlns:a16="http://schemas.microsoft.com/office/drawing/2014/main" id="{B795E209-C3EB-415A-93B8-92C9820913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62422" y="1637840"/>
            <a:ext cx="3894138" cy="3913706"/>
          </a:xfrm>
          <a:prstGeom prst="rect">
            <a:avLst/>
          </a:prstGeom>
          <a:noFill/>
        </p:spPr>
      </p:pic>
      <p:sp>
        <p:nvSpPr>
          <p:cNvPr id="2" name="Title 1"/>
          <p:cNvSpPr>
            <a:spLocks noGrp="1"/>
          </p:cNvSpPr>
          <p:nvPr>
            <p:ph type="title"/>
          </p:nvPr>
        </p:nvSpPr>
        <p:spPr>
          <a:xfrm>
            <a:off x="480773" y="300504"/>
            <a:ext cx="6762238" cy="663969"/>
          </a:xfrm>
        </p:spPr>
        <p:txBody>
          <a:bodyPr wrap="square" anchor="ctr">
            <a:normAutofit/>
          </a:bodyPr>
          <a:lstStyle/>
          <a:p>
            <a:r>
              <a:rPr lang="en-US" dirty="0"/>
              <a:t>Blue Stake </a:t>
            </a:r>
          </a:p>
        </p:txBody>
      </p:sp>
    </p:spTree>
    <p:extLst>
      <p:ext uri="{BB962C8B-B14F-4D97-AF65-F5344CB8AC3E}">
        <p14:creationId xmlns:p14="http://schemas.microsoft.com/office/powerpoint/2010/main" val="195904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b="1" dirty="0"/>
              <a:t>Confined Space </a:t>
            </a:r>
          </a:p>
          <a:p>
            <a:endParaRPr lang="en-US" sz="200" dirty="0"/>
          </a:p>
          <a:p>
            <a:r>
              <a:rPr lang="en-US" sz="2200" dirty="0"/>
              <a:t>Any location that is large enough for a person to enter</a:t>
            </a:r>
          </a:p>
          <a:p>
            <a:endParaRPr lang="en-US" sz="800" dirty="0"/>
          </a:p>
          <a:p>
            <a:r>
              <a:rPr lang="en-US" sz="2200" dirty="0"/>
              <a:t>Is not designed for continuous occupancy </a:t>
            </a:r>
          </a:p>
          <a:p>
            <a:endParaRPr lang="en-US" sz="800" dirty="0"/>
          </a:p>
          <a:p>
            <a:r>
              <a:rPr lang="en-US" sz="2200" dirty="0"/>
              <a:t>Has limited means of entry or exit</a:t>
            </a:r>
          </a:p>
          <a:p>
            <a:pPr marL="0" indent="0">
              <a:buNone/>
            </a:pPr>
            <a:endParaRPr lang="en-US" sz="2200" dirty="0"/>
          </a:p>
          <a:p>
            <a:pPr marL="0" indent="0">
              <a:buNone/>
            </a:pPr>
            <a:r>
              <a:rPr lang="en-US" sz="2200" dirty="0"/>
              <a:t>There are two classifications of confined spaces: </a:t>
            </a:r>
          </a:p>
          <a:p>
            <a:pPr marL="857250" lvl="1" indent="-457200">
              <a:buFont typeface="+mj-lt"/>
              <a:buAutoNum type="arabicPeriod"/>
            </a:pPr>
            <a:r>
              <a:rPr lang="en-US" sz="2200" dirty="0"/>
              <a:t>Permit required confined space </a:t>
            </a:r>
          </a:p>
          <a:p>
            <a:pPr marL="857250" lvl="1" indent="-457200">
              <a:buFont typeface="+mj-lt"/>
              <a:buAutoNum type="arabicPeriod"/>
            </a:pPr>
            <a:r>
              <a:rPr lang="en-US" sz="2200" dirty="0"/>
              <a:t>Non-permit required confined space</a:t>
            </a:r>
          </a:p>
          <a:p>
            <a:pPr marL="457200" indent="-457200">
              <a:buFont typeface="+mj-lt"/>
              <a:buAutoNum type="arabicPeriod"/>
            </a:pPr>
            <a:endParaRPr lang="en-US" sz="2200" dirty="0"/>
          </a:p>
          <a:p>
            <a:pPr marL="0" indent="0">
              <a:buNone/>
            </a:pPr>
            <a:endParaRPr lang="en-US" b="1" dirty="0"/>
          </a:p>
          <a:p>
            <a:endParaRPr lang="en-US" dirty="0"/>
          </a:p>
        </p:txBody>
      </p:sp>
      <p:sp>
        <p:nvSpPr>
          <p:cNvPr id="2" name="Title 1"/>
          <p:cNvSpPr>
            <a:spLocks noGrp="1"/>
          </p:cNvSpPr>
          <p:nvPr>
            <p:ph type="title"/>
          </p:nvPr>
        </p:nvSpPr>
        <p:spPr>
          <a:xfrm>
            <a:off x="480773" y="431152"/>
            <a:ext cx="6762238" cy="663969"/>
          </a:xfrm>
        </p:spPr>
        <p:txBody>
          <a:bodyPr>
            <a:normAutofit fontScale="90000"/>
          </a:bodyPr>
          <a:lstStyle/>
          <a:p>
            <a:r>
              <a:rPr lang="en-US" b="0" dirty="0"/>
              <a:t>Confined Space Policy</a:t>
            </a:r>
            <a:br>
              <a:rPr lang="en-US" sz="1800" b="0" dirty="0"/>
            </a:br>
            <a:r>
              <a:rPr lang="en-US" sz="1400" b="0" dirty="0"/>
              <a:t>Health and Safety FCX-HS05 |Version 1 | Release 03/2018</a:t>
            </a:r>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5450161"/>
            <a:ext cx="9115425" cy="1407839"/>
          </a:xfrm>
          <a:prstGeom prst="rect">
            <a:avLst/>
          </a:prstGeom>
        </p:spPr>
      </p:pic>
    </p:spTree>
    <p:extLst>
      <p:ext uri="{BB962C8B-B14F-4D97-AF65-F5344CB8AC3E}">
        <p14:creationId xmlns:p14="http://schemas.microsoft.com/office/powerpoint/2010/main" val="193837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A221D-F1DD-454E-A699-375C88295093}"/>
              </a:ext>
            </a:extLst>
          </p:cNvPr>
          <p:cNvSpPr>
            <a:spLocks noGrp="1"/>
          </p:cNvSpPr>
          <p:nvPr>
            <p:ph type="sldNum" sz="quarter" idx="12"/>
          </p:nvPr>
        </p:nvSpPr>
        <p:spPr/>
        <p:txBody>
          <a:bodyPr/>
          <a:lstStyle/>
          <a:p>
            <a:fld id="{B5EB69C0-7537-C24C-BC67-8B5F238D9475}" type="slidenum">
              <a:rPr lang="en-US" smtClean="0"/>
              <a:pPr/>
              <a:t>3</a:t>
            </a:fld>
            <a:endParaRPr lang="en-US" dirty="0"/>
          </a:p>
        </p:txBody>
      </p:sp>
      <p:sp>
        <p:nvSpPr>
          <p:cNvPr id="4" name="Title 3">
            <a:extLst>
              <a:ext uri="{FF2B5EF4-FFF2-40B4-BE49-F238E27FC236}">
                <a16:creationId xmlns:a16="http://schemas.microsoft.com/office/drawing/2014/main" id="{9B93952C-E6F5-4B3B-88F7-A70ED8AC2E12}"/>
              </a:ext>
            </a:extLst>
          </p:cNvPr>
          <p:cNvSpPr>
            <a:spLocks noGrp="1"/>
          </p:cNvSpPr>
          <p:nvPr>
            <p:ph type="title"/>
          </p:nvPr>
        </p:nvSpPr>
        <p:spPr/>
        <p:txBody>
          <a:bodyPr>
            <a:normAutofit/>
          </a:bodyPr>
          <a:lstStyle/>
          <a:p>
            <a:r>
              <a:rPr lang="en-US" dirty="0"/>
              <a:t>Morenci Tailings Dams</a:t>
            </a:r>
          </a:p>
        </p:txBody>
      </p:sp>
      <p:pic>
        <p:nvPicPr>
          <p:cNvPr id="5" name="Content Placeholder 4">
            <a:extLst>
              <a:ext uri="{FF2B5EF4-FFF2-40B4-BE49-F238E27FC236}">
                <a16:creationId xmlns:a16="http://schemas.microsoft.com/office/drawing/2014/main" id="{F2961258-EF9D-460D-B1CF-35C82C4870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9744"/>
          <a:stretch/>
        </p:blipFill>
        <p:spPr>
          <a:xfrm>
            <a:off x="5310232" y="5050665"/>
            <a:ext cx="3833768" cy="1807336"/>
          </a:xfrm>
          <a:prstGeom prst="rect">
            <a:avLst/>
          </a:prstGeom>
        </p:spPr>
      </p:pic>
      <p:pic>
        <p:nvPicPr>
          <p:cNvPr id="6" name="Content Placeholder 4">
            <a:extLst>
              <a:ext uri="{FF2B5EF4-FFF2-40B4-BE49-F238E27FC236}">
                <a16:creationId xmlns:a16="http://schemas.microsoft.com/office/drawing/2014/main" id="{C52495C3-1E8A-4BD9-A542-076199FFA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575" y="1109289"/>
            <a:ext cx="4131425" cy="3100647"/>
          </a:xfrm>
          <a:prstGeom prst="rect">
            <a:avLst/>
          </a:prstGeom>
        </p:spPr>
      </p:pic>
      <p:pic>
        <p:nvPicPr>
          <p:cNvPr id="7" name="Picture 6">
            <a:extLst>
              <a:ext uri="{FF2B5EF4-FFF2-40B4-BE49-F238E27FC236}">
                <a16:creationId xmlns:a16="http://schemas.microsoft.com/office/drawing/2014/main" id="{83DB2EBD-AF93-48B8-90D2-C999C6909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5" y="1109289"/>
            <a:ext cx="5010150" cy="3100387"/>
          </a:xfrm>
          <a:prstGeom prst="rect">
            <a:avLst/>
          </a:prstGeom>
        </p:spPr>
      </p:pic>
      <p:sp>
        <p:nvSpPr>
          <p:cNvPr id="9" name="TextBox 8">
            <a:extLst>
              <a:ext uri="{FF2B5EF4-FFF2-40B4-BE49-F238E27FC236}">
                <a16:creationId xmlns:a16="http://schemas.microsoft.com/office/drawing/2014/main" id="{9AD02116-8DF4-42BA-B7FE-B992AD76C2E5}"/>
              </a:ext>
            </a:extLst>
          </p:cNvPr>
          <p:cNvSpPr txBox="1"/>
          <p:nvPr/>
        </p:nvSpPr>
        <p:spPr>
          <a:xfrm>
            <a:off x="5310232" y="4153117"/>
            <a:ext cx="3707933" cy="954107"/>
          </a:xfrm>
          <a:prstGeom prst="rect">
            <a:avLst/>
          </a:prstGeom>
          <a:noFill/>
        </p:spPr>
        <p:txBody>
          <a:bodyPr wrap="square">
            <a:spAutoFit/>
          </a:bodyPr>
          <a:lstStyle/>
          <a:p>
            <a:r>
              <a:rPr lang="en-US" sz="2800" dirty="0"/>
              <a:t>East and West Centerline Dam</a:t>
            </a:r>
          </a:p>
        </p:txBody>
      </p:sp>
      <p:pic>
        <p:nvPicPr>
          <p:cNvPr id="10" name="Picture 9">
            <a:extLst>
              <a:ext uri="{FF2B5EF4-FFF2-40B4-BE49-F238E27FC236}">
                <a16:creationId xmlns:a16="http://schemas.microsoft.com/office/drawing/2014/main" id="{CFE6226A-C3FD-451C-8D2D-32AE58BDF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117657"/>
            <a:ext cx="5012576" cy="2669037"/>
          </a:xfrm>
          <a:prstGeom prst="rect">
            <a:avLst/>
          </a:prstGeom>
        </p:spPr>
      </p:pic>
    </p:spTree>
    <p:extLst>
      <p:ext uri="{BB962C8B-B14F-4D97-AF65-F5344CB8AC3E}">
        <p14:creationId xmlns:p14="http://schemas.microsoft.com/office/powerpoint/2010/main" val="4231882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574" y="988093"/>
            <a:ext cx="9115426" cy="4651582"/>
          </a:xfrm>
        </p:spPr>
      </p:pic>
      <p:sp>
        <p:nvSpPr>
          <p:cNvPr id="2" name="Title 1"/>
          <p:cNvSpPr>
            <a:spLocks noGrp="1"/>
          </p:cNvSpPr>
          <p:nvPr>
            <p:ph type="title"/>
          </p:nvPr>
        </p:nvSpPr>
        <p:spPr>
          <a:xfrm>
            <a:off x="480773" y="273943"/>
            <a:ext cx="6762238" cy="663969"/>
          </a:xfrm>
        </p:spPr>
        <p:txBody>
          <a:bodyPr>
            <a:normAutofit fontScale="90000"/>
          </a:bodyPr>
          <a:lstStyle/>
          <a:p>
            <a:r>
              <a:rPr lang="en-US" b="0" dirty="0"/>
              <a:t>Flagging and Barricading Policy </a:t>
            </a:r>
            <a:br>
              <a:rPr lang="en-US" b="0" dirty="0"/>
            </a:br>
            <a:r>
              <a:rPr lang="en-US" sz="1800" b="0" dirty="0"/>
              <a:t>Health and Safety FCX-HS19 | Release Date 1/18/2019</a:t>
            </a:r>
            <a:r>
              <a:rPr lang="en-US" sz="1800" dirty="0">
                <a:solidFill>
                  <a:srgbClr val="FF0000"/>
                </a:solidFill>
              </a:rPr>
              <a:t> </a:t>
            </a:r>
          </a:p>
        </p:txBody>
      </p:sp>
      <p:sp>
        <p:nvSpPr>
          <p:cNvPr id="6" name="TextBox 5"/>
          <p:cNvSpPr txBox="1"/>
          <p:nvPr/>
        </p:nvSpPr>
        <p:spPr>
          <a:xfrm>
            <a:off x="124369" y="988092"/>
            <a:ext cx="9144000"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rPr>
              <a:t>RED TAPE:  </a:t>
            </a:r>
            <a:r>
              <a:rPr lang="en-US" sz="2800" dirty="0">
                <a:solidFill>
                  <a:srgbClr val="FF0000"/>
                </a:solidFill>
                <a:effectLst>
                  <a:outerShdw blurRad="38100" dist="38100" dir="2700000" algn="tl">
                    <a:srgbClr val="000000">
                      <a:alpha val="43137"/>
                    </a:srgbClr>
                  </a:outerShdw>
                </a:effectLst>
              </a:rPr>
              <a:t>HIGH ENERGY </a:t>
            </a:r>
            <a:r>
              <a:rPr lang="en-US" sz="2800" dirty="0">
                <a:solidFill>
                  <a:schemeClr val="bg1"/>
                </a:solidFill>
                <a:effectLst>
                  <a:outerShdw blurRad="38100" dist="38100" dir="2700000" algn="tl">
                    <a:srgbClr val="000000">
                      <a:alpha val="43137"/>
                    </a:srgbClr>
                  </a:outerShdw>
                </a:effectLst>
              </a:rPr>
              <a:t>LEVEL HAZARD</a:t>
            </a:r>
          </a:p>
        </p:txBody>
      </p:sp>
      <p:sp>
        <p:nvSpPr>
          <p:cNvPr id="8" name="TextBox 7"/>
          <p:cNvSpPr txBox="1"/>
          <p:nvPr/>
        </p:nvSpPr>
        <p:spPr>
          <a:xfrm>
            <a:off x="328040" y="1639304"/>
            <a:ext cx="8280875"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rPr>
              <a:t>YELLOW:  </a:t>
            </a:r>
            <a:r>
              <a:rPr lang="en-US" sz="2800" dirty="0">
                <a:solidFill>
                  <a:srgbClr val="FFFF00"/>
                </a:solidFill>
                <a:effectLst>
                  <a:outerShdw blurRad="38100" dist="38100" dir="2700000" algn="tl">
                    <a:srgbClr val="000000">
                      <a:alpha val="43137"/>
                    </a:srgbClr>
                  </a:outerShdw>
                </a:effectLst>
              </a:rPr>
              <a:t>LOW ENERGY HAZARD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923" y="2676488"/>
            <a:ext cx="3689985" cy="28783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4" y="5639675"/>
            <a:ext cx="9115425" cy="807818"/>
          </a:xfrm>
          <a:prstGeom prst="rect">
            <a:avLst/>
          </a:prstGeom>
        </p:spPr>
      </p:pic>
    </p:spTree>
    <p:extLst>
      <p:ext uri="{BB962C8B-B14F-4D97-AF65-F5344CB8AC3E}">
        <p14:creationId xmlns:p14="http://schemas.microsoft.com/office/powerpoint/2010/main" val="393572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6743" y="1047210"/>
            <a:ext cx="7939088" cy="3950843"/>
          </a:xfrm>
        </p:spPr>
        <p:txBody>
          <a:bodyPr/>
          <a:lstStyle/>
          <a:p>
            <a:pPr marL="0" indent="0">
              <a:buNone/>
            </a:pPr>
            <a:r>
              <a:rPr lang="en-US" sz="2200" dirty="0"/>
              <a:t>Hot work permit is required for hot work operations on or near operational processes.  </a:t>
            </a:r>
          </a:p>
          <a:p>
            <a:pPr marL="0" indent="0">
              <a:buNone/>
            </a:pPr>
            <a:r>
              <a:rPr lang="en-US" sz="1600" dirty="0">
                <a:solidFill>
                  <a:srgbClr val="FF0000"/>
                </a:solidFill>
              </a:rPr>
              <a:t>Hot work class is mandatory for anyone involved in hot work, including fire watch.</a:t>
            </a:r>
          </a:p>
          <a:p>
            <a:pPr marL="0" indent="0">
              <a:buNone/>
            </a:pPr>
            <a:br>
              <a:rPr lang="en-US" dirty="0"/>
            </a:br>
            <a:br>
              <a:rPr lang="en-US" sz="2200" dirty="0"/>
            </a:br>
            <a:endParaRPr lang="en-US" sz="2200" dirty="0"/>
          </a:p>
          <a:p>
            <a:pPr marL="0" indent="0">
              <a:buNone/>
            </a:pPr>
            <a:endParaRPr lang="en-US" dirty="0"/>
          </a:p>
          <a:p>
            <a:pPr marL="0" indent="0">
              <a:buNone/>
            </a:pPr>
            <a:endParaRPr lang="en-US" dirty="0"/>
          </a:p>
          <a:p>
            <a:pPr marL="0" indent="0">
              <a:buNone/>
            </a:pPr>
            <a:endParaRPr lang="en-US" dirty="0"/>
          </a:p>
        </p:txBody>
      </p:sp>
      <p:sp>
        <p:nvSpPr>
          <p:cNvPr id="2" name="Title 1"/>
          <p:cNvSpPr>
            <a:spLocks noGrp="1"/>
          </p:cNvSpPr>
          <p:nvPr>
            <p:ph type="title"/>
          </p:nvPr>
        </p:nvSpPr>
        <p:spPr>
          <a:xfrm>
            <a:off x="480773" y="357409"/>
            <a:ext cx="6762238" cy="663969"/>
          </a:xfrm>
        </p:spPr>
        <p:txBody>
          <a:bodyPr>
            <a:normAutofit fontScale="90000"/>
          </a:bodyPr>
          <a:lstStyle/>
          <a:p>
            <a:r>
              <a:rPr lang="en-US" b="0" dirty="0"/>
              <a:t>Hot Work Policy </a:t>
            </a:r>
            <a:br>
              <a:rPr lang="en-US" b="0" dirty="0"/>
            </a:br>
            <a:r>
              <a:rPr lang="en-US" sz="1400" b="0" dirty="0"/>
              <a:t>Health and Safety FCX-HS06 | Release 3/2018 | Version 1 </a:t>
            </a:r>
            <a:endParaRPr lang="en-US" sz="1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 y="2080230"/>
            <a:ext cx="4381500" cy="357499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788" y="2080230"/>
            <a:ext cx="4677191" cy="35749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 y="5622509"/>
            <a:ext cx="9115425" cy="884971"/>
          </a:xfrm>
          <a:prstGeom prst="rect">
            <a:avLst/>
          </a:prstGeom>
        </p:spPr>
      </p:pic>
      <p:pic>
        <p:nvPicPr>
          <p:cNvPr id="8" name="Picture 7" descr="Icon&#10;&#10;Description automatically generated">
            <a:extLst>
              <a:ext uri="{FF2B5EF4-FFF2-40B4-BE49-F238E27FC236}">
                <a16:creationId xmlns:a16="http://schemas.microsoft.com/office/drawing/2014/main" id="{FF57FBFB-046B-447F-9065-52915E9D528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51065" y="3390768"/>
            <a:ext cx="2112715" cy="2231741"/>
          </a:xfrm>
          <a:prstGeom prst="rect">
            <a:avLst/>
          </a:prstGeom>
        </p:spPr>
      </p:pic>
      <p:sp>
        <p:nvSpPr>
          <p:cNvPr id="9" name="TextBox 8">
            <a:extLst>
              <a:ext uri="{FF2B5EF4-FFF2-40B4-BE49-F238E27FC236}">
                <a16:creationId xmlns:a16="http://schemas.microsoft.com/office/drawing/2014/main" id="{2904AA50-B586-4F94-81B5-AF60D59886FC}"/>
              </a:ext>
            </a:extLst>
          </p:cNvPr>
          <p:cNvSpPr txBox="1"/>
          <p:nvPr/>
        </p:nvSpPr>
        <p:spPr>
          <a:xfrm>
            <a:off x="3572411" y="3329457"/>
            <a:ext cx="2112715" cy="584775"/>
          </a:xfrm>
          <a:prstGeom prst="rect">
            <a:avLst/>
          </a:prstGeom>
          <a:noFill/>
        </p:spPr>
        <p:txBody>
          <a:bodyPr wrap="square" rtlCol="0">
            <a:spAutoFit/>
          </a:bodyPr>
          <a:lstStyle/>
          <a:p>
            <a:r>
              <a:rPr lang="en-US" sz="1600" b="1" u="sng" dirty="0">
                <a:solidFill>
                  <a:srgbClr val="FF0000"/>
                </a:solidFill>
                <a:latin typeface="Amasis MT Pro Black" panose="020B0604020202020204" pitchFamily="18" charset="0"/>
              </a:rPr>
              <a:t>Fire watch after task is complete</a:t>
            </a:r>
          </a:p>
        </p:txBody>
      </p:sp>
    </p:spTree>
    <p:extLst>
      <p:ext uri="{BB962C8B-B14F-4D97-AF65-F5344CB8AC3E}">
        <p14:creationId xmlns:p14="http://schemas.microsoft.com/office/powerpoint/2010/main" val="1199086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28335" y="976543"/>
            <a:ext cx="4015663" cy="4673135"/>
          </a:xfrm>
        </p:spPr>
      </p:pic>
      <p:sp>
        <p:nvSpPr>
          <p:cNvPr id="2" name="Title 1"/>
          <p:cNvSpPr>
            <a:spLocks noGrp="1"/>
          </p:cNvSpPr>
          <p:nvPr>
            <p:ph type="title"/>
          </p:nvPr>
        </p:nvSpPr>
        <p:spPr>
          <a:xfrm>
            <a:off x="480773" y="312574"/>
            <a:ext cx="6762238" cy="663969"/>
          </a:xfrm>
        </p:spPr>
        <p:txBody>
          <a:bodyPr>
            <a:normAutofit fontScale="90000"/>
          </a:bodyPr>
          <a:lstStyle/>
          <a:p>
            <a:r>
              <a:rPr lang="en-US" sz="3200" b="0" dirty="0"/>
              <a:t>HDPE Pipe Handling Policy </a:t>
            </a:r>
            <a:br>
              <a:rPr lang="en-US" sz="3200" b="0" dirty="0"/>
            </a:br>
            <a:r>
              <a:rPr lang="en-US" sz="1800" b="0" dirty="0"/>
              <a:t>Health and Safety FCX-HS12 | Release Date 1/18/2019</a:t>
            </a:r>
            <a:r>
              <a:rPr lang="en-US" sz="1800"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76543"/>
            <a:ext cx="5128334" cy="5450889"/>
          </a:xfrm>
          <a:prstGeom prst="rect">
            <a:avLst/>
          </a:prstGeom>
        </p:spPr>
      </p:pic>
      <p:sp>
        <p:nvSpPr>
          <p:cNvPr id="4" name="TextBox 3"/>
          <p:cNvSpPr txBox="1"/>
          <p:nvPr/>
        </p:nvSpPr>
        <p:spPr>
          <a:xfrm>
            <a:off x="1102310" y="4836584"/>
            <a:ext cx="8052047" cy="646331"/>
          </a:xfrm>
          <a:prstGeom prst="rect">
            <a:avLst/>
          </a:prstGeom>
          <a:noFill/>
        </p:spPr>
        <p:txBody>
          <a:bodyPr wrap="square" rtlCol="0">
            <a:spAutoFit/>
          </a:bodyPr>
          <a:lstStyle/>
          <a:p>
            <a:r>
              <a:rPr lang="en-US" sz="3600" dirty="0">
                <a:solidFill>
                  <a:srgbClr val="FF0000"/>
                </a:solidFill>
                <a:latin typeface="Arial Black" panose="020B0A04020102020204" pitchFamily="34" charset="0"/>
              </a:rPr>
              <a:t>HDPE Training is Required!!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36" t="6956" r="1822" b="14564"/>
          <a:stretch/>
        </p:blipFill>
        <p:spPr>
          <a:xfrm>
            <a:off x="28575" y="5649678"/>
            <a:ext cx="9115425" cy="861135"/>
          </a:xfrm>
          <a:prstGeom prst="rect">
            <a:avLst/>
          </a:prstGeom>
        </p:spPr>
      </p:pic>
    </p:spTree>
    <p:extLst>
      <p:ext uri="{BB962C8B-B14F-4D97-AF65-F5344CB8AC3E}">
        <p14:creationId xmlns:p14="http://schemas.microsoft.com/office/powerpoint/2010/main" val="3804730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5892" y="1201887"/>
            <a:ext cx="7939088" cy="3950843"/>
          </a:xfrm>
        </p:spPr>
        <p:txBody>
          <a:bodyPr>
            <a:normAutofit/>
          </a:bodyPr>
          <a:lstStyle/>
          <a:p>
            <a:pPr marL="0" indent="0">
              <a:buNone/>
            </a:pPr>
            <a:r>
              <a:rPr lang="en-US" sz="1200" dirty="0"/>
              <a:t>Purpose for fall protection is to protect employees conducting work from hazards associated with falling from one surface to another.    </a:t>
            </a:r>
          </a:p>
          <a:p>
            <a:pPr marL="0" indent="0">
              <a:buNone/>
            </a:pPr>
            <a:r>
              <a:rPr lang="en-US" sz="1200" dirty="0"/>
              <a:t>You are required to use Fall Protection if there is any chance of a fall.</a:t>
            </a:r>
          </a:p>
          <a:p>
            <a:pPr marL="0" indent="0">
              <a:buNone/>
            </a:pPr>
            <a:r>
              <a:rPr lang="en-US" sz="1200" dirty="0"/>
              <a:t>When all hazards exists, there are two options:</a:t>
            </a:r>
          </a:p>
          <a:p>
            <a:pPr marL="0" indent="0">
              <a:buNone/>
            </a:pPr>
            <a:r>
              <a:rPr lang="en-US" sz="1200" dirty="0"/>
              <a:t>	Eliminate the hazard </a:t>
            </a:r>
          </a:p>
          <a:p>
            <a:pPr marL="0" indent="0">
              <a:buNone/>
            </a:pPr>
            <a:r>
              <a:rPr lang="en-US" sz="1200" dirty="0"/>
              <a:t>	Provide protection against the hazard </a:t>
            </a:r>
          </a:p>
          <a:p>
            <a:pPr marL="0" indent="0">
              <a:buNone/>
            </a:pPr>
            <a:r>
              <a:rPr lang="en-US" sz="1200" dirty="0"/>
              <a:t>Eliminating the hazard is the best method.  This can be done by using handrails around area which prevents a fall hazard or cover the exposed openings or holes.</a:t>
            </a:r>
          </a:p>
        </p:txBody>
      </p:sp>
      <p:sp>
        <p:nvSpPr>
          <p:cNvPr id="2" name="Title 1"/>
          <p:cNvSpPr>
            <a:spLocks noGrp="1"/>
          </p:cNvSpPr>
          <p:nvPr>
            <p:ph type="title"/>
          </p:nvPr>
        </p:nvSpPr>
        <p:spPr>
          <a:xfrm>
            <a:off x="422050" y="333355"/>
            <a:ext cx="6762238" cy="663969"/>
          </a:xfrm>
        </p:spPr>
        <p:txBody>
          <a:bodyPr>
            <a:normAutofit fontScale="90000"/>
          </a:bodyPr>
          <a:lstStyle/>
          <a:p>
            <a:r>
              <a:rPr lang="en-US" b="0" dirty="0"/>
              <a:t>Working at Heights Policy </a:t>
            </a:r>
            <a:br>
              <a:rPr lang="en-US" b="0" dirty="0"/>
            </a:br>
            <a:r>
              <a:rPr lang="en-US" sz="1800" b="0" dirty="0"/>
              <a:t>Health and Safety FCX-HS02 | Release 03/2018 | Version 1</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6022949"/>
            <a:ext cx="9115425" cy="933402"/>
          </a:xfrm>
          <a:prstGeom prst="rect">
            <a:avLst/>
          </a:prstGeom>
        </p:spPr>
      </p:pic>
      <p:pic>
        <p:nvPicPr>
          <p:cNvPr id="8" name="Picture 7" descr="A sandy area with a bridge and clouds in the sky&#10;&#10;Description automatically generated">
            <a:extLst>
              <a:ext uri="{FF2B5EF4-FFF2-40B4-BE49-F238E27FC236}">
                <a16:creationId xmlns:a16="http://schemas.microsoft.com/office/drawing/2014/main" id="{D3CF055A-94E6-4A58-928F-2471786ADA52}"/>
              </a:ext>
            </a:extLst>
          </p:cNvPr>
          <p:cNvPicPr>
            <a:picLocks noChangeAspect="1"/>
          </p:cNvPicPr>
          <p:nvPr/>
        </p:nvPicPr>
        <p:blipFill>
          <a:blip r:embed="rId3"/>
          <a:stretch>
            <a:fillRect/>
          </a:stretch>
        </p:blipFill>
        <p:spPr>
          <a:xfrm>
            <a:off x="0" y="3218330"/>
            <a:ext cx="9144000" cy="2804620"/>
          </a:xfrm>
          <a:prstGeom prst="rect">
            <a:avLst/>
          </a:prstGeom>
        </p:spPr>
      </p:pic>
    </p:spTree>
    <p:extLst>
      <p:ext uri="{BB962C8B-B14F-4D97-AF65-F5344CB8AC3E}">
        <p14:creationId xmlns:p14="http://schemas.microsoft.com/office/powerpoint/2010/main" val="135683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lvl="1" indent="0">
              <a:buNone/>
            </a:pPr>
            <a:r>
              <a:rPr lang="en-US" sz="2800" dirty="0"/>
              <a:t>Health and Safety policies Require  training from training Department.</a:t>
            </a:r>
          </a:p>
          <a:p>
            <a:pPr marL="457200" lvl="1" indent="0">
              <a:buNone/>
            </a:pPr>
            <a:r>
              <a:rPr lang="en-US" sz="2800" dirty="0"/>
              <a:t>This presentation is for Awareness only.</a:t>
            </a:r>
          </a:p>
          <a:p>
            <a:pPr marL="457200" lvl="1" indent="0">
              <a:buNone/>
            </a:pPr>
            <a:endParaRPr lang="en-US" sz="2800" dirty="0"/>
          </a:p>
          <a:p>
            <a:pPr marL="457200" lvl="1" indent="0">
              <a:buNone/>
            </a:pPr>
            <a:r>
              <a:rPr lang="en-US" sz="2800" dirty="0"/>
              <a:t>All Policies can be found on SharePoint:</a:t>
            </a:r>
            <a:endParaRPr lang="en-US" sz="2200" dirty="0">
              <a:solidFill>
                <a:schemeClr val="accent1">
                  <a:lumMod val="75000"/>
                </a:schemeClr>
              </a:solidFill>
            </a:endParaRPr>
          </a:p>
          <a:p>
            <a:pPr marL="457200" lvl="1" indent="0">
              <a:buNone/>
            </a:pPr>
            <a:r>
              <a:rPr lang="en-US" sz="2200" dirty="0">
                <a:solidFill>
                  <a:schemeClr val="accent1">
                    <a:lumMod val="75000"/>
                  </a:schemeClr>
                </a:solidFill>
              </a:rPr>
              <a:t>https://fcx365.sharepoint.com/Sites/GBL-DOHS/DOHSPolicy/Forms/By%20Policy%20and%20Purpose.aspx</a:t>
            </a:r>
          </a:p>
        </p:txBody>
      </p:sp>
      <p:sp>
        <p:nvSpPr>
          <p:cNvPr id="4" name="Title 3"/>
          <p:cNvSpPr>
            <a:spLocks noGrp="1"/>
          </p:cNvSpPr>
          <p:nvPr>
            <p:ph type="title"/>
          </p:nvPr>
        </p:nvSpPr>
        <p:spPr>
          <a:xfrm>
            <a:off x="480773" y="325671"/>
            <a:ext cx="6762238" cy="663969"/>
          </a:xfrm>
        </p:spPr>
        <p:txBody>
          <a:bodyPr/>
          <a:lstStyle/>
          <a:p>
            <a:r>
              <a:rPr lang="en-US" dirty="0"/>
              <a:t>Corporate Safety portal</a:t>
            </a:r>
          </a:p>
        </p:txBody>
      </p:sp>
    </p:spTree>
    <p:extLst>
      <p:ext uri="{BB962C8B-B14F-4D97-AF65-F5344CB8AC3E}">
        <p14:creationId xmlns:p14="http://schemas.microsoft.com/office/powerpoint/2010/main" val="241668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DD48-7DCF-4B23-A690-8CF68A139859}"/>
              </a:ext>
            </a:extLst>
          </p:cNvPr>
          <p:cNvSpPr>
            <a:spLocks noGrp="1"/>
          </p:cNvSpPr>
          <p:nvPr>
            <p:ph type="ctrTitle"/>
          </p:nvPr>
        </p:nvSpPr>
        <p:spPr>
          <a:xfrm>
            <a:off x="685800" y="1296852"/>
            <a:ext cx="6864292" cy="691339"/>
          </a:xfrm>
        </p:spPr>
        <p:txBody>
          <a:bodyPr/>
          <a:lstStyle/>
          <a:p>
            <a:r>
              <a:rPr lang="en-US" dirty="0"/>
              <a:t>Environmental</a:t>
            </a:r>
          </a:p>
        </p:txBody>
      </p:sp>
      <p:sp>
        <p:nvSpPr>
          <p:cNvPr id="3" name="Subtitle 2">
            <a:extLst>
              <a:ext uri="{FF2B5EF4-FFF2-40B4-BE49-F238E27FC236}">
                <a16:creationId xmlns:a16="http://schemas.microsoft.com/office/drawing/2014/main" id="{3F34579D-D313-464D-A92A-E3B51675DB3F}"/>
              </a:ext>
            </a:extLst>
          </p:cNvPr>
          <p:cNvSpPr>
            <a:spLocks noGrp="1"/>
          </p:cNvSpPr>
          <p:nvPr>
            <p:ph type="subTitle" idx="1"/>
          </p:nvPr>
        </p:nvSpPr>
        <p:spPr>
          <a:xfrm>
            <a:off x="685800" y="2097248"/>
            <a:ext cx="7409576" cy="2885813"/>
          </a:xfrm>
        </p:spPr>
        <p:txBody>
          <a:bodyPr>
            <a:normAutofit lnSpcReduction="10000"/>
          </a:bodyPr>
          <a:lstStyle/>
          <a:p>
            <a:r>
              <a:rPr lang="en-US" dirty="0"/>
              <a:t>Morenci mine is a “Zero” Discharge facility </a:t>
            </a:r>
          </a:p>
          <a:p>
            <a:pPr lvl="1"/>
            <a:endParaRPr lang="en-US" dirty="0"/>
          </a:p>
          <a:p>
            <a:pPr lvl="1"/>
            <a:r>
              <a:rPr lang="en-US" dirty="0">
                <a:solidFill>
                  <a:schemeClr val="bg1"/>
                </a:solidFill>
              </a:rPr>
              <a:t>No water leaves the property Including:</a:t>
            </a:r>
          </a:p>
          <a:p>
            <a:pPr lvl="2"/>
            <a:r>
              <a:rPr lang="en-US" dirty="0">
                <a:solidFill>
                  <a:schemeClr val="bg1"/>
                </a:solidFill>
              </a:rPr>
              <a:t>Storm water run off</a:t>
            </a:r>
          </a:p>
          <a:p>
            <a:pPr lvl="2"/>
            <a:r>
              <a:rPr lang="en-US" dirty="0">
                <a:solidFill>
                  <a:schemeClr val="bg1"/>
                </a:solidFill>
              </a:rPr>
              <a:t>Seepage water from dams</a:t>
            </a:r>
          </a:p>
          <a:p>
            <a:pPr lvl="2"/>
            <a:r>
              <a:rPr lang="en-US" dirty="0">
                <a:solidFill>
                  <a:schemeClr val="bg1"/>
                </a:solidFill>
              </a:rPr>
              <a:t>Reclaim water </a:t>
            </a:r>
          </a:p>
          <a:p>
            <a:pPr lvl="2"/>
            <a:r>
              <a:rPr lang="en-US" dirty="0">
                <a:solidFill>
                  <a:schemeClr val="bg1"/>
                </a:solidFill>
              </a:rPr>
              <a:t>Any other water used in the milling process</a:t>
            </a:r>
          </a:p>
          <a:p>
            <a:pPr lvl="1"/>
            <a:r>
              <a:rPr lang="en-US" dirty="0">
                <a:solidFill>
                  <a:schemeClr val="bg1"/>
                </a:solidFill>
              </a:rPr>
              <a:t>Dust Control</a:t>
            </a:r>
          </a:p>
          <a:p>
            <a:pPr lvl="2"/>
            <a:r>
              <a:rPr lang="en-US" dirty="0">
                <a:solidFill>
                  <a:schemeClr val="bg1"/>
                </a:solidFill>
              </a:rPr>
              <a:t>Fugitive dust is suppressed with water and other materials.</a:t>
            </a:r>
          </a:p>
          <a:p>
            <a:endParaRPr lang="en-US" dirty="0"/>
          </a:p>
        </p:txBody>
      </p:sp>
      <p:sp>
        <p:nvSpPr>
          <p:cNvPr id="4" name="Slide Number Placeholder 3">
            <a:extLst>
              <a:ext uri="{FF2B5EF4-FFF2-40B4-BE49-F238E27FC236}">
                <a16:creationId xmlns:a16="http://schemas.microsoft.com/office/drawing/2014/main" id="{64169491-1260-40D3-8AD7-F0F325B8131E}"/>
              </a:ext>
            </a:extLst>
          </p:cNvPr>
          <p:cNvSpPr>
            <a:spLocks noGrp="1"/>
          </p:cNvSpPr>
          <p:nvPr>
            <p:ph type="sldNum" sz="quarter" idx="12"/>
          </p:nvPr>
        </p:nvSpPr>
        <p:spPr/>
        <p:txBody>
          <a:bodyPr/>
          <a:lstStyle/>
          <a:p>
            <a:fld id="{B5EB69C0-7537-C24C-BC67-8B5F238D9475}" type="slidenum">
              <a:rPr lang="en-US" smtClean="0"/>
              <a:pPr/>
              <a:t>35</a:t>
            </a:fld>
            <a:endParaRPr lang="en-US" dirty="0"/>
          </a:p>
        </p:txBody>
      </p:sp>
    </p:spTree>
    <p:extLst>
      <p:ext uri="{BB962C8B-B14F-4D97-AF65-F5344CB8AC3E}">
        <p14:creationId xmlns:p14="http://schemas.microsoft.com/office/powerpoint/2010/main" val="255525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50533" y="-635465"/>
            <a:ext cx="5842934" cy="9144000"/>
          </a:xfrm>
        </p:spPr>
      </p:pic>
      <p:sp>
        <p:nvSpPr>
          <p:cNvPr id="2" name="Title 1"/>
          <p:cNvSpPr>
            <a:spLocks noGrp="1"/>
          </p:cNvSpPr>
          <p:nvPr>
            <p:ph type="title"/>
          </p:nvPr>
        </p:nvSpPr>
        <p:spPr>
          <a:xfrm>
            <a:off x="480773" y="349599"/>
            <a:ext cx="6762238" cy="663969"/>
          </a:xfrm>
        </p:spPr>
        <p:txBody>
          <a:bodyPr/>
          <a:lstStyle/>
          <a:p>
            <a:r>
              <a:rPr lang="en-US" dirty="0"/>
              <a:t>Environmental </a:t>
            </a:r>
          </a:p>
        </p:txBody>
      </p:sp>
    </p:spTree>
    <p:extLst>
      <p:ext uri="{BB962C8B-B14F-4D97-AF65-F5344CB8AC3E}">
        <p14:creationId xmlns:p14="http://schemas.microsoft.com/office/powerpoint/2010/main" val="18499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DD1E38-E79C-4886-AC1A-47F17215DCF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0" y="3531765"/>
            <a:ext cx="5756564" cy="2894202"/>
          </a:xfrm>
        </p:spPr>
      </p:pic>
      <p:sp>
        <p:nvSpPr>
          <p:cNvPr id="4" name="Title 3">
            <a:extLst>
              <a:ext uri="{FF2B5EF4-FFF2-40B4-BE49-F238E27FC236}">
                <a16:creationId xmlns:a16="http://schemas.microsoft.com/office/drawing/2014/main" id="{C4E55CCD-CAA6-4573-A92B-4AFF21F9AEFE}"/>
              </a:ext>
            </a:extLst>
          </p:cNvPr>
          <p:cNvSpPr>
            <a:spLocks noGrp="1"/>
          </p:cNvSpPr>
          <p:nvPr>
            <p:ph type="title"/>
          </p:nvPr>
        </p:nvSpPr>
        <p:spPr>
          <a:xfrm>
            <a:off x="480773" y="327996"/>
            <a:ext cx="6762238" cy="663969"/>
          </a:xfrm>
        </p:spPr>
        <p:txBody>
          <a:bodyPr/>
          <a:lstStyle/>
          <a:p>
            <a:r>
              <a:rPr lang="en-US" dirty="0"/>
              <a:t>Environmental</a:t>
            </a:r>
          </a:p>
        </p:txBody>
      </p:sp>
      <p:pic>
        <p:nvPicPr>
          <p:cNvPr id="8" name="Picture 7">
            <a:extLst>
              <a:ext uri="{FF2B5EF4-FFF2-40B4-BE49-F238E27FC236}">
                <a16:creationId xmlns:a16="http://schemas.microsoft.com/office/drawing/2014/main" id="{7CA25ACB-6471-4285-A167-B89064DCC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440" y="3531765"/>
            <a:ext cx="3383560" cy="2973897"/>
          </a:xfrm>
          <a:prstGeom prst="rect">
            <a:avLst/>
          </a:prstGeom>
        </p:spPr>
      </p:pic>
      <p:pic>
        <p:nvPicPr>
          <p:cNvPr id="10" name="Picture 9">
            <a:extLst>
              <a:ext uri="{FF2B5EF4-FFF2-40B4-BE49-F238E27FC236}">
                <a16:creationId xmlns:a16="http://schemas.microsoft.com/office/drawing/2014/main" id="{5DC2CB24-97F1-4865-AB83-FCD89BC39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4848" y="981513"/>
            <a:ext cx="3389152" cy="2550252"/>
          </a:xfrm>
          <a:prstGeom prst="rect">
            <a:avLst/>
          </a:prstGeom>
        </p:spPr>
      </p:pic>
      <p:sp>
        <p:nvSpPr>
          <p:cNvPr id="11" name="TextBox 10">
            <a:extLst>
              <a:ext uri="{FF2B5EF4-FFF2-40B4-BE49-F238E27FC236}">
                <a16:creationId xmlns:a16="http://schemas.microsoft.com/office/drawing/2014/main" id="{ACD3A1C6-D2A0-42E1-80A5-A56D696E8409}"/>
              </a:ext>
            </a:extLst>
          </p:cNvPr>
          <p:cNvSpPr txBox="1"/>
          <p:nvPr/>
        </p:nvSpPr>
        <p:spPr>
          <a:xfrm>
            <a:off x="158080" y="1327525"/>
            <a:ext cx="511990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Cannon systems are set up by environmental services to haze migratory birds from ponds with low PH water. Hearing protection is required when working around the cannon systems.</a:t>
            </a:r>
          </a:p>
          <a:p>
            <a:pPr marL="285750" indent="-285750">
              <a:buFont typeface="Arial" panose="020B0604020202020204" pitchFamily="34" charset="0"/>
              <a:buChar char="•"/>
            </a:pPr>
            <a:r>
              <a:rPr lang="en-US" dirty="0"/>
              <a:t>PH levels are checked monthly or after rain event and marked </a:t>
            </a:r>
            <a:r>
              <a:rPr lang="en-US" dirty="0">
                <a:solidFill>
                  <a:srgbClr val="00B050"/>
                </a:solidFill>
              </a:rPr>
              <a:t>green</a:t>
            </a:r>
            <a:r>
              <a:rPr lang="en-US" dirty="0"/>
              <a:t> for “good pond” and </a:t>
            </a:r>
            <a:r>
              <a:rPr lang="en-US" dirty="0">
                <a:solidFill>
                  <a:srgbClr val="FF0000"/>
                </a:solidFill>
              </a:rPr>
              <a:t>Red</a:t>
            </a:r>
            <a:r>
              <a:rPr lang="en-US" dirty="0"/>
              <a:t> for “Haze if birds are present”. Contact Control Room to report birds in Red marked  ponds.</a:t>
            </a:r>
          </a:p>
          <a:p>
            <a:r>
              <a:rPr lang="en-US" dirty="0"/>
              <a:t> </a:t>
            </a:r>
          </a:p>
        </p:txBody>
      </p:sp>
    </p:spTree>
    <p:extLst>
      <p:ext uri="{BB962C8B-B14F-4D97-AF65-F5344CB8AC3E}">
        <p14:creationId xmlns:p14="http://schemas.microsoft.com/office/powerpoint/2010/main" val="4233633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06" y="1641288"/>
            <a:ext cx="4313951" cy="1581240"/>
          </a:xfrm>
        </p:spPr>
        <p:txBody>
          <a:bodyPr>
            <a:normAutofit fontScale="25000" lnSpcReduction="20000"/>
          </a:bodyPr>
          <a:lstStyle/>
          <a:p>
            <a:r>
              <a:rPr lang="en-US" sz="7200" dirty="0"/>
              <a:t>Biggest environmental and safety  </a:t>
            </a:r>
          </a:p>
          <a:p>
            <a:pPr marL="0" indent="0">
              <a:buNone/>
            </a:pPr>
            <a:r>
              <a:rPr lang="en-US" sz="7200" dirty="0"/>
              <a:t>       concern on tailings Dams is</a:t>
            </a:r>
          </a:p>
          <a:p>
            <a:pPr marL="0" indent="0">
              <a:buNone/>
            </a:pPr>
            <a:r>
              <a:rPr lang="en-US" sz="7200" dirty="0"/>
              <a:t>                </a:t>
            </a:r>
            <a:r>
              <a:rPr lang="en-US" sz="7200" b="1" dirty="0"/>
              <a:t>Dam Failure!!! </a:t>
            </a:r>
          </a:p>
          <a:p>
            <a:endParaRPr lang="en-US" sz="7200" dirty="0"/>
          </a:p>
          <a:p>
            <a:endParaRPr lang="en-US" sz="1100" dirty="0"/>
          </a:p>
          <a:p>
            <a:endParaRPr lang="en-US" sz="1100" dirty="0"/>
          </a:p>
          <a:p>
            <a:endParaRPr lang="en-US" sz="1100" dirty="0"/>
          </a:p>
          <a:p>
            <a:pPr marL="0" indent="0">
              <a:buNone/>
            </a:pPr>
            <a:r>
              <a:rPr lang="en-US" sz="1100" dirty="0"/>
              <a:t>     </a:t>
            </a:r>
          </a:p>
          <a:p>
            <a:pPr lvl="1"/>
            <a:endParaRPr lang="en-US" sz="1100" dirty="0"/>
          </a:p>
        </p:txBody>
      </p:sp>
      <p:sp>
        <p:nvSpPr>
          <p:cNvPr id="2" name="Title 1"/>
          <p:cNvSpPr>
            <a:spLocks noGrp="1"/>
          </p:cNvSpPr>
          <p:nvPr>
            <p:ph type="title"/>
          </p:nvPr>
        </p:nvSpPr>
        <p:spPr/>
        <p:txBody>
          <a:bodyPr>
            <a:normAutofit fontScale="90000"/>
          </a:bodyPr>
          <a:lstStyle/>
          <a:p>
            <a:br>
              <a:rPr lang="en-US" dirty="0"/>
            </a:br>
            <a:r>
              <a:rPr lang="en-US" dirty="0"/>
              <a:t>Environmental</a:t>
            </a:r>
            <a:br>
              <a:rPr lang="en-US" dirty="0"/>
            </a:br>
            <a:endParaRPr lang="en-US" dirty="0"/>
          </a:p>
        </p:txBody>
      </p:sp>
      <p:sp>
        <p:nvSpPr>
          <p:cNvPr id="4" name="TextBox 3">
            <a:extLst>
              <a:ext uri="{FF2B5EF4-FFF2-40B4-BE49-F238E27FC236}">
                <a16:creationId xmlns:a16="http://schemas.microsoft.com/office/drawing/2014/main" id="{4D6491EB-3908-425C-A4A1-C4E4A31E96C3}"/>
              </a:ext>
            </a:extLst>
          </p:cNvPr>
          <p:cNvSpPr txBox="1"/>
          <p:nvPr/>
        </p:nvSpPr>
        <p:spPr>
          <a:xfrm>
            <a:off x="184558" y="6329775"/>
            <a:ext cx="248786" cy="369332"/>
          </a:xfrm>
          <a:prstGeom prst="rect">
            <a:avLst/>
          </a:prstGeom>
          <a:noFill/>
        </p:spPr>
        <p:txBody>
          <a:bodyPr wrap="none" rtlCol="0">
            <a:spAutoFit/>
          </a:bodyPr>
          <a:lstStyle/>
          <a:p>
            <a:r>
              <a:rPr lang="en-US" dirty="0">
                <a:solidFill>
                  <a:schemeClr val="bg1"/>
                </a:solidFill>
              </a:rPr>
              <a:t> </a:t>
            </a:r>
          </a:p>
        </p:txBody>
      </p:sp>
      <p:pic>
        <p:nvPicPr>
          <p:cNvPr id="2052" name="Picture 4">
            <a:extLst>
              <a:ext uri="{FF2B5EF4-FFF2-40B4-BE49-F238E27FC236}">
                <a16:creationId xmlns:a16="http://schemas.microsoft.com/office/drawing/2014/main" id="{261EEFDB-4F98-4968-A421-B1D771CB7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991" y="3774480"/>
            <a:ext cx="4201106" cy="2924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410B4D-C812-4323-80D8-2297AB876A43}"/>
              </a:ext>
            </a:extLst>
          </p:cNvPr>
          <p:cNvSpPr txBox="1"/>
          <p:nvPr/>
        </p:nvSpPr>
        <p:spPr>
          <a:xfrm>
            <a:off x="4767078" y="6237442"/>
            <a:ext cx="3244799" cy="276999"/>
          </a:xfrm>
          <a:prstGeom prst="rect">
            <a:avLst/>
          </a:prstGeom>
          <a:noFill/>
        </p:spPr>
        <p:txBody>
          <a:bodyPr wrap="none" rtlCol="0">
            <a:spAutoFit/>
          </a:bodyPr>
          <a:lstStyle/>
          <a:p>
            <a:r>
              <a:rPr lang="en-US" sz="1200" dirty="0">
                <a:solidFill>
                  <a:schemeClr val="bg1"/>
                </a:solidFill>
              </a:rPr>
              <a:t>2019 </a:t>
            </a:r>
            <a:r>
              <a:rPr lang="en-US" sz="1200" dirty="0" err="1">
                <a:solidFill>
                  <a:schemeClr val="bg1"/>
                </a:solidFill>
              </a:rPr>
              <a:t>Brumadinho</a:t>
            </a:r>
            <a:r>
              <a:rPr lang="en-US" sz="1200" dirty="0">
                <a:solidFill>
                  <a:schemeClr val="bg1"/>
                </a:solidFill>
              </a:rPr>
              <a:t> Dam Brazil (270 Fatalities)</a:t>
            </a:r>
          </a:p>
        </p:txBody>
      </p:sp>
      <p:pic>
        <p:nvPicPr>
          <p:cNvPr id="2054" name="Picture 6">
            <a:extLst>
              <a:ext uri="{FF2B5EF4-FFF2-40B4-BE49-F238E27FC236}">
                <a16:creationId xmlns:a16="http://schemas.microsoft.com/office/drawing/2014/main" id="{0E26D9A6-930F-40E8-AB43-BF7E3CDE9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51" y="3515712"/>
            <a:ext cx="3583620" cy="2998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51FE25-43BF-4B5D-BAF9-F57BCEC7D56A}"/>
              </a:ext>
            </a:extLst>
          </p:cNvPr>
          <p:cNvSpPr txBox="1"/>
          <p:nvPr/>
        </p:nvSpPr>
        <p:spPr>
          <a:xfrm>
            <a:off x="507171" y="6144576"/>
            <a:ext cx="2962780" cy="276999"/>
          </a:xfrm>
          <a:prstGeom prst="rect">
            <a:avLst/>
          </a:prstGeom>
          <a:noFill/>
        </p:spPr>
        <p:txBody>
          <a:bodyPr wrap="square" rtlCol="0">
            <a:spAutoFit/>
          </a:bodyPr>
          <a:lstStyle/>
          <a:p>
            <a:r>
              <a:rPr lang="en-US" sz="1200" dirty="0">
                <a:solidFill>
                  <a:schemeClr val="bg1"/>
                </a:solidFill>
              </a:rPr>
              <a:t>2015 Mariana Dam Brazil (19 Fatalities)</a:t>
            </a:r>
          </a:p>
        </p:txBody>
      </p:sp>
      <p:pic>
        <p:nvPicPr>
          <p:cNvPr id="2058" name="Picture 10" descr="Mount Polley Disaster">
            <a:extLst>
              <a:ext uri="{FF2B5EF4-FFF2-40B4-BE49-F238E27FC236}">
                <a16:creationId xmlns:a16="http://schemas.microsoft.com/office/drawing/2014/main" id="{D188D50A-9A72-404A-BE07-5F2FCDEE3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553" y="1348104"/>
            <a:ext cx="4770541" cy="2525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2AE8A4-8EBD-4623-9146-5F2D30E64DF1}"/>
              </a:ext>
            </a:extLst>
          </p:cNvPr>
          <p:cNvSpPr txBox="1"/>
          <p:nvPr/>
        </p:nvSpPr>
        <p:spPr>
          <a:xfrm>
            <a:off x="4819978" y="3619805"/>
            <a:ext cx="3191899" cy="276999"/>
          </a:xfrm>
          <a:prstGeom prst="rect">
            <a:avLst/>
          </a:prstGeom>
          <a:noFill/>
        </p:spPr>
        <p:txBody>
          <a:bodyPr wrap="none" rtlCol="0">
            <a:spAutoFit/>
          </a:bodyPr>
          <a:lstStyle/>
          <a:p>
            <a:r>
              <a:rPr lang="en-US" sz="1200" dirty="0">
                <a:solidFill>
                  <a:schemeClr val="bg1"/>
                </a:solidFill>
              </a:rPr>
              <a:t>2014 Mount </a:t>
            </a:r>
            <a:r>
              <a:rPr lang="en-US" sz="1200" dirty="0" err="1">
                <a:solidFill>
                  <a:schemeClr val="bg1"/>
                </a:solidFill>
              </a:rPr>
              <a:t>Polley</a:t>
            </a:r>
            <a:r>
              <a:rPr lang="en-US" sz="1200" dirty="0">
                <a:solidFill>
                  <a:schemeClr val="bg1"/>
                </a:solidFill>
              </a:rPr>
              <a:t> British Colombia Canada</a:t>
            </a:r>
          </a:p>
        </p:txBody>
      </p:sp>
    </p:spTree>
    <p:extLst>
      <p:ext uri="{BB962C8B-B14F-4D97-AF65-F5344CB8AC3E}">
        <p14:creationId xmlns:p14="http://schemas.microsoft.com/office/powerpoint/2010/main" val="1403928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7E5384-68BB-4F8E-8AF0-4A60D6A5FA94}"/>
              </a:ext>
            </a:extLst>
          </p:cNvPr>
          <p:cNvSpPr/>
          <p:nvPr/>
        </p:nvSpPr>
        <p:spPr>
          <a:xfrm>
            <a:off x="2000250" y="0"/>
            <a:ext cx="5143500" cy="2346722"/>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5" name="TextBox 4">
            <a:extLst>
              <a:ext uri="{FF2B5EF4-FFF2-40B4-BE49-F238E27FC236}">
                <a16:creationId xmlns:a16="http://schemas.microsoft.com/office/drawing/2014/main" id="{F5860272-E8EF-4C4B-A1D0-24ECCCED5AE9}"/>
              </a:ext>
            </a:extLst>
          </p:cNvPr>
          <p:cNvSpPr txBox="1"/>
          <p:nvPr/>
        </p:nvSpPr>
        <p:spPr>
          <a:xfrm>
            <a:off x="2651224" y="321469"/>
            <a:ext cx="3351312" cy="1143968"/>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Morenci Mine</a:t>
            </a:r>
          </a:p>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Tailings Storage Facility Evacuation Plan</a:t>
            </a:r>
          </a:p>
        </p:txBody>
      </p:sp>
      <p:sp>
        <p:nvSpPr>
          <p:cNvPr id="6" name="TextBox 5">
            <a:extLst>
              <a:ext uri="{FF2B5EF4-FFF2-40B4-BE49-F238E27FC236}">
                <a16:creationId xmlns:a16="http://schemas.microsoft.com/office/drawing/2014/main" id="{69F53827-DB6E-43DD-BC14-FB6CE67A3139}"/>
              </a:ext>
            </a:extLst>
          </p:cNvPr>
          <p:cNvSpPr txBox="1"/>
          <p:nvPr/>
        </p:nvSpPr>
        <p:spPr>
          <a:xfrm>
            <a:off x="2651224" y="1444249"/>
            <a:ext cx="2871796" cy="637482"/>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1181" cap="none" spc="0"/>
              <a:t>An action plan for </a:t>
            </a:r>
            <a:r>
              <a:rPr lang="en-US" sz="1181" u="sng" cap="none" spc="0"/>
              <a:t>employees</a:t>
            </a:r>
            <a:r>
              <a:rPr lang="en-US" sz="1181" cap="none" spc="0"/>
              <a:t> in pre-determined evacuation areas of the Morenci Tailings Storage Facility</a:t>
            </a:r>
          </a:p>
        </p:txBody>
      </p:sp>
      <p:sp>
        <p:nvSpPr>
          <p:cNvPr id="7" name="TextBox 6">
            <a:extLst>
              <a:ext uri="{FF2B5EF4-FFF2-40B4-BE49-F238E27FC236}">
                <a16:creationId xmlns:a16="http://schemas.microsoft.com/office/drawing/2014/main" id="{0F829C05-7C8B-41E7-A4B6-3ACC885FFBF3}"/>
              </a:ext>
            </a:extLst>
          </p:cNvPr>
          <p:cNvSpPr txBox="1"/>
          <p:nvPr/>
        </p:nvSpPr>
        <p:spPr>
          <a:xfrm>
            <a:off x="2651224" y="2858711"/>
            <a:ext cx="2941439" cy="1909497"/>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1181" cap="none" spc="0">
                <a:solidFill>
                  <a:schemeClr val="bg1">
                    <a:lumMod val="50000"/>
                  </a:schemeClr>
                </a:solidFill>
              </a:rPr>
              <a:t>You are receiving this information because you potentially work in an area of the Mine Site that may need to be evacuated in the unlikely event of a structural failure of the Morenci Tailings Storage Facility that could cause rapid flooding and debris downstream.</a:t>
            </a:r>
          </a:p>
          <a:p>
            <a:endParaRPr lang="en-US" sz="1181" cap="none" spc="0">
              <a:solidFill>
                <a:schemeClr val="bg1">
                  <a:lumMod val="50000"/>
                </a:schemeClr>
              </a:solidFill>
            </a:endParaRPr>
          </a:p>
          <a:p>
            <a:r>
              <a:rPr lang="en-US" sz="1181" cap="none" spc="0">
                <a:solidFill>
                  <a:schemeClr val="bg1">
                    <a:lumMod val="50000"/>
                  </a:schemeClr>
                </a:solidFill>
              </a:rPr>
              <a:t>Please review the instructions and evacuation areas that apply to you in this plan.</a:t>
            </a:r>
          </a:p>
        </p:txBody>
      </p:sp>
      <p:sp>
        <p:nvSpPr>
          <p:cNvPr id="8" name="TextBox 7">
            <a:extLst>
              <a:ext uri="{FF2B5EF4-FFF2-40B4-BE49-F238E27FC236}">
                <a16:creationId xmlns:a16="http://schemas.microsoft.com/office/drawing/2014/main" id="{75A4F346-B1C4-41C8-A7B2-3A5F1D9D913E}"/>
              </a:ext>
            </a:extLst>
          </p:cNvPr>
          <p:cNvSpPr txBox="1"/>
          <p:nvPr/>
        </p:nvSpPr>
        <p:spPr>
          <a:xfrm>
            <a:off x="2651224" y="5054949"/>
            <a:ext cx="4267498" cy="455766"/>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1181" b="1" cap="none" spc="0">
                <a:solidFill>
                  <a:srgbClr val="CC6600"/>
                </a:solidFill>
              </a:rPr>
              <a:t>If you have an emergency during an evacuation related to the Morenci Tailings Storage Facility, call MAYDAY on your radio.</a:t>
            </a:r>
          </a:p>
        </p:txBody>
      </p:sp>
      <p:pic>
        <p:nvPicPr>
          <p:cNvPr id="9" name="Picture 8">
            <a:extLst>
              <a:ext uri="{FF2B5EF4-FFF2-40B4-BE49-F238E27FC236}">
                <a16:creationId xmlns:a16="http://schemas.microsoft.com/office/drawing/2014/main" id="{C31651E1-B636-4CC8-9307-1778FB93BCB7}"/>
              </a:ext>
            </a:extLst>
          </p:cNvPr>
          <p:cNvPicPr>
            <a:picLocks noChangeAspect="1"/>
          </p:cNvPicPr>
          <p:nvPr/>
        </p:nvPicPr>
        <p:blipFill>
          <a:blip r:embed="rId3"/>
          <a:stretch>
            <a:fillRect/>
          </a:stretch>
        </p:blipFill>
        <p:spPr>
          <a:xfrm>
            <a:off x="5623478" y="1510903"/>
            <a:ext cx="1419813" cy="835819"/>
          </a:xfrm>
          <a:prstGeom prst="rect">
            <a:avLst/>
          </a:prstGeom>
        </p:spPr>
      </p:pic>
      <p:pic>
        <p:nvPicPr>
          <p:cNvPr id="12" name="Picture 11">
            <a:extLst>
              <a:ext uri="{FF2B5EF4-FFF2-40B4-BE49-F238E27FC236}">
                <a16:creationId xmlns:a16="http://schemas.microsoft.com/office/drawing/2014/main" id="{42F50CD1-A92A-432C-9771-0B3D6797EFFF}"/>
              </a:ext>
            </a:extLst>
          </p:cNvPr>
          <p:cNvPicPr>
            <a:picLocks noChangeAspect="1"/>
          </p:cNvPicPr>
          <p:nvPr/>
        </p:nvPicPr>
        <p:blipFill>
          <a:blip r:embed="rId4"/>
          <a:stretch>
            <a:fillRect/>
          </a:stretch>
        </p:blipFill>
        <p:spPr>
          <a:xfrm>
            <a:off x="2651224" y="5921229"/>
            <a:ext cx="1185416" cy="323851"/>
          </a:xfrm>
          <a:prstGeom prst="rect">
            <a:avLst/>
          </a:prstGeom>
        </p:spPr>
      </p:pic>
      <p:pic>
        <p:nvPicPr>
          <p:cNvPr id="13" name="Picture 12">
            <a:extLst>
              <a:ext uri="{FF2B5EF4-FFF2-40B4-BE49-F238E27FC236}">
                <a16:creationId xmlns:a16="http://schemas.microsoft.com/office/drawing/2014/main" id="{3BD1034C-829B-4D03-A59B-9F60D02C28CF}"/>
              </a:ext>
            </a:extLst>
          </p:cNvPr>
          <p:cNvPicPr>
            <a:picLocks noChangeAspect="1"/>
          </p:cNvPicPr>
          <p:nvPr/>
        </p:nvPicPr>
        <p:blipFill>
          <a:blip r:embed="rId5"/>
          <a:stretch>
            <a:fillRect/>
          </a:stretch>
        </p:blipFill>
        <p:spPr>
          <a:xfrm>
            <a:off x="4113907" y="5914651"/>
            <a:ext cx="1074821" cy="402514"/>
          </a:xfrm>
          <a:prstGeom prst="rect">
            <a:avLst/>
          </a:prstGeom>
        </p:spPr>
      </p:pic>
      <p:pic>
        <p:nvPicPr>
          <p:cNvPr id="14" name="Picture 13">
            <a:extLst>
              <a:ext uri="{FF2B5EF4-FFF2-40B4-BE49-F238E27FC236}">
                <a16:creationId xmlns:a16="http://schemas.microsoft.com/office/drawing/2014/main" id="{E73FD0D1-A2BE-4A1F-8589-FDA017AF63DB}"/>
              </a:ext>
            </a:extLst>
          </p:cNvPr>
          <p:cNvPicPr>
            <a:picLocks noChangeAspect="1"/>
          </p:cNvPicPr>
          <p:nvPr/>
        </p:nvPicPr>
        <p:blipFill>
          <a:blip r:embed="rId6"/>
          <a:stretch>
            <a:fillRect/>
          </a:stretch>
        </p:blipFill>
        <p:spPr>
          <a:xfrm>
            <a:off x="5598691" y="5666351"/>
            <a:ext cx="807690" cy="807690"/>
          </a:xfrm>
          <a:prstGeom prst="rect">
            <a:avLst/>
          </a:prstGeom>
        </p:spPr>
      </p:pic>
      <p:pic>
        <p:nvPicPr>
          <p:cNvPr id="3" name="Picture 2">
            <a:extLst>
              <a:ext uri="{FF2B5EF4-FFF2-40B4-BE49-F238E27FC236}">
                <a16:creationId xmlns:a16="http://schemas.microsoft.com/office/drawing/2014/main" id="{66FCE162-28EA-4FCF-B722-D0998099A68F}"/>
              </a:ext>
            </a:extLst>
          </p:cNvPr>
          <p:cNvPicPr>
            <a:picLocks noChangeAspect="1"/>
          </p:cNvPicPr>
          <p:nvPr/>
        </p:nvPicPr>
        <p:blipFill>
          <a:blip r:embed="rId7"/>
          <a:stretch>
            <a:fillRect/>
          </a:stretch>
        </p:blipFill>
        <p:spPr>
          <a:xfrm>
            <a:off x="5623478" y="2346722"/>
            <a:ext cx="1419813" cy="2491758"/>
          </a:xfrm>
          <a:prstGeom prst="rect">
            <a:avLst/>
          </a:prstGeom>
        </p:spPr>
      </p:pic>
    </p:spTree>
    <p:extLst>
      <p:ext uri="{BB962C8B-B14F-4D97-AF65-F5344CB8AC3E}">
        <p14:creationId xmlns:p14="http://schemas.microsoft.com/office/powerpoint/2010/main" val="355004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A221D-F1DD-454E-A699-375C88295093}"/>
              </a:ext>
            </a:extLst>
          </p:cNvPr>
          <p:cNvSpPr>
            <a:spLocks noGrp="1"/>
          </p:cNvSpPr>
          <p:nvPr>
            <p:ph type="sldNum" sz="quarter" idx="12"/>
          </p:nvPr>
        </p:nvSpPr>
        <p:spPr/>
        <p:txBody>
          <a:bodyPr/>
          <a:lstStyle/>
          <a:p>
            <a:fld id="{B5EB69C0-7537-C24C-BC67-8B5F238D9475}" type="slidenum">
              <a:rPr lang="en-US" smtClean="0"/>
              <a:pPr/>
              <a:t>4</a:t>
            </a:fld>
            <a:endParaRPr lang="en-US" dirty="0"/>
          </a:p>
        </p:txBody>
      </p:sp>
      <p:sp>
        <p:nvSpPr>
          <p:cNvPr id="4" name="Title 3">
            <a:extLst>
              <a:ext uri="{FF2B5EF4-FFF2-40B4-BE49-F238E27FC236}">
                <a16:creationId xmlns:a16="http://schemas.microsoft.com/office/drawing/2014/main" id="{9B93952C-E6F5-4B3B-88F7-A70ED8AC2E12}"/>
              </a:ext>
            </a:extLst>
          </p:cNvPr>
          <p:cNvSpPr>
            <a:spLocks noGrp="1"/>
          </p:cNvSpPr>
          <p:nvPr>
            <p:ph type="title"/>
          </p:nvPr>
        </p:nvSpPr>
        <p:spPr/>
        <p:txBody>
          <a:bodyPr>
            <a:normAutofit/>
          </a:bodyPr>
          <a:lstStyle/>
          <a:p>
            <a:r>
              <a:rPr lang="en-US" dirty="0"/>
              <a:t>Morenci Tailings Dams</a:t>
            </a:r>
          </a:p>
        </p:txBody>
      </p:sp>
      <p:pic>
        <p:nvPicPr>
          <p:cNvPr id="5" name="Content Placeholder 4">
            <a:extLst>
              <a:ext uri="{FF2B5EF4-FFF2-40B4-BE49-F238E27FC236}">
                <a16:creationId xmlns:a16="http://schemas.microsoft.com/office/drawing/2014/main" id="{F38768CA-5116-4FC9-ACDA-D3E17FB984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76169" y="1157682"/>
            <a:ext cx="8519017" cy="5478010"/>
          </a:xfrm>
        </p:spPr>
      </p:pic>
      <p:sp>
        <p:nvSpPr>
          <p:cNvPr id="7" name="TextBox 6">
            <a:extLst>
              <a:ext uri="{FF2B5EF4-FFF2-40B4-BE49-F238E27FC236}">
                <a16:creationId xmlns:a16="http://schemas.microsoft.com/office/drawing/2014/main" id="{0D0F57A8-48DC-45D3-88DA-AA32E98BCE8A}"/>
              </a:ext>
            </a:extLst>
          </p:cNvPr>
          <p:cNvSpPr txBox="1"/>
          <p:nvPr/>
        </p:nvSpPr>
        <p:spPr>
          <a:xfrm>
            <a:off x="2046915" y="3237934"/>
            <a:ext cx="662730" cy="369332"/>
          </a:xfrm>
          <a:prstGeom prst="rect">
            <a:avLst/>
          </a:prstGeom>
          <a:noFill/>
        </p:spPr>
        <p:txBody>
          <a:bodyPr wrap="square">
            <a:spAutoFit/>
          </a:bodyPr>
          <a:lstStyle/>
          <a:p>
            <a:r>
              <a:rPr lang="en-US" sz="1800" dirty="0"/>
              <a:t>SB1</a:t>
            </a:r>
            <a:endParaRPr lang="en-US" dirty="0"/>
          </a:p>
        </p:txBody>
      </p:sp>
      <p:sp>
        <p:nvSpPr>
          <p:cNvPr id="9" name="TextBox 8">
            <a:extLst>
              <a:ext uri="{FF2B5EF4-FFF2-40B4-BE49-F238E27FC236}">
                <a16:creationId xmlns:a16="http://schemas.microsoft.com/office/drawing/2014/main" id="{27590B72-D473-41A8-920A-0D30676A4D04}"/>
              </a:ext>
            </a:extLst>
          </p:cNvPr>
          <p:cNvSpPr txBox="1"/>
          <p:nvPr/>
        </p:nvSpPr>
        <p:spPr>
          <a:xfrm>
            <a:off x="771788" y="4639004"/>
            <a:ext cx="4580388" cy="369332"/>
          </a:xfrm>
          <a:prstGeom prst="rect">
            <a:avLst/>
          </a:prstGeom>
          <a:noFill/>
        </p:spPr>
        <p:txBody>
          <a:bodyPr wrap="square">
            <a:spAutoFit/>
          </a:bodyPr>
          <a:lstStyle/>
          <a:p>
            <a:r>
              <a:rPr lang="en-US" sz="1800" dirty="0"/>
              <a:t>SW1</a:t>
            </a:r>
            <a:endParaRPr lang="en-US" dirty="0"/>
          </a:p>
        </p:txBody>
      </p:sp>
      <p:sp>
        <p:nvSpPr>
          <p:cNvPr id="11" name="TextBox 10">
            <a:extLst>
              <a:ext uri="{FF2B5EF4-FFF2-40B4-BE49-F238E27FC236}">
                <a16:creationId xmlns:a16="http://schemas.microsoft.com/office/drawing/2014/main" id="{CB0EA21B-CBCC-4A04-A81B-EAB4CB76169F}"/>
              </a:ext>
            </a:extLst>
          </p:cNvPr>
          <p:cNvSpPr txBox="1"/>
          <p:nvPr/>
        </p:nvSpPr>
        <p:spPr>
          <a:xfrm>
            <a:off x="2709645" y="4269672"/>
            <a:ext cx="4580388" cy="369332"/>
          </a:xfrm>
          <a:prstGeom prst="rect">
            <a:avLst/>
          </a:prstGeom>
          <a:noFill/>
        </p:spPr>
        <p:txBody>
          <a:bodyPr wrap="square">
            <a:spAutoFit/>
          </a:bodyPr>
          <a:lstStyle/>
          <a:p>
            <a:r>
              <a:rPr lang="en-US" sz="1800" dirty="0"/>
              <a:t>SB1-X</a:t>
            </a:r>
            <a:endParaRPr lang="en-US" dirty="0"/>
          </a:p>
        </p:txBody>
      </p:sp>
      <p:sp>
        <p:nvSpPr>
          <p:cNvPr id="13" name="TextBox 12">
            <a:extLst>
              <a:ext uri="{FF2B5EF4-FFF2-40B4-BE49-F238E27FC236}">
                <a16:creationId xmlns:a16="http://schemas.microsoft.com/office/drawing/2014/main" id="{798E0267-B028-4B32-BAA0-17F9854E95D6}"/>
              </a:ext>
            </a:extLst>
          </p:cNvPr>
          <p:cNvSpPr txBox="1"/>
          <p:nvPr/>
        </p:nvSpPr>
        <p:spPr>
          <a:xfrm>
            <a:off x="4664279" y="3274161"/>
            <a:ext cx="4580388" cy="369332"/>
          </a:xfrm>
          <a:prstGeom prst="rect">
            <a:avLst/>
          </a:prstGeom>
          <a:noFill/>
        </p:spPr>
        <p:txBody>
          <a:bodyPr wrap="square">
            <a:spAutoFit/>
          </a:bodyPr>
          <a:lstStyle/>
          <a:p>
            <a:r>
              <a:rPr lang="en-US" sz="1800" dirty="0"/>
              <a:t>1W</a:t>
            </a:r>
            <a:endParaRPr lang="en-US" dirty="0"/>
          </a:p>
        </p:txBody>
      </p:sp>
      <p:sp>
        <p:nvSpPr>
          <p:cNvPr id="15" name="TextBox 14">
            <a:extLst>
              <a:ext uri="{FF2B5EF4-FFF2-40B4-BE49-F238E27FC236}">
                <a16:creationId xmlns:a16="http://schemas.microsoft.com/office/drawing/2014/main" id="{CF8598D1-A539-41E4-B47E-33E63A6358FA}"/>
              </a:ext>
            </a:extLst>
          </p:cNvPr>
          <p:cNvSpPr txBox="1"/>
          <p:nvPr/>
        </p:nvSpPr>
        <p:spPr>
          <a:xfrm>
            <a:off x="4727196" y="2809854"/>
            <a:ext cx="4622334" cy="369332"/>
          </a:xfrm>
          <a:prstGeom prst="rect">
            <a:avLst/>
          </a:prstGeom>
          <a:noFill/>
        </p:spPr>
        <p:txBody>
          <a:bodyPr wrap="square">
            <a:spAutoFit/>
          </a:bodyPr>
          <a:lstStyle/>
          <a:p>
            <a:r>
              <a:rPr lang="en-US" sz="1800" dirty="0"/>
              <a:t>2W</a:t>
            </a:r>
            <a:endParaRPr lang="en-US" dirty="0"/>
          </a:p>
        </p:txBody>
      </p:sp>
      <p:sp>
        <p:nvSpPr>
          <p:cNvPr id="17" name="TextBox 16">
            <a:extLst>
              <a:ext uri="{FF2B5EF4-FFF2-40B4-BE49-F238E27FC236}">
                <a16:creationId xmlns:a16="http://schemas.microsoft.com/office/drawing/2014/main" id="{47520ADD-5D13-497F-B3B4-EF51688DCB35}"/>
              </a:ext>
            </a:extLst>
          </p:cNvPr>
          <p:cNvSpPr txBox="1"/>
          <p:nvPr/>
        </p:nvSpPr>
        <p:spPr>
          <a:xfrm>
            <a:off x="4785919" y="2306432"/>
            <a:ext cx="4672668" cy="369332"/>
          </a:xfrm>
          <a:prstGeom prst="rect">
            <a:avLst/>
          </a:prstGeom>
          <a:noFill/>
        </p:spPr>
        <p:txBody>
          <a:bodyPr wrap="square">
            <a:spAutoFit/>
          </a:bodyPr>
          <a:lstStyle/>
          <a:p>
            <a:r>
              <a:rPr lang="en-US" sz="1800" dirty="0"/>
              <a:t>3W</a:t>
            </a:r>
            <a:endParaRPr lang="en-US" dirty="0"/>
          </a:p>
        </p:txBody>
      </p:sp>
      <p:sp>
        <p:nvSpPr>
          <p:cNvPr id="19" name="TextBox 18">
            <a:extLst>
              <a:ext uri="{FF2B5EF4-FFF2-40B4-BE49-F238E27FC236}">
                <a16:creationId xmlns:a16="http://schemas.microsoft.com/office/drawing/2014/main" id="{F42403FF-81FB-4F34-9956-5B7285250F70}"/>
              </a:ext>
            </a:extLst>
          </p:cNvPr>
          <p:cNvSpPr txBox="1"/>
          <p:nvPr/>
        </p:nvSpPr>
        <p:spPr>
          <a:xfrm>
            <a:off x="4846739" y="1811021"/>
            <a:ext cx="4727196" cy="369332"/>
          </a:xfrm>
          <a:prstGeom prst="rect">
            <a:avLst/>
          </a:prstGeom>
          <a:noFill/>
        </p:spPr>
        <p:txBody>
          <a:bodyPr wrap="square">
            <a:spAutoFit/>
          </a:bodyPr>
          <a:lstStyle/>
          <a:p>
            <a:r>
              <a:rPr lang="en-US" sz="1800" dirty="0"/>
              <a:t>4W</a:t>
            </a:r>
            <a:endParaRPr lang="en-US" dirty="0"/>
          </a:p>
        </p:txBody>
      </p:sp>
      <p:pic>
        <p:nvPicPr>
          <p:cNvPr id="20" name="Picture 19">
            <a:extLst>
              <a:ext uri="{FF2B5EF4-FFF2-40B4-BE49-F238E27FC236}">
                <a16:creationId xmlns:a16="http://schemas.microsoft.com/office/drawing/2014/main" id="{EED2598B-62F5-4DF0-A2D7-E647C19E88CD}"/>
              </a:ext>
            </a:extLst>
          </p:cNvPr>
          <p:cNvPicPr>
            <a:picLocks noChangeAspect="1"/>
          </p:cNvPicPr>
          <p:nvPr/>
        </p:nvPicPr>
        <p:blipFill rotWithShape="1">
          <a:blip r:embed="rId3">
            <a:extLst>
              <a:ext uri="{28A0092B-C50C-407E-A947-70E740481C1C}">
                <a14:useLocalDpi xmlns:a14="http://schemas.microsoft.com/office/drawing/2010/main" val="0"/>
              </a:ext>
            </a:extLst>
          </a:blip>
          <a:srcRect r="3341" b="77023"/>
          <a:stretch/>
        </p:blipFill>
        <p:spPr>
          <a:xfrm>
            <a:off x="4288869" y="5265508"/>
            <a:ext cx="4573009" cy="1425698"/>
          </a:xfrm>
          <a:prstGeom prst="rect">
            <a:avLst/>
          </a:prstGeom>
        </p:spPr>
      </p:pic>
      <p:sp>
        <p:nvSpPr>
          <p:cNvPr id="22" name="TextBox 21">
            <a:extLst>
              <a:ext uri="{FF2B5EF4-FFF2-40B4-BE49-F238E27FC236}">
                <a16:creationId xmlns:a16="http://schemas.microsoft.com/office/drawing/2014/main" id="{2E4290CD-B10B-407A-AA18-4F2CA34D5FD3}"/>
              </a:ext>
            </a:extLst>
          </p:cNvPr>
          <p:cNvSpPr txBox="1"/>
          <p:nvPr/>
        </p:nvSpPr>
        <p:spPr>
          <a:xfrm>
            <a:off x="4288869" y="4095336"/>
            <a:ext cx="4406317" cy="1200329"/>
          </a:xfrm>
          <a:prstGeom prst="rect">
            <a:avLst/>
          </a:prstGeom>
          <a:solidFill>
            <a:schemeClr val="bg1"/>
          </a:solidFill>
        </p:spPr>
        <p:txBody>
          <a:bodyPr wrap="square">
            <a:spAutoFit/>
          </a:bodyPr>
          <a:lstStyle/>
          <a:p>
            <a:r>
              <a:rPr lang="en-US" sz="2400" dirty="0"/>
              <a:t>Silver Basin, Southwest 1 And West series Dams all are upstream dams.</a:t>
            </a:r>
          </a:p>
        </p:txBody>
      </p:sp>
    </p:spTree>
    <p:extLst>
      <p:ext uri="{BB962C8B-B14F-4D97-AF65-F5344CB8AC3E}">
        <p14:creationId xmlns:p14="http://schemas.microsoft.com/office/powerpoint/2010/main" val="933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009D8-922A-4CBF-B7D8-38337DE2EC21}"/>
              </a:ext>
            </a:extLst>
          </p:cNvPr>
          <p:cNvSpPr txBox="1"/>
          <p:nvPr/>
        </p:nvSpPr>
        <p:spPr>
          <a:xfrm>
            <a:off x="2361902" y="124189"/>
            <a:ext cx="3999607" cy="442878"/>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Zones</a:t>
            </a:r>
          </a:p>
        </p:txBody>
      </p:sp>
      <p:sp>
        <p:nvSpPr>
          <p:cNvPr id="5" name="Rectangle 4">
            <a:extLst>
              <a:ext uri="{FF2B5EF4-FFF2-40B4-BE49-F238E27FC236}">
                <a16:creationId xmlns:a16="http://schemas.microsoft.com/office/drawing/2014/main" id="{C69C28E2-F1CD-44B4-8573-2F83E5EFD4EA}"/>
              </a:ext>
            </a:extLst>
          </p:cNvPr>
          <p:cNvSpPr/>
          <p:nvPr/>
        </p:nvSpPr>
        <p:spPr>
          <a:xfrm>
            <a:off x="2640948" y="6507423"/>
            <a:ext cx="3958781" cy="350577"/>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6" name="TextBox 5">
            <a:extLst>
              <a:ext uri="{FF2B5EF4-FFF2-40B4-BE49-F238E27FC236}">
                <a16:creationId xmlns:a16="http://schemas.microsoft.com/office/drawing/2014/main" id="{68FFEC28-C5FA-475E-9135-C467EC96EF59}"/>
              </a:ext>
            </a:extLst>
          </p:cNvPr>
          <p:cNvSpPr txBox="1"/>
          <p:nvPr/>
        </p:nvSpPr>
        <p:spPr>
          <a:xfrm>
            <a:off x="2690722" y="6525623"/>
            <a:ext cx="3859232" cy="40408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1013" b="1" cap="small" dirty="0">
                <a:solidFill>
                  <a:schemeClr val="bg1"/>
                </a:solidFill>
                <a:latin typeface="Open Sans" panose="020B0606030504020204" pitchFamily="34" charset="0"/>
                <a:ea typeface="Open Sans" panose="020B0606030504020204" pitchFamily="34" charset="0"/>
                <a:cs typeface="Open Sans" panose="020B0606030504020204" pitchFamily="34" charset="0"/>
              </a:rPr>
              <a:t>PLEASE KEEP THIS PLAN IN AN ACCESSIBLE LOCATION SUCH AS YOUR DESK, WORK VEHICLE, OR EQUIPMENT</a:t>
            </a:r>
          </a:p>
        </p:txBody>
      </p:sp>
      <p:sp>
        <p:nvSpPr>
          <p:cNvPr id="44" name="Rectangle 43">
            <a:extLst>
              <a:ext uri="{FF2B5EF4-FFF2-40B4-BE49-F238E27FC236}">
                <a16:creationId xmlns:a16="http://schemas.microsoft.com/office/drawing/2014/main" id="{7783E194-80A4-4C59-A2A6-1C2846D6AD2F}"/>
              </a:ext>
            </a:extLst>
          </p:cNvPr>
          <p:cNvSpPr/>
          <p:nvPr/>
        </p:nvSpPr>
        <p:spPr>
          <a:xfrm>
            <a:off x="2000250" y="0"/>
            <a:ext cx="5143500" cy="852763"/>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45" name="TextBox 44">
            <a:extLst>
              <a:ext uri="{FF2B5EF4-FFF2-40B4-BE49-F238E27FC236}">
                <a16:creationId xmlns:a16="http://schemas.microsoft.com/office/drawing/2014/main" id="{111C3802-C8BF-41A8-AAE9-44C12BBFDC65}"/>
              </a:ext>
            </a:extLst>
          </p:cNvPr>
          <p:cNvSpPr txBox="1"/>
          <p:nvPr/>
        </p:nvSpPr>
        <p:spPr>
          <a:xfrm>
            <a:off x="2434302" y="34750"/>
            <a:ext cx="3999607" cy="871457"/>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785"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3 West &amp; 4 West</a:t>
            </a:r>
          </a:p>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Areas</a:t>
            </a:r>
          </a:p>
        </p:txBody>
      </p:sp>
      <p:sp>
        <p:nvSpPr>
          <p:cNvPr id="51" name="TextBox 50">
            <a:extLst>
              <a:ext uri="{FF2B5EF4-FFF2-40B4-BE49-F238E27FC236}">
                <a16:creationId xmlns:a16="http://schemas.microsoft.com/office/drawing/2014/main" id="{EF58C7F8-6EEB-45E3-86A0-A20D0AC59F77}"/>
              </a:ext>
            </a:extLst>
          </p:cNvPr>
          <p:cNvSpPr txBox="1"/>
          <p:nvPr/>
        </p:nvSpPr>
        <p:spPr>
          <a:xfrm>
            <a:off x="2525986" y="4875279"/>
            <a:ext cx="4092029" cy="174932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l" defTabSz="385785" rtl="0" eaLnBrk="1" fontAlgn="auto" latinLnBrk="0" hangingPunct="1">
              <a:lnSpc>
                <a:spcPct val="100000"/>
              </a:lnSpc>
              <a:spcBef>
                <a:spcPts val="0"/>
              </a:spcBef>
              <a:spcAft>
                <a:spcPts val="506"/>
              </a:spcAft>
              <a:buClrTx/>
              <a:buSzTx/>
              <a:buFontTx/>
              <a:buNone/>
              <a:tabLst/>
              <a:defRPr/>
            </a:pPr>
            <a:r>
              <a:rPr kumimoji="0" lang="en-US" sz="759" b="1" i="0" u="none" strike="noStrike" kern="1200" cap="none" spc="127"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WHAT TO DO:</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the event of a tailings storage facility failure evacuation a mayday will be announced on all processing area radio channels  per established evacuation protocol by area.</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lang="en-US" sz="759" cap="none" spc="0" dirty="0">
                <a:solidFill>
                  <a:prstClr val="white">
                    <a:lumMod val="50000"/>
                  </a:prstClr>
                </a:solidFill>
              </a:rPr>
              <a:t>If you are in the area of concern, move</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up and away from the tailings storage facility and to the </a:t>
            </a:r>
            <a:r>
              <a:rPr lang="en-US" sz="759" cap="none" spc="0" dirty="0">
                <a:solidFill>
                  <a:prstClr val="white">
                    <a:lumMod val="50000"/>
                  </a:prstClr>
                </a:solidFill>
              </a:rPr>
              <a:t>collection point nearest to you. If the path to that collection point is routed through an area of concern, choose an alternate collection point or location and report to your supervisor.</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When in doubt, always move </a:t>
            </a:r>
            <a:r>
              <a:rPr kumimoji="0" lang="en-US" sz="759"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away</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and/or </a:t>
            </a:r>
            <a:r>
              <a:rPr kumimoji="0" lang="en-US" sz="759"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uphill</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from the tailings storage facility.</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There </a:t>
            </a:r>
            <a:r>
              <a:rPr lang="en-US" sz="759" cap="none" spc="0" dirty="0">
                <a:solidFill>
                  <a:prstClr val="white">
                    <a:lumMod val="50000"/>
                  </a:prstClr>
                </a:solidFill>
              </a:rPr>
              <a:t>may be</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just minutes to evacuate so choose the best transport available to you – by foot, vehicle, or equipment.</a:t>
            </a:r>
          </a:p>
        </p:txBody>
      </p:sp>
      <p:grpSp>
        <p:nvGrpSpPr>
          <p:cNvPr id="2" name="Group 1">
            <a:extLst>
              <a:ext uri="{FF2B5EF4-FFF2-40B4-BE49-F238E27FC236}">
                <a16:creationId xmlns:a16="http://schemas.microsoft.com/office/drawing/2014/main" id="{8496F0FE-E55B-41F2-9523-FF58CEC64722}"/>
              </a:ext>
            </a:extLst>
          </p:cNvPr>
          <p:cNvGrpSpPr/>
          <p:nvPr/>
        </p:nvGrpSpPr>
        <p:grpSpPr>
          <a:xfrm>
            <a:off x="2409524" y="913242"/>
            <a:ext cx="4324952" cy="3933417"/>
            <a:chOff x="857249" y="2164722"/>
            <a:chExt cx="10251737" cy="9323655"/>
          </a:xfrm>
        </p:grpSpPr>
        <p:pic>
          <p:nvPicPr>
            <p:cNvPr id="12" name="Picture 11">
              <a:extLst>
                <a:ext uri="{FF2B5EF4-FFF2-40B4-BE49-F238E27FC236}">
                  <a16:creationId xmlns:a16="http://schemas.microsoft.com/office/drawing/2014/main" id="{3AC3CA56-3353-4971-8070-91B67FEB054C}"/>
                </a:ext>
              </a:extLst>
            </p:cNvPr>
            <p:cNvPicPr>
              <a:picLocks noChangeAspect="1"/>
            </p:cNvPicPr>
            <p:nvPr/>
          </p:nvPicPr>
          <p:blipFill>
            <a:blip r:embed="rId3"/>
            <a:stretch>
              <a:fillRect/>
            </a:stretch>
          </p:blipFill>
          <p:spPr>
            <a:xfrm>
              <a:off x="857249" y="2164722"/>
              <a:ext cx="10251737" cy="9323655"/>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36B7AFC5-BC9B-4C21-85D2-4ED3A063DAD9}"/>
                </a:ext>
              </a:extLst>
            </p:cNvPr>
            <p:cNvSpPr txBox="1"/>
            <p:nvPr/>
          </p:nvSpPr>
          <p:spPr>
            <a:xfrm>
              <a:off x="2437954" y="2297798"/>
              <a:ext cx="1545239"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Morenci Warehouse</a:t>
              </a:r>
            </a:p>
          </p:txBody>
        </p:sp>
        <p:sp>
          <p:nvSpPr>
            <p:cNvPr id="28" name="TextBox 27">
              <a:extLst>
                <a:ext uri="{FF2B5EF4-FFF2-40B4-BE49-F238E27FC236}">
                  <a16:creationId xmlns:a16="http://schemas.microsoft.com/office/drawing/2014/main" id="{66B66159-B529-4BAB-85FC-CD9B6926E15E}"/>
                </a:ext>
              </a:extLst>
            </p:cNvPr>
            <p:cNvSpPr txBox="1"/>
            <p:nvPr/>
          </p:nvSpPr>
          <p:spPr>
            <a:xfrm>
              <a:off x="1869219" y="3281348"/>
              <a:ext cx="1545239" cy="30777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dirty="0">
                  <a:latin typeface="Open Sans" panose="020B0606030504020204" pitchFamily="34" charset="0"/>
                  <a:ea typeface="Open Sans" panose="020B0606030504020204" pitchFamily="34" charset="0"/>
                  <a:cs typeface="Open Sans" panose="020B0606030504020204" pitchFamily="34" charset="0"/>
                </a:rPr>
                <a:t>Southside EW</a:t>
              </a:r>
            </a:p>
          </p:txBody>
        </p:sp>
        <p:sp>
          <p:nvSpPr>
            <p:cNvPr id="30" name="TextBox 29">
              <a:extLst>
                <a:ext uri="{FF2B5EF4-FFF2-40B4-BE49-F238E27FC236}">
                  <a16:creationId xmlns:a16="http://schemas.microsoft.com/office/drawing/2014/main" id="{7BCDFCF3-A6E8-4E72-8AB6-78551F5E975B}"/>
                </a:ext>
              </a:extLst>
            </p:cNvPr>
            <p:cNvSpPr txBox="1"/>
            <p:nvPr/>
          </p:nvSpPr>
          <p:spPr>
            <a:xfrm>
              <a:off x="1869219" y="10894053"/>
              <a:ext cx="1750281"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dirty="0" err="1">
                  <a:latin typeface="Open Sans" panose="020B0606030504020204" pitchFamily="34" charset="0"/>
                  <a:ea typeface="Open Sans" panose="020B0606030504020204" pitchFamily="34" charset="0"/>
                  <a:cs typeface="Open Sans" panose="020B0606030504020204" pitchFamily="34" charset="0"/>
                </a:rPr>
                <a:t>Stargo</a:t>
              </a:r>
              <a:r>
                <a:rPr lang="en-US" sz="591" dirty="0">
                  <a:latin typeface="Open Sans" panose="020B0606030504020204" pitchFamily="34" charset="0"/>
                  <a:ea typeface="Open Sans" panose="020B0606030504020204" pitchFamily="34" charset="0"/>
                  <a:cs typeface="Open Sans" panose="020B0606030504020204" pitchFamily="34" charset="0"/>
                </a:rPr>
                <a:t> EW &amp; Tailings Shop</a:t>
              </a:r>
            </a:p>
          </p:txBody>
        </p:sp>
        <p:pic>
          <p:nvPicPr>
            <p:cNvPr id="46" name="Graphic 45" descr="Marker with solid fill">
              <a:extLst>
                <a:ext uri="{FF2B5EF4-FFF2-40B4-BE49-F238E27FC236}">
                  <a16:creationId xmlns:a16="http://schemas.microsoft.com/office/drawing/2014/main" id="{E4FC84E3-B534-4B7A-88B3-50180C7A1D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83193" y="2312033"/>
              <a:ext cx="580564" cy="533734"/>
            </a:xfrm>
            <a:prstGeom prst="rect">
              <a:avLst/>
            </a:prstGeom>
            <a:effectLst>
              <a:outerShdw blurRad="50800" dist="38100" dir="2700000" algn="tl" rotWithShape="0">
                <a:prstClr val="black">
                  <a:alpha val="40000"/>
                </a:prstClr>
              </a:outerShdw>
            </a:effectLst>
          </p:spPr>
        </p:pic>
        <p:pic>
          <p:nvPicPr>
            <p:cNvPr id="48" name="Graphic 47" descr="Marker with solid fill">
              <a:extLst>
                <a:ext uri="{FF2B5EF4-FFF2-40B4-BE49-F238E27FC236}">
                  <a16:creationId xmlns:a16="http://schemas.microsoft.com/office/drawing/2014/main" id="{F8BFDB1F-498A-4242-8E7B-5FE2DD5D9D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2629" y="3262982"/>
              <a:ext cx="580564" cy="533734"/>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F32F1FC2-E6E5-4E2D-9264-955F0A56C078}"/>
                </a:ext>
              </a:extLst>
            </p:cNvPr>
            <p:cNvGrpSpPr/>
            <p:nvPr/>
          </p:nvGrpSpPr>
          <p:grpSpPr>
            <a:xfrm>
              <a:off x="7317603" y="3070535"/>
              <a:ext cx="3725862" cy="1473673"/>
              <a:chOff x="7689700" y="2245140"/>
              <a:chExt cx="3725862" cy="1473673"/>
            </a:xfrm>
            <a:effectLst>
              <a:outerShdw blurRad="50800" dist="38100" dir="2700000" algn="tl" rotWithShape="0">
                <a:prstClr val="black">
                  <a:alpha val="40000"/>
                </a:prstClr>
              </a:outerShdw>
            </a:effectLst>
          </p:grpSpPr>
          <p:sp>
            <p:nvSpPr>
              <p:cNvPr id="32" name="TextBox 31">
                <a:extLst>
                  <a:ext uri="{FF2B5EF4-FFF2-40B4-BE49-F238E27FC236}">
                    <a16:creationId xmlns:a16="http://schemas.microsoft.com/office/drawing/2014/main" id="{159CE4BB-2BC7-4C92-BDFE-AA9B87F59040}"/>
                  </a:ext>
                </a:extLst>
              </p:cNvPr>
              <p:cNvSpPr txBox="1"/>
              <p:nvPr/>
            </p:nvSpPr>
            <p:spPr>
              <a:xfrm>
                <a:off x="7689700" y="2245140"/>
                <a:ext cx="3725862" cy="1473673"/>
              </a:xfrm>
              <a:prstGeom prst="rect">
                <a:avLst/>
              </a:prstGeom>
              <a:solidFill>
                <a:schemeClr val="bg1"/>
              </a:solidFill>
              <a:ln>
                <a:solidFill>
                  <a:schemeClr val="tx1"/>
                </a:solidFill>
              </a:ln>
            </p:spPr>
            <p:txBody>
              <a:bodyPr wrap="square" tIns="38576" bIns="38576"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127"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MAP KEY</a:t>
                </a:r>
              </a:p>
              <a:p>
                <a:pPr marL="0" marR="0" lvl="0" indent="0" algn="l" defTabSz="385785" rtl="0" eaLnBrk="1" fontAlgn="auto" latinLnBrk="0" hangingPunct="1">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Evacuation Area/</a:t>
                </a:r>
              </a:p>
              <a:p>
                <a:pPr marL="0" marR="0" lvl="0" indent="0" algn="l" defTabSz="385785" rtl="0" eaLnBrk="1" fontAlgn="auto" latinLnBrk="0" hangingPunct="1">
                  <a:spcBef>
                    <a:spcPts val="0"/>
                  </a:spcBef>
                  <a:spcAft>
                    <a:spcPts val="253"/>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Maximum Predicted Inundation</a:t>
                </a:r>
              </a:p>
              <a:p>
                <a:pPr marL="0" marR="0" lvl="0" indent="0" algn="l" defTabSz="385785" rtl="0" eaLnBrk="1" fontAlgn="auto" latinLnBrk="0" hangingPunct="1">
                  <a:spcBef>
                    <a:spcPts val="0"/>
                  </a:spcBef>
                  <a:spcAft>
                    <a:spcPts val="0"/>
                  </a:spcAft>
                  <a:buClrTx/>
                  <a:buSzTx/>
                  <a:buFontTx/>
                  <a:buNone/>
                  <a:tabLst/>
                  <a:defRPr/>
                </a:pPr>
                <a:r>
                  <a:rPr lang="en-US" sz="591" noProof="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Minimum Predicted Inundation</a:t>
                </a:r>
              </a:p>
              <a:p>
                <a:pPr marL="0" marR="0" lvl="0" indent="0" algn="l" defTabSz="385785" rtl="0" eaLnBrk="1" fontAlgn="auto" latinLnBrk="0" hangingPunct="1">
                  <a:lnSpc>
                    <a:spcPct val="150000"/>
                  </a:lnSpc>
                  <a:spcBef>
                    <a:spcPts val="0"/>
                  </a:spcBef>
                  <a:spcAft>
                    <a:spcPts val="0"/>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Collection Point</a:t>
                </a:r>
                <a:r>
                  <a:rPr lang="en-US" sz="591">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9FF15BB2-4B9A-4C23-B50C-164227EE7649}"/>
                  </a:ext>
                </a:extLst>
              </p:cNvPr>
              <p:cNvSpPr/>
              <p:nvPr/>
            </p:nvSpPr>
            <p:spPr>
              <a:xfrm>
                <a:off x="7844333" y="2686333"/>
                <a:ext cx="457552" cy="185083"/>
              </a:xfrm>
              <a:prstGeom prst="rect">
                <a:avLst/>
              </a:prstGeom>
              <a:pattFill prst="smGrid">
                <a:fgClr>
                  <a:srgbClr val="FF0000"/>
                </a:fgClr>
                <a:bgClr>
                  <a:schemeClr val="bg1"/>
                </a:bgClr>
              </a:patt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Graphic 35" descr="Marker with solid fill">
                <a:extLst>
                  <a:ext uri="{FF2B5EF4-FFF2-40B4-BE49-F238E27FC236}">
                    <a16:creationId xmlns:a16="http://schemas.microsoft.com/office/drawing/2014/main" id="{14E01AD3-7E43-47F7-B644-020A5115E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6189" y="3366480"/>
                <a:ext cx="373840" cy="343685"/>
              </a:xfrm>
              <a:prstGeom prst="rect">
                <a:avLst/>
              </a:prstGeom>
              <a:effectLst>
                <a:outerShdw blurRad="50800" dist="38100" dir="2700000" algn="tl" rotWithShape="0">
                  <a:prstClr val="black">
                    <a:alpha val="40000"/>
                  </a:prstClr>
                </a:outerShdw>
              </a:effectLst>
            </p:spPr>
          </p:pic>
          <p:sp>
            <p:nvSpPr>
              <p:cNvPr id="49" name="Rectangle 48">
                <a:extLst>
                  <a:ext uri="{FF2B5EF4-FFF2-40B4-BE49-F238E27FC236}">
                    <a16:creationId xmlns:a16="http://schemas.microsoft.com/office/drawing/2014/main" id="{31B4BEB5-17B4-45AF-AC2C-162D90F881A5}"/>
                  </a:ext>
                </a:extLst>
              </p:cNvPr>
              <p:cNvSpPr/>
              <p:nvPr/>
            </p:nvSpPr>
            <p:spPr>
              <a:xfrm>
                <a:off x="7851471" y="3126659"/>
                <a:ext cx="457552" cy="185083"/>
              </a:xfrm>
              <a:prstGeom prst="rect">
                <a:avLst/>
              </a:prstGeom>
              <a:pattFill prst="smGrid">
                <a:fgClr>
                  <a:srgbClr val="92D050"/>
                </a:fgClr>
                <a:bgClr>
                  <a:schemeClr val="bg1"/>
                </a:bgClr>
              </a:patt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0" name="Graphic 49" descr="Marker with solid fill">
              <a:extLst>
                <a:ext uri="{FF2B5EF4-FFF2-40B4-BE49-F238E27FC236}">
                  <a16:creationId xmlns:a16="http://schemas.microsoft.com/office/drawing/2014/main" id="{D70C1341-DCE4-4D56-9855-FAE529EE4D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5521" y="10894053"/>
              <a:ext cx="580564" cy="533734"/>
            </a:xfrm>
            <a:prstGeom prst="rect">
              <a:avLst/>
            </a:prstGeom>
            <a:effectLst>
              <a:outerShdw blurRad="50800" dist="38100" dir="2700000" algn="tl" rotWithShape="0">
                <a:prstClr val="black">
                  <a:alpha val="40000"/>
                </a:prstClr>
              </a:outerShdw>
            </a:effectLst>
          </p:spPr>
        </p:pic>
        <p:sp>
          <p:nvSpPr>
            <p:cNvPr id="52" name="TextBox 51">
              <a:extLst>
                <a:ext uri="{FF2B5EF4-FFF2-40B4-BE49-F238E27FC236}">
                  <a16:creationId xmlns:a16="http://schemas.microsoft.com/office/drawing/2014/main" id="{D58BA54F-2421-44B8-82E4-B9BF93FD7901}"/>
                </a:ext>
              </a:extLst>
            </p:cNvPr>
            <p:cNvSpPr txBox="1"/>
            <p:nvPr/>
          </p:nvSpPr>
          <p:spPr>
            <a:xfrm>
              <a:off x="1423123" y="4523085"/>
              <a:ext cx="2029661" cy="30777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dirty="0">
                  <a:latin typeface="Open Sans" panose="020B0606030504020204" pitchFamily="34" charset="0"/>
                  <a:ea typeface="Open Sans" panose="020B0606030504020204" pitchFamily="34" charset="0"/>
                  <a:cs typeface="Open Sans" panose="020B0606030504020204" pitchFamily="34" charset="0"/>
                </a:rPr>
                <a:t>Pump &amp; Field Shop</a:t>
              </a:r>
            </a:p>
          </p:txBody>
        </p:sp>
        <p:cxnSp>
          <p:nvCxnSpPr>
            <p:cNvPr id="15" name="Straight Arrow Connector 14">
              <a:extLst>
                <a:ext uri="{FF2B5EF4-FFF2-40B4-BE49-F238E27FC236}">
                  <a16:creationId xmlns:a16="http://schemas.microsoft.com/office/drawing/2014/main" id="{0DC83C0F-B380-4A34-8841-059CABB25B8C}"/>
                </a:ext>
              </a:extLst>
            </p:cNvPr>
            <p:cNvCxnSpPr/>
            <p:nvPr/>
          </p:nvCxnSpPr>
          <p:spPr>
            <a:xfrm flipV="1">
              <a:off x="3414458" y="4398745"/>
              <a:ext cx="676279" cy="288758"/>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00AE6A8-DFDB-46F2-B82C-C79C0C66AE8A}"/>
                </a:ext>
              </a:extLst>
            </p:cNvPr>
            <p:cNvCxnSpPr>
              <a:cxnSpLocks/>
              <a:stCxn id="54" idx="1"/>
            </p:cNvCxnSpPr>
            <p:nvPr/>
          </p:nvCxnSpPr>
          <p:spPr>
            <a:xfrm flipH="1" flipV="1">
              <a:off x="4783667" y="3796716"/>
              <a:ext cx="438755" cy="1361273"/>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9B51125-2590-498E-9A6A-8562BA9E1A97}"/>
                </a:ext>
              </a:extLst>
            </p:cNvPr>
            <p:cNvSpPr txBox="1"/>
            <p:nvPr/>
          </p:nvSpPr>
          <p:spPr>
            <a:xfrm>
              <a:off x="5222422" y="4357770"/>
              <a:ext cx="2029661" cy="160043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dirty="0">
                  <a:latin typeface="Open Sans" panose="020B0606030504020204" pitchFamily="34" charset="0"/>
                  <a:ea typeface="Open Sans" panose="020B0606030504020204" pitchFamily="34" charset="0"/>
                  <a:cs typeface="Open Sans" panose="020B0606030504020204" pitchFamily="34" charset="0"/>
                </a:rPr>
                <a:t>Utility Crew Trailers, Leaching Crew, SW/MFL Trailer, Vac Trucks, Shared Services, EMS Cleaning Services, Savage Molten Crew</a:t>
              </a:r>
            </a:p>
          </p:txBody>
        </p:sp>
        <p:cxnSp>
          <p:nvCxnSpPr>
            <p:cNvPr id="55" name="Straight Arrow Connector 54">
              <a:extLst>
                <a:ext uri="{FF2B5EF4-FFF2-40B4-BE49-F238E27FC236}">
                  <a16:creationId xmlns:a16="http://schemas.microsoft.com/office/drawing/2014/main" id="{2945A57A-8AE4-41B9-903F-075082068E77}"/>
                </a:ext>
              </a:extLst>
            </p:cNvPr>
            <p:cNvCxnSpPr>
              <a:cxnSpLocks/>
              <a:stCxn id="56" idx="1"/>
            </p:cNvCxnSpPr>
            <p:nvPr/>
          </p:nvCxnSpPr>
          <p:spPr>
            <a:xfrm flipH="1">
              <a:off x="7317603" y="2535263"/>
              <a:ext cx="612185" cy="24145"/>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63A37D2-9653-443F-B57A-CC6F988E831A}"/>
                </a:ext>
              </a:extLst>
            </p:cNvPr>
            <p:cNvSpPr txBox="1"/>
            <p:nvPr/>
          </p:nvSpPr>
          <p:spPr>
            <a:xfrm>
              <a:off x="7929788" y="2273653"/>
              <a:ext cx="2029661"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Asset Recovery/</a:t>
              </a:r>
            </a:p>
            <a:p>
              <a:pPr algn="ctr"/>
              <a:r>
                <a:rPr lang="en-US" sz="591">
                  <a:latin typeface="Open Sans" panose="020B0606030504020204" pitchFamily="34" charset="0"/>
                  <a:ea typeface="Open Sans" panose="020B0606030504020204" pitchFamily="34" charset="0"/>
                  <a:cs typeface="Open Sans" panose="020B0606030504020204" pitchFamily="34" charset="0"/>
                </a:rPr>
                <a:t>Salvaged Equipment</a:t>
              </a:r>
            </a:p>
          </p:txBody>
        </p:sp>
      </p:grpSp>
    </p:spTree>
    <p:extLst>
      <p:ext uri="{BB962C8B-B14F-4D97-AF65-F5344CB8AC3E}">
        <p14:creationId xmlns:p14="http://schemas.microsoft.com/office/powerpoint/2010/main" val="2772383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009D8-922A-4CBF-B7D8-38337DE2EC21}"/>
              </a:ext>
            </a:extLst>
          </p:cNvPr>
          <p:cNvSpPr txBox="1"/>
          <p:nvPr/>
        </p:nvSpPr>
        <p:spPr>
          <a:xfrm>
            <a:off x="2361902" y="124189"/>
            <a:ext cx="3999607" cy="442878"/>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Zones</a:t>
            </a:r>
          </a:p>
        </p:txBody>
      </p:sp>
      <p:sp>
        <p:nvSpPr>
          <p:cNvPr id="5" name="Rectangle 4">
            <a:extLst>
              <a:ext uri="{FF2B5EF4-FFF2-40B4-BE49-F238E27FC236}">
                <a16:creationId xmlns:a16="http://schemas.microsoft.com/office/drawing/2014/main" id="{C69C28E2-F1CD-44B4-8573-2F83E5EFD4EA}"/>
              </a:ext>
            </a:extLst>
          </p:cNvPr>
          <p:cNvSpPr/>
          <p:nvPr/>
        </p:nvSpPr>
        <p:spPr>
          <a:xfrm>
            <a:off x="2640948" y="6484585"/>
            <a:ext cx="3958781" cy="373415"/>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6" name="TextBox 5">
            <a:extLst>
              <a:ext uri="{FF2B5EF4-FFF2-40B4-BE49-F238E27FC236}">
                <a16:creationId xmlns:a16="http://schemas.microsoft.com/office/drawing/2014/main" id="{68FFEC28-C5FA-475E-9135-C467EC96EF59}"/>
              </a:ext>
            </a:extLst>
          </p:cNvPr>
          <p:cNvSpPr txBox="1"/>
          <p:nvPr/>
        </p:nvSpPr>
        <p:spPr>
          <a:xfrm>
            <a:off x="2690722" y="6484585"/>
            <a:ext cx="3859232" cy="40408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1013" b="1" cap="small">
                <a:solidFill>
                  <a:schemeClr val="bg1"/>
                </a:solidFill>
                <a:latin typeface="Open Sans" panose="020B0606030504020204" pitchFamily="34" charset="0"/>
                <a:ea typeface="Open Sans" panose="020B0606030504020204" pitchFamily="34" charset="0"/>
                <a:cs typeface="Open Sans" panose="020B0606030504020204" pitchFamily="34" charset="0"/>
              </a:rPr>
              <a:t>PLEASE KEEP THIS PLAN IN AN ACCESSIBLE LOCATION SUCH AS YOUR DESK, WORK VEHICLE, OR EQUIPMENT</a:t>
            </a:r>
          </a:p>
        </p:txBody>
      </p:sp>
      <p:sp>
        <p:nvSpPr>
          <p:cNvPr id="44" name="Rectangle 43">
            <a:extLst>
              <a:ext uri="{FF2B5EF4-FFF2-40B4-BE49-F238E27FC236}">
                <a16:creationId xmlns:a16="http://schemas.microsoft.com/office/drawing/2014/main" id="{7783E194-80A4-4C59-A2A6-1C2846D6AD2F}"/>
              </a:ext>
            </a:extLst>
          </p:cNvPr>
          <p:cNvSpPr/>
          <p:nvPr/>
        </p:nvSpPr>
        <p:spPr>
          <a:xfrm>
            <a:off x="2000250" y="0"/>
            <a:ext cx="5143500" cy="852763"/>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45" name="TextBox 44">
            <a:extLst>
              <a:ext uri="{FF2B5EF4-FFF2-40B4-BE49-F238E27FC236}">
                <a16:creationId xmlns:a16="http://schemas.microsoft.com/office/drawing/2014/main" id="{111C3802-C8BF-41A8-AAE9-44C12BBFDC65}"/>
              </a:ext>
            </a:extLst>
          </p:cNvPr>
          <p:cNvSpPr txBox="1"/>
          <p:nvPr/>
        </p:nvSpPr>
        <p:spPr>
          <a:xfrm>
            <a:off x="2434302" y="34750"/>
            <a:ext cx="3999607" cy="871457"/>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785"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Silver Basin 1</a:t>
            </a:r>
          </a:p>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Areas</a:t>
            </a:r>
          </a:p>
        </p:txBody>
      </p:sp>
      <p:grpSp>
        <p:nvGrpSpPr>
          <p:cNvPr id="2" name="Group 1">
            <a:extLst>
              <a:ext uri="{FF2B5EF4-FFF2-40B4-BE49-F238E27FC236}">
                <a16:creationId xmlns:a16="http://schemas.microsoft.com/office/drawing/2014/main" id="{0DC858DD-2F31-4D10-9F34-27291FB69496}"/>
              </a:ext>
            </a:extLst>
          </p:cNvPr>
          <p:cNvGrpSpPr/>
          <p:nvPr/>
        </p:nvGrpSpPr>
        <p:grpSpPr>
          <a:xfrm>
            <a:off x="2823561" y="948774"/>
            <a:ext cx="3343503" cy="3821784"/>
            <a:chOff x="2133329" y="2248946"/>
            <a:chExt cx="7925340" cy="9059043"/>
          </a:xfrm>
        </p:grpSpPr>
        <p:pic>
          <p:nvPicPr>
            <p:cNvPr id="4" name="Picture 3">
              <a:extLst>
                <a:ext uri="{FF2B5EF4-FFF2-40B4-BE49-F238E27FC236}">
                  <a16:creationId xmlns:a16="http://schemas.microsoft.com/office/drawing/2014/main" id="{80E5B01F-C928-4AFA-9701-958CFE75D007}"/>
                </a:ext>
              </a:extLst>
            </p:cNvPr>
            <p:cNvPicPr>
              <a:picLocks noChangeAspect="1"/>
            </p:cNvPicPr>
            <p:nvPr/>
          </p:nvPicPr>
          <p:blipFill rotWithShape="1">
            <a:blip r:embed="rId3"/>
            <a:srcRect l="5474"/>
            <a:stretch/>
          </p:blipFill>
          <p:spPr>
            <a:xfrm>
              <a:off x="2133329" y="2248946"/>
              <a:ext cx="7925340" cy="9059043"/>
            </a:xfrm>
            <a:prstGeom prst="rect">
              <a:avLst/>
            </a:prstGeom>
          </p:spPr>
        </p:pic>
        <p:grpSp>
          <p:nvGrpSpPr>
            <p:cNvPr id="19" name="Group 18">
              <a:extLst>
                <a:ext uri="{FF2B5EF4-FFF2-40B4-BE49-F238E27FC236}">
                  <a16:creationId xmlns:a16="http://schemas.microsoft.com/office/drawing/2014/main" id="{F5D32A73-DFE8-4843-A0BA-EFC7E52D5A95}"/>
                </a:ext>
              </a:extLst>
            </p:cNvPr>
            <p:cNvGrpSpPr/>
            <p:nvPr/>
          </p:nvGrpSpPr>
          <p:grpSpPr>
            <a:xfrm>
              <a:off x="2208774" y="7391163"/>
              <a:ext cx="3725862" cy="1473673"/>
              <a:chOff x="7689700" y="2245140"/>
              <a:chExt cx="3725862" cy="1473673"/>
            </a:xfrm>
          </p:grpSpPr>
          <p:sp>
            <p:nvSpPr>
              <p:cNvPr id="20" name="TextBox 19">
                <a:extLst>
                  <a:ext uri="{FF2B5EF4-FFF2-40B4-BE49-F238E27FC236}">
                    <a16:creationId xmlns:a16="http://schemas.microsoft.com/office/drawing/2014/main" id="{686ECED4-B5DC-4274-8068-19EDA59DE3A2}"/>
                  </a:ext>
                </a:extLst>
              </p:cNvPr>
              <p:cNvSpPr txBox="1"/>
              <p:nvPr/>
            </p:nvSpPr>
            <p:spPr>
              <a:xfrm>
                <a:off x="7689700" y="2245140"/>
                <a:ext cx="3725862" cy="147367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38576" bIns="38576"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127"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MAP KEY</a:t>
                </a:r>
              </a:p>
              <a:p>
                <a:pPr marL="0" marR="0" lvl="0" indent="0" algn="l" defTabSz="385785" rtl="0" eaLnBrk="1" fontAlgn="auto" latinLnBrk="0" hangingPunct="1">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Evacuation Area/</a:t>
                </a:r>
              </a:p>
              <a:p>
                <a:pPr marL="0" marR="0" lvl="0" indent="0" algn="l" defTabSz="385785" rtl="0" eaLnBrk="1" fontAlgn="auto" latinLnBrk="0" hangingPunct="1">
                  <a:spcBef>
                    <a:spcPts val="0"/>
                  </a:spcBef>
                  <a:spcAft>
                    <a:spcPts val="253"/>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Maximum Predicted Inundation</a:t>
                </a:r>
              </a:p>
              <a:p>
                <a:pPr marL="0" marR="0" lvl="0" indent="0" algn="l" defTabSz="385785" rtl="0" eaLnBrk="1" fontAlgn="auto" latinLnBrk="0" hangingPunct="1">
                  <a:spcBef>
                    <a:spcPts val="0"/>
                  </a:spcBef>
                  <a:spcAft>
                    <a:spcPts val="0"/>
                  </a:spcAft>
                  <a:buClrTx/>
                  <a:buSzTx/>
                  <a:buFontTx/>
                  <a:buNone/>
                  <a:tabLst/>
                  <a:defRPr/>
                </a:pPr>
                <a:r>
                  <a:rPr lang="en-US" sz="591" noProof="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Minimum Predicted Inundation</a:t>
                </a:r>
              </a:p>
              <a:p>
                <a:pPr marL="0" marR="0" lvl="0" indent="0" algn="l" defTabSz="385785" rtl="0" eaLnBrk="1" fontAlgn="auto" latinLnBrk="0" hangingPunct="1">
                  <a:lnSpc>
                    <a:spcPct val="150000"/>
                  </a:lnSpc>
                  <a:spcBef>
                    <a:spcPts val="0"/>
                  </a:spcBef>
                  <a:spcAft>
                    <a:spcPts val="0"/>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Collection Point</a:t>
                </a:r>
                <a:r>
                  <a:rPr lang="en-US" sz="591">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BD7C908D-EB6A-4BB9-BC30-54B7C7B1F758}"/>
                  </a:ext>
                </a:extLst>
              </p:cNvPr>
              <p:cNvSpPr/>
              <p:nvPr/>
            </p:nvSpPr>
            <p:spPr>
              <a:xfrm>
                <a:off x="7844333" y="2686333"/>
                <a:ext cx="457552" cy="185083"/>
              </a:xfrm>
              <a:prstGeom prst="rect">
                <a:avLst/>
              </a:prstGeom>
              <a:pattFill prst="smGrid">
                <a:fgClr>
                  <a:srgbClr val="FF0000"/>
                </a:fgClr>
                <a:bgClr>
                  <a:schemeClr val="bg1"/>
                </a:bgClr>
              </a:patt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Graphic 21" descr="Marker with solid fill">
                <a:extLst>
                  <a:ext uri="{FF2B5EF4-FFF2-40B4-BE49-F238E27FC236}">
                    <a16:creationId xmlns:a16="http://schemas.microsoft.com/office/drawing/2014/main" id="{4A24F7BD-D7F4-420C-8CAC-4C87DAD73D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6189" y="3366480"/>
                <a:ext cx="373840" cy="343685"/>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C15ECB49-70CB-481D-8E7B-A872EB6DFDC8}"/>
                  </a:ext>
                </a:extLst>
              </p:cNvPr>
              <p:cNvSpPr/>
              <p:nvPr/>
            </p:nvSpPr>
            <p:spPr>
              <a:xfrm>
                <a:off x="7851471" y="3126659"/>
                <a:ext cx="457552" cy="185083"/>
              </a:xfrm>
              <a:prstGeom prst="rect">
                <a:avLst/>
              </a:prstGeom>
              <a:pattFill prst="smGrid">
                <a:fgClr>
                  <a:srgbClr val="92D050"/>
                </a:fgClr>
                <a:bgClr>
                  <a:schemeClr val="bg1"/>
                </a:bgClr>
              </a:patt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38C24F5E-77D4-4196-A512-B7A250D31AFF}"/>
                </a:ext>
              </a:extLst>
            </p:cNvPr>
            <p:cNvSpPr txBox="1"/>
            <p:nvPr/>
          </p:nvSpPr>
          <p:spPr>
            <a:xfrm>
              <a:off x="6229708" y="2978728"/>
              <a:ext cx="1753850" cy="30777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dirty="0" err="1">
                  <a:latin typeface="Open Sans" panose="020B0606030504020204" pitchFamily="34" charset="0"/>
                  <a:ea typeface="Open Sans" panose="020B0606030504020204" pitchFamily="34" charset="0"/>
                  <a:cs typeface="Open Sans" panose="020B0606030504020204" pitchFamily="34" charset="0"/>
                </a:rPr>
                <a:t>Stargo</a:t>
              </a:r>
              <a:r>
                <a:rPr lang="en-US" sz="591" dirty="0">
                  <a:latin typeface="Open Sans" panose="020B0606030504020204" pitchFamily="34" charset="0"/>
                  <a:ea typeface="Open Sans" panose="020B0606030504020204" pitchFamily="34" charset="0"/>
                  <a:cs typeface="Open Sans" panose="020B0606030504020204" pitchFamily="34" charset="0"/>
                </a:rPr>
                <a:t> EW</a:t>
              </a:r>
            </a:p>
          </p:txBody>
        </p:sp>
        <p:cxnSp>
          <p:nvCxnSpPr>
            <p:cNvPr id="30" name="Straight Arrow Connector 29">
              <a:extLst>
                <a:ext uri="{FF2B5EF4-FFF2-40B4-BE49-F238E27FC236}">
                  <a16:creationId xmlns:a16="http://schemas.microsoft.com/office/drawing/2014/main" id="{FE30B23E-E470-46AC-982B-C808B863C064}"/>
                </a:ext>
              </a:extLst>
            </p:cNvPr>
            <p:cNvCxnSpPr>
              <a:cxnSpLocks/>
            </p:cNvCxnSpPr>
            <p:nvPr/>
          </p:nvCxnSpPr>
          <p:spPr>
            <a:xfrm>
              <a:off x="7106633" y="3286505"/>
              <a:ext cx="1105012" cy="1679195"/>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Graphic 30" descr="Marker with solid fill">
              <a:extLst>
                <a:ext uri="{FF2B5EF4-FFF2-40B4-BE49-F238E27FC236}">
                  <a16:creationId xmlns:a16="http://schemas.microsoft.com/office/drawing/2014/main" id="{7650291F-B95B-41CE-86B2-544419FE3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6184" y="3977891"/>
              <a:ext cx="580564" cy="53373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480FA78A-DAD4-40A4-B8E8-BA7FF6E06B92}"/>
                </a:ext>
              </a:extLst>
            </p:cNvPr>
            <p:cNvSpPr txBox="1"/>
            <p:nvPr/>
          </p:nvSpPr>
          <p:spPr>
            <a:xfrm>
              <a:off x="8077531" y="3245973"/>
              <a:ext cx="1753850"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dirty="0">
                  <a:latin typeface="Open Sans" panose="020B0606030504020204" pitchFamily="34" charset="0"/>
                  <a:ea typeface="Open Sans" panose="020B0606030504020204" pitchFamily="34" charset="0"/>
                  <a:cs typeface="Open Sans" panose="020B0606030504020204" pitchFamily="34" charset="0"/>
                </a:rPr>
                <a:t>North Parking Lot, Move to Morenci Warehouse</a:t>
              </a:r>
            </a:p>
          </p:txBody>
        </p:sp>
      </p:grpSp>
      <p:sp>
        <p:nvSpPr>
          <p:cNvPr id="35" name="TextBox 34">
            <a:extLst>
              <a:ext uri="{FF2B5EF4-FFF2-40B4-BE49-F238E27FC236}">
                <a16:creationId xmlns:a16="http://schemas.microsoft.com/office/drawing/2014/main" id="{A3298B37-D216-470F-884C-623D21E73B77}"/>
              </a:ext>
            </a:extLst>
          </p:cNvPr>
          <p:cNvSpPr txBox="1"/>
          <p:nvPr/>
        </p:nvSpPr>
        <p:spPr>
          <a:xfrm>
            <a:off x="2449298" y="4802949"/>
            <a:ext cx="4092029" cy="174932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l" defTabSz="385785" rtl="0" eaLnBrk="1" fontAlgn="auto" latinLnBrk="0" hangingPunct="1">
              <a:lnSpc>
                <a:spcPct val="100000"/>
              </a:lnSpc>
              <a:spcBef>
                <a:spcPts val="0"/>
              </a:spcBef>
              <a:spcAft>
                <a:spcPts val="506"/>
              </a:spcAft>
              <a:buClrTx/>
              <a:buSzTx/>
              <a:buFontTx/>
              <a:buNone/>
              <a:tabLst/>
              <a:defRPr/>
            </a:pPr>
            <a:r>
              <a:rPr kumimoji="0" lang="en-US" sz="759" b="1" i="0" u="none" strike="noStrike" kern="1200" cap="none" spc="127"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WHAT TO DO:</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the event of a tailings storage facility failure evacuation a mayday will be announced on all processing area radio channels per established evacuation protocol by area.</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lang="en-US" sz="759" cap="none" spc="0" dirty="0">
                <a:solidFill>
                  <a:prstClr val="white">
                    <a:lumMod val="50000"/>
                  </a:prstClr>
                </a:solidFill>
              </a:rPr>
              <a:t>If you are in the area of concern, move</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up and away from the tailings storage facility and to the </a:t>
            </a:r>
            <a:r>
              <a:rPr lang="en-US" sz="759" cap="none" spc="0" dirty="0">
                <a:solidFill>
                  <a:prstClr val="white">
                    <a:lumMod val="50000"/>
                  </a:prstClr>
                </a:solidFill>
              </a:rPr>
              <a:t>collection point nearest to you. If the path to that collection point is routed through an area of concern, choose an alternate collection point or location and report to your supervisor.</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When in doubt, always move </a:t>
            </a:r>
            <a:r>
              <a:rPr kumimoji="0" lang="en-US" sz="759"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away</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and/or </a:t>
            </a:r>
            <a:r>
              <a:rPr kumimoji="0" lang="en-US" sz="759"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uphill</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from the tailings storage facility.</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There </a:t>
            </a:r>
            <a:r>
              <a:rPr lang="en-US" sz="759" cap="none" spc="0" dirty="0">
                <a:solidFill>
                  <a:prstClr val="white">
                    <a:lumMod val="50000"/>
                  </a:prstClr>
                </a:solidFill>
              </a:rPr>
              <a:t>may be</a:t>
            </a:r>
            <a:r>
              <a:rPr kumimoji="0" lang="en-US" sz="759"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just minutes to evacuate so choose the best transport available to you – by foot, vehicle, or equipment.</a:t>
            </a:r>
          </a:p>
        </p:txBody>
      </p:sp>
      <p:sp>
        <p:nvSpPr>
          <p:cNvPr id="24" name="TextBox 23">
            <a:extLst>
              <a:ext uri="{FF2B5EF4-FFF2-40B4-BE49-F238E27FC236}">
                <a16:creationId xmlns:a16="http://schemas.microsoft.com/office/drawing/2014/main" id="{AD6757D7-F6FC-470B-91D0-C70D09D05E3A}"/>
              </a:ext>
            </a:extLst>
          </p:cNvPr>
          <p:cNvSpPr txBox="1"/>
          <p:nvPr/>
        </p:nvSpPr>
        <p:spPr>
          <a:xfrm>
            <a:off x="5188729" y="2959610"/>
            <a:ext cx="896071" cy="3651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Tailings Offices/Maintenance</a:t>
            </a:r>
          </a:p>
        </p:txBody>
      </p:sp>
      <p:cxnSp>
        <p:nvCxnSpPr>
          <p:cNvPr id="25" name="Straight Arrow Connector 24">
            <a:extLst>
              <a:ext uri="{FF2B5EF4-FFF2-40B4-BE49-F238E27FC236}">
                <a16:creationId xmlns:a16="http://schemas.microsoft.com/office/drawing/2014/main" id="{854EE0AE-FCAA-4E50-BD9F-BE18D7CFA462}"/>
              </a:ext>
            </a:extLst>
          </p:cNvPr>
          <p:cNvCxnSpPr>
            <a:cxnSpLocks/>
            <a:stCxn id="24" idx="0"/>
          </p:cNvCxnSpPr>
          <p:nvPr/>
        </p:nvCxnSpPr>
        <p:spPr>
          <a:xfrm>
            <a:off x="4378261" y="1248586"/>
            <a:ext cx="1150049" cy="1075769"/>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077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009D8-922A-4CBF-B7D8-38337DE2EC21}"/>
              </a:ext>
            </a:extLst>
          </p:cNvPr>
          <p:cNvSpPr txBox="1"/>
          <p:nvPr/>
        </p:nvSpPr>
        <p:spPr>
          <a:xfrm>
            <a:off x="2361902" y="124189"/>
            <a:ext cx="3999607" cy="442878"/>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Zones</a:t>
            </a:r>
          </a:p>
        </p:txBody>
      </p:sp>
      <p:sp>
        <p:nvSpPr>
          <p:cNvPr id="5" name="Rectangle 4">
            <a:extLst>
              <a:ext uri="{FF2B5EF4-FFF2-40B4-BE49-F238E27FC236}">
                <a16:creationId xmlns:a16="http://schemas.microsoft.com/office/drawing/2014/main" id="{C69C28E2-F1CD-44B4-8573-2F83E5EFD4EA}"/>
              </a:ext>
            </a:extLst>
          </p:cNvPr>
          <p:cNvSpPr/>
          <p:nvPr/>
        </p:nvSpPr>
        <p:spPr>
          <a:xfrm>
            <a:off x="2640948" y="6484585"/>
            <a:ext cx="3958781" cy="373415"/>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6" name="TextBox 5">
            <a:extLst>
              <a:ext uri="{FF2B5EF4-FFF2-40B4-BE49-F238E27FC236}">
                <a16:creationId xmlns:a16="http://schemas.microsoft.com/office/drawing/2014/main" id="{68FFEC28-C5FA-475E-9135-C467EC96EF59}"/>
              </a:ext>
            </a:extLst>
          </p:cNvPr>
          <p:cNvSpPr txBox="1"/>
          <p:nvPr/>
        </p:nvSpPr>
        <p:spPr>
          <a:xfrm>
            <a:off x="2698792" y="6484585"/>
            <a:ext cx="3859232" cy="40408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1013" b="1" cap="small">
                <a:solidFill>
                  <a:schemeClr val="bg1"/>
                </a:solidFill>
                <a:latin typeface="Open Sans" panose="020B0606030504020204" pitchFamily="34" charset="0"/>
                <a:ea typeface="Open Sans" panose="020B0606030504020204" pitchFamily="34" charset="0"/>
                <a:cs typeface="Open Sans" panose="020B0606030504020204" pitchFamily="34" charset="0"/>
              </a:rPr>
              <a:t>PLEASE KEEP THIS PLAN IN AN ACCESSIBLE LOCATION SUCH AS YOUR DESK, WORK VEHICLE, OR EQUIPMENT</a:t>
            </a:r>
          </a:p>
        </p:txBody>
      </p:sp>
      <p:sp>
        <p:nvSpPr>
          <p:cNvPr id="44" name="Rectangle 43">
            <a:extLst>
              <a:ext uri="{FF2B5EF4-FFF2-40B4-BE49-F238E27FC236}">
                <a16:creationId xmlns:a16="http://schemas.microsoft.com/office/drawing/2014/main" id="{7783E194-80A4-4C59-A2A6-1C2846D6AD2F}"/>
              </a:ext>
            </a:extLst>
          </p:cNvPr>
          <p:cNvSpPr/>
          <p:nvPr/>
        </p:nvSpPr>
        <p:spPr>
          <a:xfrm>
            <a:off x="2000250" y="0"/>
            <a:ext cx="5143500" cy="852763"/>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45" name="TextBox 44">
            <a:extLst>
              <a:ext uri="{FF2B5EF4-FFF2-40B4-BE49-F238E27FC236}">
                <a16:creationId xmlns:a16="http://schemas.microsoft.com/office/drawing/2014/main" id="{111C3802-C8BF-41A8-AAE9-44C12BBFDC65}"/>
              </a:ext>
            </a:extLst>
          </p:cNvPr>
          <p:cNvSpPr txBox="1"/>
          <p:nvPr/>
        </p:nvSpPr>
        <p:spPr>
          <a:xfrm>
            <a:off x="2434302" y="34750"/>
            <a:ext cx="3999607" cy="871457"/>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785"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Southwest 1</a:t>
            </a:r>
          </a:p>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Areas</a:t>
            </a:r>
          </a:p>
        </p:txBody>
      </p:sp>
      <p:grpSp>
        <p:nvGrpSpPr>
          <p:cNvPr id="2" name="Group 1">
            <a:extLst>
              <a:ext uri="{FF2B5EF4-FFF2-40B4-BE49-F238E27FC236}">
                <a16:creationId xmlns:a16="http://schemas.microsoft.com/office/drawing/2014/main" id="{A532C805-50DE-4D0E-8C2D-E2F3E46F45D4}"/>
              </a:ext>
            </a:extLst>
          </p:cNvPr>
          <p:cNvGrpSpPr/>
          <p:nvPr/>
        </p:nvGrpSpPr>
        <p:grpSpPr>
          <a:xfrm>
            <a:off x="2723499" y="976951"/>
            <a:ext cx="3697002" cy="3344006"/>
            <a:chOff x="2040350" y="2515770"/>
            <a:chExt cx="8111299" cy="7406441"/>
          </a:xfrm>
        </p:grpSpPr>
        <p:pic>
          <p:nvPicPr>
            <p:cNvPr id="7" name="Picture 6">
              <a:extLst>
                <a:ext uri="{FF2B5EF4-FFF2-40B4-BE49-F238E27FC236}">
                  <a16:creationId xmlns:a16="http://schemas.microsoft.com/office/drawing/2014/main" id="{9A09E730-54CB-42F7-8C33-BB19AF77EF01}"/>
                </a:ext>
              </a:extLst>
            </p:cNvPr>
            <p:cNvPicPr>
              <a:picLocks noChangeAspect="1"/>
            </p:cNvPicPr>
            <p:nvPr/>
          </p:nvPicPr>
          <p:blipFill>
            <a:blip r:embed="rId3"/>
            <a:stretch>
              <a:fillRect/>
            </a:stretch>
          </p:blipFill>
          <p:spPr>
            <a:xfrm>
              <a:off x="2040350" y="2515770"/>
              <a:ext cx="8111299" cy="7406441"/>
            </a:xfrm>
            <a:prstGeom prst="rect">
              <a:avLst/>
            </a:prstGeom>
          </p:spPr>
        </p:pic>
        <p:grpSp>
          <p:nvGrpSpPr>
            <p:cNvPr id="12" name="Group 11">
              <a:extLst>
                <a:ext uri="{FF2B5EF4-FFF2-40B4-BE49-F238E27FC236}">
                  <a16:creationId xmlns:a16="http://schemas.microsoft.com/office/drawing/2014/main" id="{33D3C930-D853-4B68-A0C7-40CEE671AA18}"/>
                </a:ext>
              </a:extLst>
            </p:cNvPr>
            <p:cNvGrpSpPr/>
            <p:nvPr/>
          </p:nvGrpSpPr>
          <p:grpSpPr>
            <a:xfrm>
              <a:off x="2227938" y="8139285"/>
              <a:ext cx="3725862" cy="1184940"/>
              <a:chOff x="7689700" y="2245140"/>
              <a:chExt cx="3725862" cy="1184940"/>
            </a:xfrm>
          </p:grpSpPr>
          <p:sp>
            <p:nvSpPr>
              <p:cNvPr id="13" name="TextBox 12">
                <a:extLst>
                  <a:ext uri="{FF2B5EF4-FFF2-40B4-BE49-F238E27FC236}">
                    <a16:creationId xmlns:a16="http://schemas.microsoft.com/office/drawing/2014/main" id="{F0894650-C23E-47C3-BE0E-04FAA35890E8}"/>
                  </a:ext>
                </a:extLst>
              </p:cNvPr>
              <p:cNvSpPr txBox="1"/>
              <p:nvPr/>
            </p:nvSpPr>
            <p:spPr>
              <a:xfrm>
                <a:off x="7689700" y="2245140"/>
                <a:ext cx="3725862" cy="11849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38576" bIns="38576"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127"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MAP KEY</a:t>
                </a:r>
              </a:p>
              <a:p>
                <a:pPr marL="0" marR="0" lvl="0" indent="0" algn="l" defTabSz="385785" rtl="0" eaLnBrk="1" fontAlgn="auto" latinLnBrk="0" hangingPunct="1">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Evacuation Area/</a:t>
                </a:r>
              </a:p>
              <a:p>
                <a:pPr marL="0" marR="0" lvl="0" indent="0" algn="l" defTabSz="385785" rtl="0" eaLnBrk="1" fontAlgn="auto" latinLnBrk="0" hangingPunct="1">
                  <a:spcBef>
                    <a:spcPts val="0"/>
                  </a:spcBef>
                  <a:spcAft>
                    <a:spcPts val="253"/>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Maximum Predicted Inundation</a:t>
                </a:r>
              </a:p>
              <a:p>
                <a:pPr marL="0" marR="0" lvl="0" indent="0" algn="l" defTabSz="385785" rtl="0" eaLnBrk="1" fontAlgn="auto" latinLnBrk="0" hangingPunct="1">
                  <a:spcBef>
                    <a:spcPts val="0"/>
                  </a:spcBef>
                  <a:spcAft>
                    <a:spcPts val="0"/>
                  </a:spcAft>
                  <a:buClrTx/>
                  <a:buSzTx/>
                  <a:buFontTx/>
                  <a:buNone/>
                  <a:tabLst/>
                  <a:defRPr/>
                </a:pPr>
                <a:r>
                  <a:rPr lang="en-US" sz="591" noProof="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Minimum Predicted Inundation</a:t>
                </a:r>
              </a:p>
            </p:txBody>
          </p:sp>
          <p:sp>
            <p:nvSpPr>
              <p:cNvPr id="14" name="Rectangle 13">
                <a:extLst>
                  <a:ext uri="{FF2B5EF4-FFF2-40B4-BE49-F238E27FC236}">
                    <a16:creationId xmlns:a16="http://schemas.microsoft.com/office/drawing/2014/main" id="{0CEB1B61-0145-4F8F-A56E-F9DFE3BC9BDC}"/>
                  </a:ext>
                </a:extLst>
              </p:cNvPr>
              <p:cNvSpPr/>
              <p:nvPr/>
            </p:nvSpPr>
            <p:spPr>
              <a:xfrm>
                <a:off x="7844333" y="2686333"/>
                <a:ext cx="457552" cy="185083"/>
              </a:xfrm>
              <a:prstGeom prst="rect">
                <a:avLst/>
              </a:prstGeom>
              <a:pattFill prst="smGrid">
                <a:fgClr>
                  <a:srgbClr val="FF0000"/>
                </a:fgClr>
                <a:bgClr>
                  <a:schemeClr val="bg1"/>
                </a:bgClr>
              </a:patt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A9D158-B98C-4F7C-9A20-C231E545C55B}"/>
                  </a:ext>
                </a:extLst>
              </p:cNvPr>
              <p:cNvSpPr/>
              <p:nvPr/>
            </p:nvSpPr>
            <p:spPr>
              <a:xfrm>
                <a:off x="7851471" y="3126659"/>
                <a:ext cx="457552" cy="185083"/>
              </a:xfrm>
              <a:prstGeom prst="rect">
                <a:avLst/>
              </a:prstGeom>
              <a:pattFill prst="smGrid">
                <a:fgClr>
                  <a:srgbClr val="92D050"/>
                </a:fgClr>
                <a:bgClr>
                  <a:schemeClr val="bg1"/>
                </a:bgClr>
              </a:patt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4D4B026C-1935-4ED9-BC43-84F499294D0D}"/>
                </a:ext>
              </a:extLst>
            </p:cNvPr>
            <p:cNvSpPr txBox="1"/>
            <p:nvPr/>
          </p:nvSpPr>
          <p:spPr>
            <a:xfrm>
              <a:off x="5953800" y="6906214"/>
              <a:ext cx="1753850"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Move to High Ground out of Inundation Zone</a:t>
              </a:r>
            </a:p>
          </p:txBody>
        </p:sp>
      </p:grpSp>
      <p:sp>
        <p:nvSpPr>
          <p:cNvPr id="19" name="TextBox 18">
            <a:extLst>
              <a:ext uri="{FF2B5EF4-FFF2-40B4-BE49-F238E27FC236}">
                <a16:creationId xmlns:a16="http://schemas.microsoft.com/office/drawing/2014/main" id="{96823108-2DA5-4B93-93DA-4E17C6A45D5D}"/>
              </a:ext>
            </a:extLst>
          </p:cNvPr>
          <p:cNvSpPr txBox="1"/>
          <p:nvPr/>
        </p:nvSpPr>
        <p:spPr>
          <a:xfrm>
            <a:off x="2582394" y="4499664"/>
            <a:ext cx="4092029" cy="174932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l" defTabSz="385785" rtl="0" eaLnBrk="1" fontAlgn="auto" latinLnBrk="0" hangingPunct="1">
              <a:lnSpc>
                <a:spcPct val="100000"/>
              </a:lnSpc>
              <a:spcBef>
                <a:spcPts val="0"/>
              </a:spcBef>
              <a:spcAft>
                <a:spcPts val="506"/>
              </a:spcAft>
              <a:buClrTx/>
              <a:buSzTx/>
              <a:buFontTx/>
              <a:buNone/>
              <a:tabLst/>
              <a:defRPr/>
            </a:pPr>
            <a:r>
              <a:rPr kumimoji="0" lang="en-US" sz="759" b="1" i="0" u="none" strike="noStrike" kern="1200" cap="none" spc="127"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WHAT TO DO:</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the event of a tailings storage facility failure evacuation a mayday will be announced on all processing area radio channels per established evacuation protocol by area.</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lang="en-US" sz="759" cap="none" spc="0">
                <a:solidFill>
                  <a:prstClr val="white">
                    <a:lumMod val="50000"/>
                  </a:prstClr>
                </a:solidFill>
              </a:rPr>
              <a:t>If you are in the area of concern, move </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up and away from the tailings storage facility and to the collection </a:t>
            </a:r>
            <a:r>
              <a:rPr lang="en-US" sz="759" cap="none" spc="0">
                <a:solidFill>
                  <a:prstClr val="white">
                    <a:lumMod val="50000"/>
                  </a:prstClr>
                </a:solidFill>
              </a:rPr>
              <a:t>point nearest to you. If the path to that collection point is routed through an area of concern, choose an alternate collection point or location and report to your supervisor.</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When in doubt, always move </a:t>
            </a:r>
            <a:r>
              <a:rPr kumimoji="0" lang="en-US" sz="759" b="1"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away</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and/or </a:t>
            </a:r>
            <a:r>
              <a:rPr kumimoji="0" lang="en-US" sz="759" b="1"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uphill</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from the tailings storage facility.</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There </a:t>
            </a:r>
            <a:r>
              <a:rPr lang="en-US" sz="759" cap="none" spc="0">
                <a:solidFill>
                  <a:prstClr val="white">
                    <a:lumMod val="50000"/>
                  </a:prstClr>
                </a:solidFill>
              </a:rPr>
              <a:t>may be</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just minutes to evacuate so choose the best transport available to you – by foot, vehicle, or equipment.</a:t>
            </a:r>
          </a:p>
        </p:txBody>
      </p:sp>
    </p:spTree>
    <p:extLst>
      <p:ext uri="{BB962C8B-B14F-4D97-AF65-F5344CB8AC3E}">
        <p14:creationId xmlns:p14="http://schemas.microsoft.com/office/powerpoint/2010/main" val="339213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009D8-922A-4CBF-B7D8-38337DE2EC21}"/>
              </a:ext>
            </a:extLst>
          </p:cNvPr>
          <p:cNvSpPr txBox="1"/>
          <p:nvPr/>
        </p:nvSpPr>
        <p:spPr>
          <a:xfrm>
            <a:off x="2361902" y="124189"/>
            <a:ext cx="3999607" cy="442878"/>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Zones</a:t>
            </a:r>
          </a:p>
        </p:txBody>
      </p:sp>
      <p:sp>
        <p:nvSpPr>
          <p:cNvPr id="5" name="Rectangle 4">
            <a:extLst>
              <a:ext uri="{FF2B5EF4-FFF2-40B4-BE49-F238E27FC236}">
                <a16:creationId xmlns:a16="http://schemas.microsoft.com/office/drawing/2014/main" id="{C69C28E2-F1CD-44B4-8573-2F83E5EFD4EA}"/>
              </a:ext>
            </a:extLst>
          </p:cNvPr>
          <p:cNvSpPr/>
          <p:nvPr/>
        </p:nvSpPr>
        <p:spPr>
          <a:xfrm>
            <a:off x="2649017" y="6484585"/>
            <a:ext cx="3958781" cy="373415"/>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6" name="TextBox 5">
            <a:extLst>
              <a:ext uri="{FF2B5EF4-FFF2-40B4-BE49-F238E27FC236}">
                <a16:creationId xmlns:a16="http://schemas.microsoft.com/office/drawing/2014/main" id="{68FFEC28-C5FA-475E-9135-C467EC96EF59}"/>
              </a:ext>
            </a:extLst>
          </p:cNvPr>
          <p:cNvSpPr txBox="1"/>
          <p:nvPr/>
        </p:nvSpPr>
        <p:spPr>
          <a:xfrm>
            <a:off x="2698792" y="6484585"/>
            <a:ext cx="3859232" cy="40408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1013" b="1" cap="small">
                <a:solidFill>
                  <a:schemeClr val="bg1"/>
                </a:solidFill>
                <a:latin typeface="Open Sans" panose="020B0606030504020204" pitchFamily="34" charset="0"/>
                <a:ea typeface="Open Sans" panose="020B0606030504020204" pitchFamily="34" charset="0"/>
                <a:cs typeface="Open Sans" panose="020B0606030504020204" pitchFamily="34" charset="0"/>
              </a:rPr>
              <a:t>PLEASE KEEP THIS PLAN IN AN ACCESSIBLE LOCATION SUCH AS YOUR DESK, WORK VEHICLE, OR EQUIPMENT</a:t>
            </a:r>
          </a:p>
        </p:txBody>
      </p:sp>
      <p:sp>
        <p:nvSpPr>
          <p:cNvPr id="44" name="Rectangle 43">
            <a:extLst>
              <a:ext uri="{FF2B5EF4-FFF2-40B4-BE49-F238E27FC236}">
                <a16:creationId xmlns:a16="http://schemas.microsoft.com/office/drawing/2014/main" id="{7783E194-80A4-4C59-A2A6-1C2846D6AD2F}"/>
              </a:ext>
            </a:extLst>
          </p:cNvPr>
          <p:cNvSpPr/>
          <p:nvPr/>
        </p:nvSpPr>
        <p:spPr>
          <a:xfrm>
            <a:off x="2000250" y="0"/>
            <a:ext cx="5143500" cy="852763"/>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45" name="TextBox 44">
            <a:extLst>
              <a:ext uri="{FF2B5EF4-FFF2-40B4-BE49-F238E27FC236}">
                <a16:creationId xmlns:a16="http://schemas.microsoft.com/office/drawing/2014/main" id="{111C3802-C8BF-41A8-AAE9-44C12BBFDC65}"/>
              </a:ext>
            </a:extLst>
          </p:cNvPr>
          <p:cNvSpPr txBox="1"/>
          <p:nvPr/>
        </p:nvSpPr>
        <p:spPr>
          <a:xfrm>
            <a:off x="2434302" y="34750"/>
            <a:ext cx="3999607" cy="871457"/>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785"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West/East</a:t>
            </a:r>
          </a:p>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Areas</a:t>
            </a:r>
          </a:p>
        </p:txBody>
      </p:sp>
      <p:sp>
        <p:nvSpPr>
          <p:cNvPr id="19" name="TextBox 18">
            <a:extLst>
              <a:ext uri="{FF2B5EF4-FFF2-40B4-BE49-F238E27FC236}">
                <a16:creationId xmlns:a16="http://schemas.microsoft.com/office/drawing/2014/main" id="{CE54D24D-F1E2-49A0-89BA-AD49F8CDC565}"/>
              </a:ext>
            </a:extLst>
          </p:cNvPr>
          <p:cNvSpPr txBox="1"/>
          <p:nvPr/>
        </p:nvSpPr>
        <p:spPr>
          <a:xfrm>
            <a:off x="2582394" y="4636461"/>
            <a:ext cx="4092029" cy="174932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l" defTabSz="385785" rtl="0" eaLnBrk="1" fontAlgn="auto" latinLnBrk="0" hangingPunct="1">
              <a:lnSpc>
                <a:spcPct val="100000"/>
              </a:lnSpc>
              <a:spcBef>
                <a:spcPts val="0"/>
              </a:spcBef>
              <a:spcAft>
                <a:spcPts val="506"/>
              </a:spcAft>
              <a:buClrTx/>
              <a:buSzTx/>
              <a:buFontTx/>
              <a:buNone/>
              <a:tabLst/>
              <a:defRPr/>
            </a:pPr>
            <a:r>
              <a:rPr kumimoji="0" lang="en-US" sz="759" b="1" i="0" u="none" strike="noStrike" kern="1200" cap="none" spc="127"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WHAT TO DO:</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the event of a tailings storage facility failure evacuation a mayday will be announced on all processing area radio channels per established evacuation protocol by area.</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lang="en-US" sz="759" cap="none" spc="0">
                <a:solidFill>
                  <a:prstClr val="white">
                    <a:lumMod val="50000"/>
                  </a:prstClr>
                </a:solidFill>
              </a:rPr>
              <a:t>If you are in the area of concern, move</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up and away from the tailings storage facility and to the </a:t>
            </a:r>
            <a:r>
              <a:rPr lang="en-US" sz="759" cap="none" spc="0">
                <a:solidFill>
                  <a:prstClr val="white">
                    <a:lumMod val="50000"/>
                  </a:prstClr>
                </a:solidFill>
              </a:rPr>
              <a:t>collection point nearest to you. If the path to that collection point is routed through an area of concern, choose an alternate collection point or location and report to your supervisor.</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When in doubt, always move </a:t>
            </a:r>
            <a:r>
              <a:rPr kumimoji="0" lang="en-US" sz="759" b="1"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away</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and/or </a:t>
            </a:r>
            <a:r>
              <a:rPr kumimoji="0" lang="en-US" sz="759" b="1"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uphill</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from the tailings storage facility.</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There </a:t>
            </a:r>
            <a:r>
              <a:rPr lang="en-US" sz="759" cap="none" spc="0">
                <a:solidFill>
                  <a:prstClr val="white">
                    <a:lumMod val="50000"/>
                  </a:prstClr>
                </a:solidFill>
              </a:rPr>
              <a:t>may be</a:t>
            </a:r>
            <a:r>
              <a:rPr kumimoji="0" lang="en-US" sz="759"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just minutes to evacuate so choose the best transport available to you – by foot, vehicle, or equipment.</a:t>
            </a:r>
          </a:p>
        </p:txBody>
      </p:sp>
      <p:pic>
        <p:nvPicPr>
          <p:cNvPr id="38" name="Picture 37">
            <a:extLst>
              <a:ext uri="{FF2B5EF4-FFF2-40B4-BE49-F238E27FC236}">
                <a16:creationId xmlns:a16="http://schemas.microsoft.com/office/drawing/2014/main" id="{727E4D7B-3BA1-41C3-98C2-55780C031866}"/>
              </a:ext>
            </a:extLst>
          </p:cNvPr>
          <p:cNvPicPr>
            <a:picLocks noChangeAspect="1"/>
          </p:cNvPicPr>
          <p:nvPr/>
        </p:nvPicPr>
        <p:blipFill>
          <a:blip r:embed="rId3"/>
          <a:stretch>
            <a:fillRect/>
          </a:stretch>
        </p:blipFill>
        <p:spPr>
          <a:xfrm>
            <a:off x="2736511" y="958241"/>
            <a:ext cx="3670979" cy="3583903"/>
          </a:xfrm>
          <a:prstGeom prst="rect">
            <a:avLst/>
          </a:prstGeom>
        </p:spPr>
      </p:pic>
      <p:sp>
        <p:nvSpPr>
          <p:cNvPr id="20" name="TextBox 19">
            <a:extLst>
              <a:ext uri="{FF2B5EF4-FFF2-40B4-BE49-F238E27FC236}">
                <a16:creationId xmlns:a16="http://schemas.microsoft.com/office/drawing/2014/main" id="{BB0BE318-7D16-4908-AE22-27828B8CF2E4}"/>
              </a:ext>
            </a:extLst>
          </p:cNvPr>
          <p:cNvSpPr txBox="1"/>
          <p:nvPr/>
        </p:nvSpPr>
        <p:spPr>
          <a:xfrm>
            <a:off x="4247931" y="2329828"/>
            <a:ext cx="739905" cy="4560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Move to High Ground out of Inundation Zone</a:t>
            </a:r>
          </a:p>
        </p:txBody>
      </p:sp>
      <p:cxnSp>
        <p:nvCxnSpPr>
          <p:cNvPr id="18" name="Straight Arrow Connector 17">
            <a:extLst>
              <a:ext uri="{FF2B5EF4-FFF2-40B4-BE49-F238E27FC236}">
                <a16:creationId xmlns:a16="http://schemas.microsoft.com/office/drawing/2014/main" id="{0AB86E92-E76D-48DD-8B6A-122EC586D80B}"/>
              </a:ext>
            </a:extLst>
          </p:cNvPr>
          <p:cNvCxnSpPr>
            <a:cxnSpLocks/>
            <a:stCxn id="21" idx="1"/>
          </p:cNvCxnSpPr>
          <p:nvPr/>
        </p:nvCxnSpPr>
        <p:spPr>
          <a:xfrm flipH="1" flipV="1">
            <a:off x="5705547" y="1965878"/>
            <a:ext cx="175802" cy="7246"/>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B161E65-1E16-4CDF-9917-0683155CD7CE}"/>
              </a:ext>
            </a:extLst>
          </p:cNvPr>
          <p:cNvSpPr txBox="1"/>
          <p:nvPr/>
        </p:nvSpPr>
        <p:spPr>
          <a:xfrm>
            <a:off x="5881349" y="1836035"/>
            <a:ext cx="428132" cy="27417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Coral Rd</a:t>
            </a:r>
          </a:p>
        </p:txBody>
      </p:sp>
      <p:cxnSp>
        <p:nvCxnSpPr>
          <p:cNvPr id="22" name="Straight Arrow Connector 21">
            <a:extLst>
              <a:ext uri="{FF2B5EF4-FFF2-40B4-BE49-F238E27FC236}">
                <a16:creationId xmlns:a16="http://schemas.microsoft.com/office/drawing/2014/main" id="{8BB7D492-7A31-482B-87A2-9AA17AF459A3}"/>
              </a:ext>
            </a:extLst>
          </p:cNvPr>
          <p:cNvCxnSpPr>
            <a:cxnSpLocks/>
          </p:cNvCxnSpPr>
          <p:nvPr/>
        </p:nvCxnSpPr>
        <p:spPr>
          <a:xfrm flipH="1">
            <a:off x="6049194" y="3016449"/>
            <a:ext cx="46221" cy="198044"/>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6D381BE-3479-473B-9B3A-ED77FB6813E0}"/>
              </a:ext>
            </a:extLst>
          </p:cNvPr>
          <p:cNvSpPr txBox="1"/>
          <p:nvPr/>
        </p:nvSpPr>
        <p:spPr>
          <a:xfrm>
            <a:off x="5881349" y="2818116"/>
            <a:ext cx="428132" cy="27417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Train Tracks</a:t>
            </a:r>
          </a:p>
        </p:txBody>
      </p:sp>
      <p:pic>
        <p:nvPicPr>
          <p:cNvPr id="25" name="Graphic 24" descr="Marker with solid fill">
            <a:extLst>
              <a:ext uri="{FF2B5EF4-FFF2-40B4-BE49-F238E27FC236}">
                <a16:creationId xmlns:a16="http://schemas.microsoft.com/office/drawing/2014/main" id="{3BE320DE-3CA5-4A5B-8733-13E53DB842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5324" y="3454018"/>
            <a:ext cx="244925" cy="225169"/>
          </a:xfrm>
          <a:prstGeom prst="rect">
            <a:avLst/>
          </a:prstGeom>
          <a:effectLst>
            <a:outerShdw blurRad="50800" dist="38100" dir="2700000" algn="tl" rotWithShape="0">
              <a:prstClr val="black">
                <a:alpha val="40000"/>
              </a:prstClr>
            </a:outerShdw>
          </a:effectLst>
        </p:spPr>
      </p:pic>
      <p:pic>
        <p:nvPicPr>
          <p:cNvPr id="27" name="Graphic 26" descr="Marker with solid fill">
            <a:extLst>
              <a:ext uri="{FF2B5EF4-FFF2-40B4-BE49-F238E27FC236}">
                <a16:creationId xmlns:a16="http://schemas.microsoft.com/office/drawing/2014/main" id="{7D4C1FBC-7C9E-4E9C-8162-1896972DCC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9641" y="1385651"/>
            <a:ext cx="244925" cy="225169"/>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19E32620-F0B3-482C-B220-4D1F8B570EA6}"/>
              </a:ext>
            </a:extLst>
          </p:cNvPr>
          <p:cNvSpPr txBox="1"/>
          <p:nvPr/>
        </p:nvSpPr>
        <p:spPr>
          <a:xfrm>
            <a:off x="5801865" y="3737531"/>
            <a:ext cx="587099" cy="3651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Corrals</a:t>
            </a:r>
          </a:p>
          <a:p>
            <a:pPr algn="ctr"/>
            <a:r>
              <a:rPr lang="en-US" sz="591">
                <a:latin typeface="Open Sans" panose="020B0606030504020204" pitchFamily="34" charset="0"/>
                <a:ea typeface="Open Sans" panose="020B0606030504020204" pitchFamily="34" charset="0"/>
                <a:cs typeface="Open Sans" panose="020B0606030504020204" pitchFamily="34" charset="0"/>
              </a:rPr>
              <a:t>(High Ground)</a:t>
            </a:r>
          </a:p>
        </p:txBody>
      </p:sp>
      <p:sp>
        <p:nvSpPr>
          <p:cNvPr id="29" name="TextBox 28">
            <a:extLst>
              <a:ext uri="{FF2B5EF4-FFF2-40B4-BE49-F238E27FC236}">
                <a16:creationId xmlns:a16="http://schemas.microsoft.com/office/drawing/2014/main" id="{8654406E-B246-4ABC-A148-F30D6D49B4D2}"/>
              </a:ext>
            </a:extLst>
          </p:cNvPr>
          <p:cNvSpPr txBox="1"/>
          <p:nvPr/>
        </p:nvSpPr>
        <p:spPr>
          <a:xfrm>
            <a:off x="3423220" y="1249306"/>
            <a:ext cx="590836" cy="27417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Top of 3 West</a:t>
            </a:r>
          </a:p>
        </p:txBody>
      </p:sp>
      <p:sp>
        <p:nvSpPr>
          <p:cNvPr id="23" name="Freeform: Shape 22">
            <a:extLst>
              <a:ext uri="{FF2B5EF4-FFF2-40B4-BE49-F238E27FC236}">
                <a16:creationId xmlns:a16="http://schemas.microsoft.com/office/drawing/2014/main" id="{ACC329D5-5245-40C5-A2E3-8AFEF8E5651A}"/>
              </a:ext>
            </a:extLst>
          </p:cNvPr>
          <p:cNvSpPr/>
          <p:nvPr/>
        </p:nvSpPr>
        <p:spPr>
          <a:xfrm>
            <a:off x="5498685" y="1202069"/>
            <a:ext cx="186452" cy="736163"/>
          </a:xfrm>
          <a:custGeom>
            <a:avLst/>
            <a:gdLst>
              <a:gd name="connsiteX0" fmla="*/ 441960 w 441960"/>
              <a:gd name="connsiteY0" fmla="*/ 1744980 h 1744980"/>
              <a:gd name="connsiteX1" fmla="*/ 419100 w 441960"/>
              <a:gd name="connsiteY1" fmla="*/ 1615440 h 1744980"/>
              <a:gd name="connsiteX2" fmla="*/ 396240 w 441960"/>
              <a:gd name="connsiteY2" fmla="*/ 1554480 h 1744980"/>
              <a:gd name="connsiteX3" fmla="*/ 373380 w 441960"/>
              <a:gd name="connsiteY3" fmla="*/ 1508760 h 1744980"/>
              <a:gd name="connsiteX4" fmla="*/ 342900 w 441960"/>
              <a:gd name="connsiteY4" fmla="*/ 1463040 h 1744980"/>
              <a:gd name="connsiteX5" fmla="*/ 297180 w 441960"/>
              <a:gd name="connsiteY5" fmla="*/ 1363980 h 1744980"/>
              <a:gd name="connsiteX6" fmla="*/ 274320 w 441960"/>
              <a:gd name="connsiteY6" fmla="*/ 1272540 h 1744980"/>
              <a:gd name="connsiteX7" fmla="*/ 243840 w 441960"/>
              <a:gd name="connsiteY7" fmla="*/ 1181100 h 1744980"/>
              <a:gd name="connsiteX8" fmla="*/ 228600 w 441960"/>
              <a:gd name="connsiteY8" fmla="*/ 1104900 h 1744980"/>
              <a:gd name="connsiteX9" fmla="*/ 213360 w 441960"/>
              <a:gd name="connsiteY9" fmla="*/ 1059180 h 1744980"/>
              <a:gd name="connsiteX10" fmla="*/ 220980 w 441960"/>
              <a:gd name="connsiteY10" fmla="*/ 632460 h 1744980"/>
              <a:gd name="connsiteX11" fmla="*/ 205740 w 441960"/>
              <a:gd name="connsiteY11" fmla="*/ 601980 h 1744980"/>
              <a:gd name="connsiteX12" fmla="*/ 190500 w 441960"/>
              <a:gd name="connsiteY12" fmla="*/ 563880 h 1744980"/>
              <a:gd name="connsiteX13" fmla="*/ 182880 w 441960"/>
              <a:gd name="connsiteY13" fmla="*/ 533400 h 1744980"/>
              <a:gd name="connsiteX14" fmla="*/ 175260 w 441960"/>
              <a:gd name="connsiteY14" fmla="*/ 510540 h 1744980"/>
              <a:gd name="connsiteX15" fmla="*/ 167640 w 441960"/>
              <a:gd name="connsiteY15" fmla="*/ 434340 h 1744980"/>
              <a:gd name="connsiteX16" fmla="*/ 160020 w 441960"/>
              <a:gd name="connsiteY16" fmla="*/ 396240 h 1744980"/>
              <a:gd name="connsiteX17" fmla="*/ 114300 w 441960"/>
              <a:gd name="connsiteY17" fmla="*/ 342900 h 1744980"/>
              <a:gd name="connsiteX18" fmla="*/ 68580 w 441960"/>
              <a:gd name="connsiteY18" fmla="*/ 243840 h 1744980"/>
              <a:gd name="connsiteX19" fmla="*/ 45720 w 441960"/>
              <a:gd name="connsiteY19" fmla="*/ 160020 h 1744980"/>
              <a:gd name="connsiteX20" fmla="*/ 22860 w 441960"/>
              <a:gd name="connsiteY20" fmla="*/ 114300 h 1744980"/>
              <a:gd name="connsiteX21" fmla="*/ 0 w 441960"/>
              <a:gd name="connsiteY21" fmla="*/ 0 h 174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1960" h="1744980">
                <a:moveTo>
                  <a:pt x="441960" y="1744980"/>
                </a:moveTo>
                <a:cubicBezTo>
                  <a:pt x="434340" y="1701800"/>
                  <a:pt x="427699" y="1658436"/>
                  <a:pt x="419100" y="1615440"/>
                </a:cubicBezTo>
                <a:cubicBezTo>
                  <a:pt x="416834" y="1604108"/>
                  <a:pt x="397980" y="1558309"/>
                  <a:pt x="396240" y="1554480"/>
                </a:cubicBezTo>
                <a:cubicBezTo>
                  <a:pt x="389189" y="1538968"/>
                  <a:pt x="381965" y="1523478"/>
                  <a:pt x="373380" y="1508760"/>
                </a:cubicBezTo>
                <a:cubicBezTo>
                  <a:pt x="364151" y="1492939"/>
                  <a:pt x="351091" y="1479423"/>
                  <a:pt x="342900" y="1463040"/>
                </a:cubicBezTo>
                <a:cubicBezTo>
                  <a:pt x="328424" y="1434088"/>
                  <a:pt x="305953" y="1390300"/>
                  <a:pt x="297180" y="1363980"/>
                </a:cubicBezTo>
                <a:cubicBezTo>
                  <a:pt x="287245" y="1334174"/>
                  <a:pt x="285988" y="1301711"/>
                  <a:pt x="274320" y="1272540"/>
                </a:cubicBezTo>
                <a:cubicBezTo>
                  <a:pt x="258235" y="1232328"/>
                  <a:pt x="254696" y="1227237"/>
                  <a:pt x="243840" y="1181100"/>
                </a:cubicBezTo>
                <a:cubicBezTo>
                  <a:pt x="237907" y="1155886"/>
                  <a:pt x="236791" y="1129474"/>
                  <a:pt x="228600" y="1104900"/>
                </a:cubicBezTo>
                <a:lnTo>
                  <a:pt x="213360" y="1059180"/>
                </a:lnTo>
                <a:cubicBezTo>
                  <a:pt x="214902" y="1025254"/>
                  <a:pt x="242015" y="744648"/>
                  <a:pt x="220980" y="632460"/>
                </a:cubicBezTo>
                <a:cubicBezTo>
                  <a:pt x="218887" y="621295"/>
                  <a:pt x="210353" y="612360"/>
                  <a:pt x="205740" y="601980"/>
                </a:cubicBezTo>
                <a:cubicBezTo>
                  <a:pt x="200185" y="589481"/>
                  <a:pt x="194825" y="576856"/>
                  <a:pt x="190500" y="563880"/>
                </a:cubicBezTo>
                <a:cubicBezTo>
                  <a:pt x="187188" y="553945"/>
                  <a:pt x="185757" y="543470"/>
                  <a:pt x="182880" y="533400"/>
                </a:cubicBezTo>
                <a:cubicBezTo>
                  <a:pt x="180673" y="525677"/>
                  <a:pt x="177800" y="518160"/>
                  <a:pt x="175260" y="510540"/>
                </a:cubicBezTo>
                <a:cubicBezTo>
                  <a:pt x="172720" y="485140"/>
                  <a:pt x="171014" y="459643"/>
                  <a:pt x="167640" y="434340"/>
                </a:cubicBezTo>
                <a:cubicBezTo>
                  <a:pt x="165928" y="421502"/>
                  <a:pt x="166310" y="407562"/>
                  <a:pt x="160020" y="396240"/>
                </a:cubicBezTo>
                <a:cubicBezTo>
                  <a:pt x="108643" y="303761"/>
                  <a:pt x="146702" y="413105"/>
                  <a:pt x="114300" y="342900"/>
                </a:cubicBezTo>
                <a:cubicBezTo>
                  <a:pt x="63478" y="232786"/>
                  <a:pt x="104666" y="297969"/>
                  <a:pt x="68580" y="243840"/>
                </a:cubicBezTo>
                <a:cubicBezTo>
                  <a:pt x="61407" y="207975"/>
                  <a:pt x="60594" y="195717"/>
                  <a:pt x="45720" y="160020"/>
                </a:cubicBezTo>
                <a:cubicBezTo>
                  <a:pt x="39167" y="144292"/>
                  <a:pt x="30480" y="129540"/>
                  <a:pt x="22860" y="114300"/>
                </a:cubicBezTo>
                <a:cubicBezTo>
                  <a:pt x="13466" y="29754"/>
                  <a:pt x="22513" y="67540"/>
                  <a:pt x="0" y="0"/>
                </a:cubicBezTo>
              </a:path>
            </a:pathLst>
          </a:custGeom>
          <a:noFill/>
          <a:ln w="38100">
            <a:solidFill>
              <a:srgbClr val="00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32" name="TextBox 31">
            <a:extLst>
              <a:ext uri="{FF2B5EF4-FFF2-40B4-BE49-F238E27FC236}">
                <a16:creationId xmlns:a16="http://schemas.microsoft.com/office/drawing/2014/main" id="{5DEA38E3-B3C7-4314-9058-5A47EF99FD00}"/>
              </a:ext>
            </a:extLst>
          </p:cNvPr>
          <p:cNvSpPr txBox="1"/>
          <p:nvPr/>
        </p:nvSpPr>
        <p:spPr>
          <a:xfrm>
            <a:off x="5614075" y="1140884"/>
            <a:ext cx="590836" cy="3651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Best Route Away from Area</a:t>
            </a:r>
          </a:p>
        </p:txBody>
      </p:sp>
      <p:sp>
        <p:nvSpPr>
          <p:cNvPr id="33" name="TextBox 32">
            <a:extLst>
              <a:ext uri="{FF2B5EF4-FFF2-40B4-BE49-F238E27FC236}">
                <a16:creationId xmlns:a16="http://schemas.microsoft.com/office/drawing/2014/main" id="{DAD40364-A12C-4B60-9221-29758B209E32}"/>
              </a:ext>
            </a:extLst>
          </p:cNvPr>
          <p:cNvSpPr txBox="1"/>
          <p:nvPr/>
        </p:nvSpPr>
        <p:spPr>
          <a:xfrm>
            <a:off x="3874567" y="1911281"/>
            <a:ext cx="739905" cy="248209"/>
          </a:xfrm>
          <a:prstGeom prst="rect">
            <a:avLst/>
          </a:prstGeom>
          <a:noFill/>
          <a:ln>
            <a:noFill/>
          </a:ln>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1013" dirty="0">
                <a:latin typeface="Times New Roman" panose="02020603050405020304" pitchFamily="18" charset="0"/>
                <a:ea typeface="Open Sans" panose="020B0606030504020204" pitchFamily="34" charset="0"/>
                <a:cs typeface="Times New Roman" panose="02020603050405020304" pitchFamily="18" charset="0"/>
              </a:rPr>
              <a:t>West/East</a:t>
            </a:r>
          </a:p>
        </p:txBody>
      </p:sp>
      <p:pic>
        <p:nvPicPr>
          <p:cNvPr id="35" name="Graphic 34" descr="Marker with solid fill">
            <a:extLst>
              <a:ext uri="{FF2B5EF4-FFF2-40B4-BE49-F238E27FC236}">
                <a16:creationId xmlns:a16="http://schemas.microsoft.com/office/drawing/2014/main" id="{075E6202-097D-44AD-82B5-DC7154C867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4293" y="3841267"/>
            <a:ext cx="244925" cy="22516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B17EA89D-E157-4173-8D9E-46BA25D4FED1}"/>
              </a:ext>
            </a:extLst>
          </p:cNvPr>
          <p:cNvSpPr txBox="1"/>
          <p:nvPr/>
        </p:nvSpPr>
        <p:spPr>
          <a:xfrm>
            <a:off x="4747250" y="4096138"/>
            <a:ext cx="587099" cy="3651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591">
                <a:latin typeface="Open Sans" panose="020B0606030504020204" pitchFamily="34" charset="0"/>
                <a:ea typeface="Open Sans" panose="020B0606030504020204" pitchFamily="34" charset="0"/>
                <a:cs typeface="Open Sans" panose="020B0606030504020204" pitchFamily="34" charset="0"/>
              </a:rPr>
              <a:t>E2-1 Seepage Pond</a:t>
            </a:r>
          </a:p>
        </p:txBody>
      </p:sp>
      <p:cxnSp>
        <p:nvCxnSpPr>
          <p:cNvPr id="43" name="Straight Arrow Connector 42">
            <a:extLst>
              <a:ext uri="{FF2B5EF4-FFF2-40B4-BE49-F238E27FC236}">
                <a16:creationId xmlns:a16="http://schemas.microsoft.com/office/drawing/2014/main" id="{A1A7C0FC-CC6D-44BD-90F6-00096BC79C8B}"/>
              </a:ext>
            </a:extLst>
          </p:cNvPr>
          <p:cNvCxnSpPr/>
          <p:nvPr/>
        </p:nvCxnSpPr>
        <p:spPr>
          <a:xfrm flipV="1">
            <a:off x="4528426" y="1999639"/>
            <a:ext cx="0" cy="1064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11239DD-DB5A-48DE-84E5-67948C9F73EC}"/>
              </a:ext>
            </a:extLst>
          </p:cNvPr>
          <p:cNvCxnSpPr>
            <a:cxnSpLocks/>
          </p:cNvCxnSpPr>
          <p:nvPr/>
        </p:nvCxnSpPr>
        <p:spPr>
          <a:xfrm>
            <a:off x="4716916" y="1814212"/>
            <a:ext cx="270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231A6B7-4FC1-47D7-93D7-C927E031E3EC}"/>
              </a:ext>
            </a:extLst>
          </p:cNvPr>
          <p:cNvCxnSpPr>
            <a:cxnSpLocks/>
          </p:cNvCxnSpPr>
          <p:nvPr/>
        </p:nvCxnSpPr>
        <p:spPr>
          <a:xfrm>
            <a:off x="5063430" y="1836034"/>
            <a:ext cx="435256" cy="2825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38311B5-1D6A-48ED-86B4-9BEB3DBB84C6}"/>
              </a:ext>
            </a:extLst>
          </p:cNvPr>
          <p:cNvCxnSpPr>
            <a:cxnSpLocks/>
          </p:cNvCxnSpPr>
          <p:nvPr/>
        </p:nvCxnSpPr>
        <p:spPr>
          <a:xfrm flipH="1">
            <a:off x="5591911" y="2393305"/>
            <a:ext cx="22954" cy="515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E3C6F74-A19D-42A9-B66C-9FDB05E3B778}"/>
              </a:ext>
            </a:extLst>
          </p:cNvPr>
          <p:cNvCxnSpPr>
            <a:cxnSpLocks/>
          </p:cNvCxnSpPr>
          <p:nvPr/>
        </p:nvCxnSpPr>
        <p:spPr>
          <a:xfrm>
            <a:off x="5614075" y="3147137"/>
            <a:ext cx="0" cy="2021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714A4D6-9782-4485-BDD9-77D247A0B486}"/>
              </a:ext>
            </a:extLst>
          </p:cNvPr>
          <p:cNvCxnSpPr>
            <a:cxnSpLocks/>
          </p:cNvCxnSpPr>
          <p:nvPr/>
        </p:nvCxnSpPr>
        <p:spPr>
          <a:xfrm flipH="1">
            <a:off x="5614075" y="3756912"/>
            <a:ext cx="71062" cy="1687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2EEAD48-FB14-4B90-A833-474F0480A04A}"/>
              </a:ext>
            </a:extLst>
          </p:cNvPr>
          <p:cNvGrpSpPr/>
          <p:nvPr/>
        </p:nvGrpSpPr>
        <p:grpSpPr>
          <a:xfrm>
            <a:off x="2812161" y="3847897"/>
            <a:ext cx="1571848" cy="623248"/>
            <a:chOff x="1924529" y="9437239"/>
            <a:chExt cx="3725862" cy="1477328"/>
          </a:xfrm>
        </p:grpSpPr>
        <p:grpSp>
          <p:nvGrpSpPr>
            <p:cNvPr id="30" name="Group 29">
              <a:extLst>
                <a:ext uri="{FF2B5EF4-FFF2-40B4-BE49-F238E27FC236}">
                  <a16:creationId xmlns:a16="http://schemas.microsoft.com/office/drawing/2014/main" id="{948E4BBC-B933-40A2-B107-CF0A82B4F9E4}"/>
                </a:ext>
              </a:extLst>
            </p:cNvPr>
            <p:cNvGrpSpPr/>
            <p:nvPr/>
          </p:nvGrpSpPr>
          <p:grpSpPr>
            <a:xfrm>
              <a:off x="1924529" y="9437239"/>
              <a:ext cx="3725862" cy="1477328"/>
              <a:chOff x="2370138" y="8833113"/>
              <a:chExt cx="3725862" cy="1477328"/>
            </a:xfrm>
          </p:grpSpPr>
          <p:sp>
            <p:nvSpPr>
              <p:cNvPr id="13" name="TextBox 12">
                <a:extLst>
                  <a:ext uri="{FF2B5EF4-FFF2-40B4-BE49-F238E27FC236}">
                    <a16:creationId xmlns:a16="http://schemas.microsoft.com/office/drawing/2014/main" id="{71574109-17F2-41C3-BED8-AA418664F032}"/>
                  </a:ext>
                </a:extLst>
              </p:cNvPr>
              <p:cNvSpPr txBox="1"/>
              <p:nvPr/>
            </p:nvSpPr>
            <p:spPr>
              <a:xfrm>
                <a:off x="2370138" y="8833113"/>
                <a:ext cx="3725862" cy="14773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38576" bIns="38576"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127"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MAP KEY</a:t>
                </a:r>
              </a:p>
              <a:p>
                <a:pPr marL="0" marR="0" lvl="0" indent="0" algn="l" defTabSz="385785" rtl="0" eaLnBrk="1" fontAlgn="auto" latinLnBrk="0" hangingPunct="1">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Evacuation Area/</a:t>
                </a:r>
              </a:p>
              <a:p>
                <a:pPr marL="0" marR="0" lvl="0" indent="0" algn="l" defTabSz="385785" rtl="0" eaLnBrk="1" fontAlgn="auto" latinLnBrk="0" hangingPunct="1">
                  <a:spcBef>
                    <a:spcPts val="0"/>
                  </a:spcBef>
                  <a:spcAft>
                    <a:spcPts val="253"/>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Maximum Predicted Inundation</a:t>
                </a:r>
              </a:p>
              <a:p>
                <a:pPr marL="0" marR="0" lvl="0" indent="0" algn="l" defTabSz="385785" rtl="0" eaLnBrk="1" fontAlgn="auto" latinLnBrk="0" hangingPunct="1">
                  <a:spcBef>
                    <a:spcPts val="0"/>
                  </a:spcBef>
                  <a:spcAft>
                    <a:spcPts val="253"/>
                  </a:spcAft>
                  <a:buClrTx/>
                  <a:buSzTx/>
                  <a:buFontTx/>
                  <a:buNone/>
                  <a:tabLst/>
                  <a:defRPr/>
                </a:pPr>
                <a:r>
                  <a:rPr lang="en-US" sz="591" noProof="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Collection Point</a:t>
                </a:r>
                <a:endParaRPr lang="en-US" sz="59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385785" rtl="0" eaLnBrk="1" fontAlgn="auto" latinLnBrk="0" hangingPunct="1">
                  <a:spcBef>
                    <a:spcPts val="0"/>
                  </a:spcBef>
                  <a:spcAft>
                    <a:spcPts val="253"/>
                  </a:spcAft>
                  <a:buClrTx/>
                  <a:buSzTx/>
                  <a:buFontTx/>
                  <a:buNone/>
                  <a:tabLst/>
                  <a:defRPr/>
                </a:pPr>
                <a:r>
                  <a:rPr kumimoji="0" lang="en-US" sz="591"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Direction of Flow</a:t>
                </a:r>
              </a:p>
            </p:txBody>
          </p:sp>
          <p:sp>
            <p:nvSpPr>
              <p:cNvPr id="14" name="Rectangle 13">
                <a:extLst>
                  <a:ext uri="{FF2B5EF4-FFF2-40B4-BE49-F238E27FC236}">
                    <a16:creationId xmlns:a16="http://schemas.microsoft.com/office/drawing/2014/main" id="{7051FE40-4772-43ED-9FD1-F4C1E669D3A0}"/>
                  </a:ext>
                </a:extLst>
              </p:cNvPr>
              <p:cNvSpPr/>
              <p:nvPr/>
            </p:nvSpPr>
            <p:spPr>
              <a:xfrm>
                <a:off x="2524771" y="9274306"/>
                <a:ext cx="457552" cy="185083"/>
              </a:xfrm>
              <a:prstGeom prst="rect">
                <a:avLst/>
              </a:prstGeom>
              <a:solidFill>
                <a:srgbClr val="FF0000">
                  <a:alpha val="50196"/>
                </a:srgbClr>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ctr" defTabSz="385785"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Graphic 14" descr="Marker with solid fill">
                <a:extLst>
                  <a:ext uri="{FF2B5EF4-FFF2-40B4-BE49-F238E27FC236}">
                    <a16:creationId xmlns:a16="http://schemas.microsoft.com/office/drawing/2014/main" id="{A263C7D1-59B0-41B2-B34D-B9FBB34355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6627" y="9620628"/>
                <a:ext cx="373840" cy="343685"/>
              </a:xfrm>
              <a:prstGeom prst="rect">
                <a:avLst/>
              </a:prstGeom>
              <a:effectLst>
                <a:outerShdw blurRad="50800" dist="38100" dir="2700000" algn="tl" rotWithShape="0">
                  <a:prstClr val="black">
                    <a:alpha val="40000"/>
                  </a:prstClr>
                </a:outerShdw>
              </a:effectLst>
            </p:spPr>
          </p:pic>
        </p:grpSp>
        <p:cxnSp>
          <p:nvCxnSpPr>
            <p:cNvPr id="59" name="Straight Arrow Connector 58">
              <a:extLst>
                <a:ext uri="{FF2B5EF4-FFF2-40B4-BE49-F238E27FC236}">
                  <a16:creationId xmlns:a16="http://schemas.microsoft.com/office/drawing/2014/main" id="{3BF5FFD6-07CB-4860-A89D-52A7F0D487C6}"/>
                </a:ext>
              </a:extLst>
            </p:cNvPr>
            <p:cNvCxnSpPr>
              <a:cxnSpLocks/>
            </p:cNvCxnSpPr>
            <p:nvPr/>
          </p:nvCxnSpPr>
          <p:spPr>
            <a:xfrm>
              <a:off x="2152172" y="10719982"/>
              <a:ext cx="3990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25912BD7-3DB0-4243-BA09-FC234F035B82}"/>
              </a:ext>
            </a:extLst>
          </p:cNvPr>
          <p:cNvCxnSpPr>
            <a:cxnSpLocks/>
          </p:cNvCxnSpPr>
          <p:nvPr/>
        </p:nvCxnSpPr>
        <p:spPr>
          <a:xfrm>
            <a:off x="4332654" y="2142636"/>
            <a:ext cx="657283" cy="36168"/>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C64F57-4175-4D9A-A7A3-7631AB8B03DF}"/>
              </a:ext>
            </a:extLst>
          </p:cNvPr>
          <p:cNvCxnSpPr/>
          <p:nvPr/>
        </p:nvCxnSpPr>
        <p:spPr>
          <a:xfrm flipV="1">
            <a:off x="4682432" y="2010106"/>
            <a:ext cx="0" cy="1064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D46ACC2-A12C-4013-B464-45A9B81F5B3E}"/>
              </a:ext>
            </a:extLst>
          </p:cNvPr>
          <p:cNvCxnSpPr/>
          <p:nvPr/>
        </p:nvCxnSpPr>
        <p:spPr>
          <a:xfrm flipV="1">
            <a:off x="4854380" y="2029544"/>
            <a:ext cx="0" cy="1064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284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009D8-922A-4CBF-B7D8-38337DE2EC21}"/>
              </a:ext>
            </a:extLst>
          </p:cNvPr>
          <p:cNvSpPr txBox="1"/>
          <p:nvPr/>
        </p:nvSpPr>
        <p:spPr>
          <a:xfrm>
            <a:off x="2361902" y="124189"/>
            <a:ext cx="3999607" cy="442878"/>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278" b="1" cap="small" spc="-63">
                <a:solidFill>
                  <a:schemeClr val="bg1"/>
                </a:solidFill>
                <a:latin typeface="Open Sans" panose="020B0606030504020204" pitchFamily="34" charset="0"/>
                <a:ea typeface="Open Sans" panose="020B0606030504020204" pitchFamily="34" charset="0"/>
                <a:cs typeface="Open Sans" panose="020B0606030504020204" pitchFamily="34" charset="0"/>
              </a:rPr>
              <a:t>Evacuation Zones</a:t>
            </a:r>
          </a:p>
        </p:txBody>
      </p:sp>
      <p:sp>
        <p:nvSpPr>
          <p:cNvPr id="5" name="Rectangle 4">
            <a:extLst>
              <a:ext uri="{FF2B5EF4-FFF2-40B4-BE49-F238E27FC236}">
                <a16:creationId xmlns:a16="http://schemas.microsoft.com/office/drawing/2014/main" id="{C69C28E2-F1CD-44B4-8573-2F83E5EFD4EA}"/>
              </a:ext>
            </a:extLst>
          </p:cNvPr>
          <p:cNvSpPr/>
          <p:nvPr/>
        </p:nvSpPr>
        <p:spPr>
          <a:xfrm>
            <a:off x="2649017" y="6484585"/>
            <a:ext cx="3958781" cy="373415"/>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6" name="TextBox 5">
            <a:extLst>
              <a:ext uri="{FF2B5EF4-FFF2-40B4-BE49-F238E27FC236}">
                <a16:creationId xmlns:a16="http://schemas.microsoft.com/office/drawing/2014/main" id="{68FFEC28-C5FA-475E-9135-C467EC96EF59}"/>
              </a:ext>
            </a:extLst>
          </p:cNvPr>
          <p:cNvSpPr txBox="1"/>
          <p:nvPr/>
        </p:nvSpPr>
        <p:spPr>
          <a:xfrm>
            <a:off x="2698792" y="6484585"/>
            <a:ext cx="3859232" cy="404085"/>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r>
              <a:rPr lang="en-US" sz="1013" b="1" cap="small">
                <a:solidFill>
                  <a:schemeClr val="bg1"/>
                </a:solidFill>
                <a:latin typeface="Open Sans" panose="020B0606030504020204" pitchFamily="34" charset="0"/>
                <a:ea typeface="Open Sans" panose="020B0606030504020204" pitchFamily="34" charset="0"/>
                <a:cs typeface="Open Sans" panose="020B0606030504020204" pitchFamily="34" charset="0"/>
              </a:rPr>
              <a:t>PLEASE KEEP THIS PLAN IN AN ACCESSIBLE LOCATION SUCH AS YOUR DESK, WORK VEHICLE, OR EQUIPMENT</a:t>
            </a:r>
          </a:p>
        </p:txBody>
      </p:sp>
      <p:sp>
        <p:nvSpPr>
          <p:cNvPr id="44" name="Rectangle 43">
            <a:extLst>
              <a:ext uri="{FF2B5EF4-FFF2-40B4-BE49-F238E27FC236}">
                <a16:creationId xmlns:a16="http://schemas.microsoft.com/office/drawing/2014/main" id="{7783E194-80A4-4C59-A2A6-1C2846D6AD2F}"/>
              </a:ext>
            </a:extLst>
          </p:cNvPr>
          <p:cNvSpPr/>
          <p:nvPr/>
        </p:nvSpPr>
        <p:spPr>
          <a:xfrm>
            <a:off x="2000250" y="0"/>
            <a:ext cx="5143500" cy="852763"/>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lgn="ctr"/>
            <a:endParaRPr lang="en-US" sz="427"/>
          </a:p>
        </p:txBody>
      </p:sp>
      <p:sp>
        <p:nvSpPr>
          <p:cNvPr id="45" name="TextBox 44">
            <a:extLst>
              <a:ext uri="{FF2B5EF4-FFF2-40B4-BE49-F238E27FC236}">
                <a16:creationId xmlns:a16="http://schemas.microsoft.com/office/drawing/2014/main" id="{111C3802-C8BF-41A8-AAE9-44C12BBFDC65}"/>
              </a:ext>
            </a:extLst>
          </p:cNvPr>
          <p:cNvSpPr txBox="1"/>
          <p:nvPr/>
        </p:nvSpPr>
        <p:spPr>
          <a:xfrm>
            <a:off x="2434302" y="203521"/>
            <a:ext cx="3999607" cy="520912"/>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r>
              <a:rPr lang="en-US" sz="2785" b="1" cap="small" spc="-63" dirty="0">
                <a:solidFill>
                  <a:schemeClr val="bg1"/>
                </a:solidFill>
                <a:latin typeface="Open Sans" panose="020B0606030504020204" pitchFamily="34" charset="0"/>
                <a:ea typeface="Open Sans" panose="020B0606030504020204" pitchFamily="34" charset="0"/>
                <a:cs typeface="Open Sans" panose="020B0606030504020204" pitchFamily="34" charset="0"/>
              </a:rPr>
              <a:t>EASE Registration</a:t>
            </a:r>
            <a:endParaRPr lang="en-US" sz="2278" b="1" cap="small" spc="-63"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E54D24D-F1E2-49A0-89BA-AD49F8CDC565}"/>
              </a:ext>
            </a:extLst>
          </p:cNvPr>
          <p:cNvSpPr txBox="1"/>
          <p:nvPr/>
        </p:nvSpPr>
        <p:spPr>
          <a:xfrm>
            <a:off x="2525986" y="1220856"/>
            <a:ext cx="4092029" cy="4674613"/>
          </a:xfrm>
          <a:prstGeom prst="rect">
            <a:avLst/>
          </a:prstGeom>
          <a:noFill/>
        </p:spPr>
        <p:txBody>
          <a:bodyPr wrap="square" rtlCol="0">
            <a:spAutoFit/>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1013"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In addition to radio communications in the Tailings Area, the Freeport EASE system (Employee Alert System Engine) can and will be used to communicate emergency information.</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1013"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This system increases the speed and efficiency vital information may be communicated to employees, not just for Tailings Emergencies, but all emergencies on or near site.</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1013"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All employees must sign up for EASE to receive these notifications on their mobile devices.</a:t>
            </a:r>
          </a:p>
          <a:p>
            <a:pPr marL="192893" marR="0" lvl="0" indent="-192893" algn="l" defTabSz="385785" rtl="0" eaLnBrk="1" fontAlgn="auto" latinLnBrk="0" hangingPunct="1">
              <a:lnSpc>
                <a:spcPct val="100000"/>
              </a:lnSpc>
              <a:spcBef>
                <a:spcPts val="0"/>
              </a:spcBef>
              <a:spcAft>
                <a:spcPts val="759"/>
              </a:spcAft>
              <a:buClrTx/>
              <a:buSzTx/>
              <a:buFont typeface="Arial" panose="020B0604020202020204" pitchFamily="34" charset="0"/>
              <a:buChar char="•"/>
              <a:tabLst/>
              <a:defRPr/>
            </a:pPr>
            <a:r>
              <a:rPr kumimoji="0" lang="en-US" sz="1013"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To sign up for EASE, from any internet connected device, go to:</a:t>
            </a:r>
            <a:endParaRPr kumimoji="0" lang="en-US" sz="2785"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92893" marR="0" lvl="0" indent="-192893" algn="l" defTabSz="385785" rtl="0" eaLnBrk="1" fontAlgn="auto" latinLnBrk="0" hangingPunct="1">
              <a:lnSpc>
                <a:spcPct val="100000"/>
              </a:lnSpc>
              <a:spcBef>
                <a:spcPts val="0"/>
              </a:spcBef>
              <a:spcAft>
                <a:spcPts val="759"/>
              </a:spcAft>
              <a:buClrTx/>
              <a:buSzTx/>
              <a:buAutoNum type="arabicPeriod"/>
              <a:tabLst/>
              <a:defRPr/>
            </a:pPr>
            <a:r>
              <a:rPr lang="en-US" sz="1013" cap="none" spc="0" dirty="0">
                <a:solidFill>
                  <a:prstClr val="white">
                    <a:lumMod val="50000"/>
                  </a:prstClr>
                </a:solidFill>
                <a:hlinkClick r:id="rId3"/>
              </a:rPr>
              <a:t>Home.fmi.com</a:t>
            </a:r>
            <a:endParaRPr lang="en-US" sz="1013" cap="none" spc="0" dirty="0">
              <a:solidFill>
                <a:prstClr val="white">
                  <a:lumMod val="50000"/>
                </a:prstClr>
              </a:solidFill>
            </a:endParaRPr>
          </a:p>
          <a:p>
            <a:pPr marL="192893" marR="0" lvl="0" indent="-192893" algn="l" defTabSz="385785" rtl="0" eaLnBrk="1" fontAlgn="auto" latinLnBrk="0" hangingPunct="1">
              <a:lnSpc>
                <a:spcPct val="100000"/>
              </a:lnSpc>
              <a:spcBef>
                <a:spcPts val="0"/>
              </a:spcBef>
              <a:spcAft>
                <a:spcPts val="759"/>
              </a:spcAft>
              <a:buClrTx/>
              <a:buSzTx/>
              <a:buAutoNum type="arabicPeriod"/>
              <a:tabLst/>
              <a:defRPr/>
            </a:pPr>
            <a:r>
              <a:rPr lang="en-US" sz="1013" cap="none" spc="0" dirty="0">
                <a:solidFill>
                  <a:prstClr val="white">
                    <a:lumMod val="50000"/>
                  </a:prstClr>
                </a:solidFill>
              </a:rPr>
              <a:t>Select EASE Registration</a:t>
            </a:r>
          </a:p>
          <a:p>
            <a:pPr marR="0" lvl="0" algn="l" defTabSz="385785" rtl="0" eaLnBrk="1" fontAlgn="auto" latinLnBrk="0" hangingPunct="1">
              <a:lnSpc>
                <a:spcPct val="100000"/>
              </a:lnSpc>
              <a:spcBef>
                <a:spcPts val="0"/>
              </a:spcBef>
              <a:spcAft>
                <a:spcPts val="759"/>
              </a:spcAft>
              <a:buClrTx/>
              <a:buSzTx/>
              <a:tabLst/>
              <a:defRPr/>
            </a:pPr>
            <a:r>
              <a:rPr lang="en-US" sz="759" b="1" cap="none" spc="0" dirty="0">
                <a:solidFill>
                  <a:prstClr val="white">
                    <a:lumMod val="50000"/>
                  </a:prstClr>
                </a:solidFill>
              </a:rPr>
              <a:t>Note: </a:t>
            </a:r>
            <a:r>
              <a:rPr lang="en-US" sz="759" cap="none" spc="0" dirty="0">
                <a:solidFill>
                  <a:prstClr val="white">
                    <a:lumMod val="50000"/>
                  </a:prstClr>
                </a:solidFill>
              </a:rPr>
              <a:t>If you are on a personal device, you will be prompted for your network ID/Password and multifactor authentication.</a:t>
            </a:r>
          </a:p>
          <a:p>
            <a:pPr marL="192893" marR="0" lvl="0" indent="-192893" algn="l" defTabSz="385785" rtl="0" eaLnBrk="1" fontAlgn="auto" latinLnBrk="0" hangingPunct="1">
              <a:lnSpc>
                <a:spcPct val="100000"/>
              </a:lnSpc>
              <a:spcBef>
                <a:spcPts val="0"/>
              </a:spcBef>
              <a:spcAft>
                <a:spcPts val="759"/>
              </a:spcAft>
              <a:buClrTx/>
              <a:buSzTx/>
              <a:buFont typeface="+mj-lt"/>
              <a:buAutoNum type="arabicPeriod" startAt="3"/>
              <a:tabLst/>
              <a:defRPr/>
            </a:pPr>
            <a:r>
              <a:rPr lang="en-US" sz="1013" cap="none" spc="0" dirty="0">
                <a:solidFill>
                  <a:prstClr val="white">
                    <a:lumMod val="50000"/>
                  </a:prstClr>
                </a:solidFill>
              </a:rPr>
              <a:t>Scroll down to Contact information and click the pencil icon to provide your personal contact information.</a:t>
            </a:r>
          </a:p>
          <a:p>
            <a:pPr marR="0" lvl="0" algn="l" defTabSz="385785" rtl="0" eaLnBrk="1" fontAlgn="auto" latinLnBrk="0" hangingPunct="1">
              <a:lnSpc>
                <a:spcPct val="100000"/>
              </a:lnSpc>
              <a:spcBef>
                <a:spcPts val="0"/>
              </a:spcBef>
              <a:spcAft>
                <a:spcPts val="759"/>
              </a:spcAft>
              <a:buClrTx/>
              <a:buSzTx/>
              <a:tabLst/>
              <a:defRPr/>
            </a:pPr>
            <a:endParaRPr lang="en-US" sz="1013" cap="none" spc="0" dirty="0">
              <a:solidFill>
                <a:prstClr val="white">
                  <a:lumMod val="50000"/>
                </a:prstClr>
              </a:solidFill>
            </a:endParaRPr>
          </a:p>
          <a:p>
            <a:pPr marR="0" lvl="0" algn="l" defTabSz="385785" rtl="0" eaLnBrk="1" fontAlgn="auto" latinLnBrk="0" hangingPunct="1">
              <a:lnSpc>
                <a:spcPct val="100000"/>
              </a:lnSpc>
              <a:spcBef>
                <a:spcPts val="0"/>
              </a:spcBef>
              <a:spcAft>
                <a:spcPts val="759"/>
              </a:spcAft>
              <a:buClrTx/>
              <a:buSzTx/>
              <a:tabLst/>
              <a:defRPr/>
            </a:pPr>
            <a:r>
              <a:rPr lang="en-US" sz="1013" cap="none" spc="0" dirty="0">
                <a:solidFill>
                  <a:prstClr val="white">
                    <a:lumMod val="50000"/>
                  </a:prstClr>
                </a:solidFill>
              </a:rPr>
              <a:t>OR</a:t>
            </a:r>
          </a:p>
          <a:p>
            <a:pPr marR="0" lvl="0" algn="l" defTabSz="385785" rtl="0" eaLnBrk="1" fontAlgn="auto" latinLnBrk="0" hangingPunct="1">
              <a:lnSpc>
                <a:spcPct val="100000"/>
              </a:lnSpc>
              <a:spcBef>
                <a:spcPts val="0"/>
              </a:spcBef>
              <a:spcAft>
                <a:spcPts val="759"/>
              </a:spcAft>
              <a:buClrTx/>
              <a:buSzTx/>
              <a:tabLst/>
              <a:defRPr/>
            </a:pPr>
            <a:endParaRPr lang="en-US" sz="1013" cap="none" spc="0" dirty="0">
              <a:solidFill>
                <a:prstClr val="white">
                  <a:lumMod val="50000"/>
                </a:prstClr>
              </a:solidFill>
            </a:endParaRPr>
          </a:p>
          <a:p>
            <a:pPr marR="0" lvl="0" algn="l" defTabSz="385785" rtl="0" eaLnBrk="1" fontAlgn="auto" latinLnBrk="0" hangingPunct="1">
              <a:lnSpc>
                <a:spcPct val="100000"/>
              </a:lnSpc>
              <a:spcBef>
                <a:spcPts val="0"/>
              </a:spcBef>
              <a:spcAft>
                <a:spcPts val="759"/>
              </a:spcAft>
              <a:buClrTx/>
              <a:buSzTx/>
              <a:tabLst/>
              <a:defRPr/>
            </a:pPr>
            <a:r>
              <a:rPr lang="en-US" sz="1013" cap="none" spc="0" dirty="0">
                <a:solidFill>
                  <a:prstClr val="white">
                    <a:lumMod val="50000"/>
                  </a:prstClr>
                </a:solidFill>
              </a:rPr>
              <a:t>Contact the HRSC by calling 1-888-855-HELP(4357) or email </a:t>
            </a:r>
            <a:r>
              <a:rPr lang="en-US" sz="1013" cap="none" spc="0" dirty="0">
                <a:solidFill>
                  <a:prstClr val="white">
                    <a:lumMod val="50000"/>
                  </a:prstClr>
                </a:solidFill>
                <a:hlinkClick r:id="rId4"/>
              </a:rPr>
              <a:t>hrsc@fmi.com</a:t>
            </a:r>
            <a:r>
              <a:rPr lang="en-US" sz="1013" cap="none" spc="0" dirty="0">
                <a:solidFill>
                  <a:prstClr val="white">
                    <a:lumMod val="50000"/>
                  </a:prstClr>
                </a:solidFill>
              </a:rPr>
              <a:t>. </a:t>
            </a:r>
          </a:p>
          <a:p>
            <a:pPr marL="192893" marR="0" lvl="0" indent="-192893" algn="l" defTabSz="385785" rtl="0" eaLnBrk="1" fontAlgn="auto" latinLnBrk="0" hangingPunct="1">
              <a:lnSpc>
                <a:spcPct val="100000"/>
              </a:lnSpc>
              <a:spcBef>
                <a:spcPts val="0"/>
              </a:spcBef>
              <a:spcAft>
                <a:spcPts val="759"/>
              </a:spcAft>
              <a:buClrTx/>
              <a:buSzTx/>
              <a:buAutoNum type="arabicPeriod"/>
              <a:tabLst/>
              <a:defRPr/>
            </a:pPr>
            <a:endParaRPr kumimoji="0" lang="en-US" sz="1013"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9" name="Picture 38">
            <a:extLst>
              <a:ext uri="{FF2B5EF4-FFF2-40B4-BE49-F238E27FC236}">
                <a16:creationId xmlns:a16="http://schemas.microsoft.com/office/drawing/2014/main" id="{4C5F3342-0AE6-4703-97FE-5B59AA4BD03A}"/>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277033" y="3187420"/>
            <a:ext cx="1313959" cy="241580"/>
          </a:xfrm>
          <a:prstGeom prst="rect">
            <a:avLst/>
          </a:prstGeom>
          <a:noFill/>
          <a:ln>
            <a:noFill/>
          </a:ln>
        </p:spPr>
      </p:pic>
    </p:spTree>
    <p:extLst>
      <p:ext uri="{BB962C8B-B14F-4D97-AF65-F5344CB8AC3E}">
        <p14:creationId xmlns:p14="http://schemas.microsoft.com/office/powerpoint/2010/main" val="583490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EBD9-81C3-4F62-9C63-751F031E13CD}"/>
              </a:ext>
            </a:extLst>
          </p:cNvPr>
          <p:cNvSpPr>
            <a:spLocks noGrp="1"/>
          </p:cNvSpPr>
          <p:nvPr>
            <p:ph type="ctrTitle"/>
          </p:nvPr>
        </p:nvSpPr>
        <p:spPr/>
        <p:txBody>
          <a:bodyPr/>
          <a:lstStyle/>
          <a:p>
            <a:r>
              <a:rPr lang="en-US" dirty="0"/>
              <a:t>Additional </a:t>
            </a:r>
            <a:r>
              <a:rPr lang="en-US" sz="3600" dirty="0">
                <a:latin typeface="Arial" panose="020B0604020202020204" pitchFamily="34" charset="0"/>
                <a:cs typeface="Arial" panose="020B0604020202020204" pitchFamily="34" charset="0"/>
              </a:rPr>
              <a:t> Hazards</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endParaRPr lang="en-US" dirty="0"/>
          </a:p>
        </p:txBody>
      </p:sp>
      <p:sp>
        <p:nvSpPr>
          <p:cNvPr id="3" name="Subtitle 2">
            <a:extLst>
              <a:ext uri="{FF2B5EF4-FFF2-40B4-BE49-F238E27FC236}">
                <a16:creationId xmlns:a16="http://schemas.microsoft.com/office/drawing/2014/main" id="{B50A1A40-7E2D-4F93-8FF2-751AE40EC86E}"/>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61AFD0A9-7CCB-4663-86A1-FA3008B69962}"/>
              </a:ext>
            </a:extLst>
          </p:cNvPr>
          <p:cNvSpPr>
            <a:spLocks noGrp="1"/>
          </p:cNvSpPr>
          <p:nvPr>
            <p:ph type="sldNum" sz="quarter" idx="12"/>
          </p:nvPr>
        </p:nvSpPr>
        <p:spPr/>
        <p:txBody>
          <a:bodyPr/>
          <a:lstStyle/>
          <a:p>
            <a:fld id="{B5EB69C0-7537-C24C-BC67-8B5F238D9475}" type="slidenum">
              <a:rPr lang="en-US" smtClean="0"/>
              <a:pPr/>
              <a:t>45</a:t>
            </a:fld>
            <a:endParaRPr lang="en-US" dirty="0"/>
          </a:p>
        </p:txBody>
      </p:sp>
    </p:spTree>
    <p:extLst>
      <p:ext uri="{BB962C8B-B14F-4D97-AF65-F5344CB8AC3E}">
        <p14:creationId xmlns:p14="http://schemas.microsoft.com/office/powerpoint/2010/main" val="1141982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7844C8-82B4-4032-9DE6-CEB6F44D69A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446419" y="1964430"/>
            <a:ext cx="2252749" cy="3046615"/>
          </a:xfrm>
        </p:spPr>
      </p:pic>
      <p:sp>
        <p:nvSpPr>
          <p:cNvPr id="4" name="Title 3">
            <a:extLst>
              <a:ext uri="{FF2B5EF4-FFF2-40B4-BE49-F238E27FC236}">
                <a16:creationId xmlns:a16="http://schemas.microsoft.com/office/drawing/2014/main" id="{06967676-32B3-4953-A699-786421B4AD09}"/>
              </a:ext>
            </a:extLst>
          </p:cNvPr>
          <p:cNvSpPr>
            <a:spLocks noGrp="1"/>
          </p:cNvSpPr>
          <p:nvPr>
            <p:ph type="title"/>
          </p:nvPr>
        </p:nvSpPr>
        <p:spPr>
          <a:xfrm>
            <a:off x="480773" y="317927"/>
            <a:ext cx="6762238" cy="663969"/>
          </a:xfrm>
        </p:spPr>
        <p:txBody>
          <a:bodyPr/>
          <a:lstStyle/>
          <a:p>
            <a:r>
              <a:rPr lang="en-US" dirty="0"/>
              <a:t>Open Body of Water</a:t>
            </a:r>
          </a:p>
        </p:txBody>
      </p:sp>
      <p:pic>
        <p:nvPicPr>
          <p:cNvPr id="9" name="Picture 8">
            <a:extLst>
              <a:ext uri="{FF2B5EF4-FFF2-40B4-BE49-F238E27FC236}">
                <a16:creationId xmlns:a16="http://schemas.microsoft.com/office/drawing/2014/main" id="{2FCE8F0B-42AE-4A1E-9824-D3C372A57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 y="999929"/>
            <a:ext cx="9136918" cy="5467984"/>
          </a:xfrm>
          <a:prstGeom prst="rect">
            <a:avLst/>
          </a:prstGeom>
        </p:spPr>
      </p:pic>
      <p:pic>
        <p:nvPicPr>
          <p:cNvPr id="11" name="Picture 10">
            <a:extLst>
              <a:ext uri="{FF2B5EF4-FFF2-40B4-BE49-F238E27FC236}">
                <a16:creationId xmlns:a16="http://schemas.microsoft.com/office/drawing/2014/main" id="{D76A9629-621B-4BA7-8E51-870DD5CE56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18" r="11426"/>
          <a:stretch/>
        </p:blipFill>
        <p:spPr>
          <a:xfrm>
            <a:off x="6966379" y="3244534"/>
            <a:ext cx="2177621" cy="1616702"/>
          </a:xfrm>
          <a:prstGeom prst="rect">
            <a:avLst/>
          </a:prstGeom>
        </p:spPr>
      </p:pic>
      <p:sp>
        <p:nvSpPr>
          <p:cNvPr id="12" name="TextBox 11">
            <a:extLst>
              <a:ext uri="{FF2B5EF4-FFF2-40B4-BE49-F238E27FC236}">
                <a16:creationId xmlns:a16="http://schemas.microsoft.com/office/drawing/2014/main" id="{6C3B040C-B91D-4A68-996F-9997A80615F6}"/>
              </a:ext>
            </a:extLst>
          </p:cNvPr>
          <p:cNvSpPr txBox="1"/>
          <p:nvPr/>
        </p:nvSpPr>
        <p:spPr>
          <a:xfrm>
            <a:off x="242340" y="1397675"/>
            <a:ext cx="6495700" cy="2585323"/>
          </a:xfrm>
          <a:prstGeom prst="rect">
            <a:avLst/>
          </a:prstGeom>
          <a:noFill/>
        </p:spPr>
        <p:txBody>
          <a:bodyPr wrap="square" rtlCol="0">
            <a:spAutoFit/>
          </a:bodyPr>
          <a:lstStyle/>
          <a:p>
            <a:pPr marL="342900" indent="-342900">
              <a:buFont typeface="Arial" panose="020B0604020202020204" pitchFamily="34" charset="0"/>
              <a:buChar char="•"/>
            </a:pPr>
            <a:r>
              <a:rPr lang="en-US" dirty="0"/>
              <a:t>Life vests are required  around open bodies of water when: </a:t>
            </a:r>
          </a:p>
          <a:p>
            <a:pPr marL="800100" lvl="1" indent="-342900">
              <a:buFont typeface="+mj-lt"/>
              <a:buAutoNum type="arabicPeriod"/>
            </a:pPr>
            <a:endParaRPr lang="en-US" dirty="0"/>
          </a:p>
          <a:p>
            <a:pPr marL="800100" lvl="1" indent="-342900">
              <a:buFont typeface="+mj-lt"/>
              <a:buAutoNum type="arabicPeriod"/>
            </a:pPr>
            <a:r>
              <a:rPr lang="en-US" dirty="0"/>
              <a:t>Close enough to water and potential of falling exist like tripping hazards or uneven ground.</a:t>
            </a:r>
          </a:p>
          <a:p>
            <a:pPr marL="800100" lvl="1" indent="-342900">
              <a:buFont typeface="+mj-lt"/>
              <a:buAutoNum type="arabicPeriod"/>
            </a:pPr>
            <a:endParaRPr lang="en-US" dirty="0"/>
          </a:p>
          <a:p>
            <a:pPr marL="800100" lvl="1" indent="-342900">
              <a:buFont typeface="+mj-lt"/>
              <a:buAutoNum type="arabicPeriod"/>
            </a:pPr>
            <a:r>
              <a:rPr lang="en-US" dirty="0"/>
              <a:t>On a boat which also requires “Shore watch”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Multiple Vests are provided in </a:t>
            </a:r>
            <a:r>
              <a:rPr lang="en-US" dirty="0">
                <a:solidFill>
                  <a:srgbClr val="0070C0"/>
                </a:solidFill>
              </a:rPr>
              <a:t>Blue Barrels </a:t>
            </a:r>
            <a:r>
              <a:rPr lang="en-US" dirty="0"/>
              <a:t>located at each pond along with lifeline and life ring. </a:t>
            </a:r>
          </a:p>
        </p:txBody>
      </p:sp>
      <p:pic>
        <p:nvPicPr>
          <p:cNvPr id="7" name="Picture 6">
            <a:extLst>
              <a:ext uri="{FF2B5EF4-FFF2-40B4-BE49-F238E27FC236}">
                <a16:creationId xmlns:a16="http://schemas.microsoft.com/office/drawing/2014/main" id="{60071F07-F9CA-42A4-8E55-3EB1BD17BF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872" t="10003" b="12656"/>
          <a:stretch/>
        </p:blipFill>
        <p:spPr>
          <a:xfrm>
            <a:off x="6959456" y="4861236"/>
            <a:ext cx="2184544" cy="1606676"/>
          </a:xfrm>
          <a:prstGeom prst="rect">
            <a:avLst/>
          </a:prstGeom>
        </p:spPr>
      </p:pic>
    </p:spTree>
    <p:extLst>
      <p:ext uri="{BB962C8B-B14F-4D97-AF65-F5344CB8AC3E}">
        <p14:creationId xmlns:p14="http://schemas.microsoft.com/office/powerpoint/2010/main" val="380190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now covered mountain&#10;&#10;Description automatically generated">
            <a:extLst>
              <a:ext uri="{FF2B5EF4-FFF2-40B4-BE49-F238E27FC236}">
                <a16:creationId xmlns:a16="http://schemas.microsoft.com/office/drawing/2014/main" id="{7A47FE33-5C6B-450C-8863-665C316F71E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92152" y="2700245"/>
            <a:ext cx="4373168" cy="4157754"/>
          </a:xfrm>
        </p:spPr>
      </p:pic>
      <p:pic>
        <p:nvPicPr>
          <p:cNvPr id="9" name="Content Placeholder 8" descr="A snow covered mountain&#10;&#10;Description automatically generated">
            <a:extLst>
              <a:ext uri="{FF2B5EF4-FFF2-40B4-BE49-F238E27FC236}">
                <a16:creationId xmlns:a16="http://schemas.microsoft.com/office/drawing/2014/main" id="{E80093C9-03BA-44E0-92EE-4C525550B6C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2700246"/>
            <a:ext cx="4541773" cy="4157753"/>
          </a:xfrm>
        </p:spPr>
      </p:pic>
      <p:sp>
        <p:nvSpPr>
          <p:cNvPr id="3" name="Title 2">
            <a:extLst>
              <a:ext uri="{FF2B5EF4-FFF2-40B4-BE49-F238E27FC236}">
                <a16:creationId xmlns:a16="http://schemas.microsoft.com/office/drawing/2014/main" id="{627BFCE4-B02F-4590-A16C-C26B9D5AE8DA}"/>
              </a:ext>
            </a:extLst>
          </p:cNvPr>
          <p:cNvSpPr>
            <a:spLocks noGrp="1"/>
          </p:cNvSpPr>
          <p:nvPr>
            <p:ph type="title"/>
          </p:nvPr>
        </p:nvSpPr>
        <p:spPr>
          <a:xfrm>
            <a:off x="380105" y="431152"/>
            <a:ext cx="6762238" cy="663969"/>
          </a:xfrm>
        </p:spPr>
        <p:txBody>
          <a:bodyPr wrap="square" anchor="ctr">
            <a:normAutofit fontScale="90000"/>
          </a:bodyPr>
          <a:lstStyle/>
          <a:p>
            <a:r>
              <a:rPr lang="en-US" dirty="0"/>
              <a:t>Uneven or unstable ground on centerline</a:t>
            </a:r>
          </a:p>
        </p:txBody>
      </p:sp>
      <p:sp>
        <p:nvSpPr>
          <p:cNvPr id="11" name="TextBox 10">
            <a:extLst>
              <a:ext uri="{FF2B5EF4-FFF2-40B4-BE49-F238E27FC236}">
                <a16:creationId xmlns:a16="http://schemas.microsoft.com/office/drawing/2014/main" id="{266C195D-6832-483A-8D30-936D07AC9401}"/>
              </a:ext>
            </a:extLst>
          </p:cNvPr>
          <p:cNvSpPr txBox="1"/>
          <p:nvPr/>
        </p:nvSpPr>
        <p:spPr>
          <a:xfrm>
            <a:off x="317395" y="1352707"/>
            <a:ext cx="8774838" cy="1200329"/>
          </a:xfrm>
          <a:prstGeom prst="rect">
            <a:avLst/>
          </a:prstGeom>
          <a:noFill/>
        </p:spPr>
        <p:txBody>
          <a:bodyPr wrap="none" rtlCol="0">
            <a:spAutoFit/>
          </a:bodyPr>
          <a:lstStyle/>
          <a:p>
            <a:r>
              <a:rPr lang="en-US" dirty="0"/>
              <a:t>Erosion gullies may be present on centerline dam due to poor deposition practices,</a:t>
            </a:r>
          </a:p>
          <a:p>
            <a:r>
              <a:rPr lang="en-US" dirty="0"/>
              <a:t>Upset conditions of the mill or weather. If present, do not walk on surface within 6</a:t>
            </a:r>
          </a:p>
          <a:p>
            <a:r>
              <a:rPr lang="en-US" dirty="0"/>
              <a:t> feet of edge or stress cracks surrounding gully. Operations will backfill gullies using </a:t>
            </a:r>
          </a:p>
          <a:p>
            <a:r>
              <a:rPr lang="en-US" dirty="0"/>
              <a:t>Underflow material from cyclones to mitigate hazard.</a:t>
            </a:r>
          </a:p>
        </p:txBody>
      </p:sp>
    </p:spTree>
    <p:extLst>
      <p:ext uri="{BB962C8B-B14F-4D97-AF65-F5344CB8AC3E}">
        <p14:creationId xmlns:p14="http://schemas.microsoft.com/office/powerpoint/2010/main" val="4192808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1024930"/>
            <a:ext cx="5266266" cy="2268686"/>
          </a:xfrm>
        </p:spPr>
      </p:pic>
      <p:sp>
        <p:nvSpPr>
          <p:cNvPr id="2" name="Title 1"/>
          <p:cNvSpPr>
            <a:spLocks noGrp="1"/>
          </p:cNvSpPr>
          <p:nvPr>
            <p:ph type="title"/>
          </p:nvPr>
        </p:nvSpPr>
        <p:spPr>
          <a:xfrm>
            <a:off x="422050" y="336442"/>
            <a:ext cx="6762238" cy="663969"/>
          </a:xfrm>
        </p:spPr>
        <p:txBody>
          <a:bodyPr>
            <a:normAutofit fontScale="90000"/>
          </a:bodyPr>
          <a:lstStyle/>
          <a:p>
            <a:r>
              <a:rPr lang="en-US" dirty="0"/>
              <a:t>HEAVY MACHINERY &amp; RR TRAFFIC</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93025" y="1024930"/>
            <a:ext cx="4131277" cy="5495128"/>
          </a:xfrm>
          <a:prstGeom prst="rect">
            <a:avLst/>
          </a:prstGeom>
        </p:spPr>
      </p:pic>
      <p:pic>
        <p:nvPicPr>
          <p:cNvPr id="6" name="Picture 5" descr="A picture containing truck, outdoor, sky, ground&#10;&#10;Description automatically generated">
            <a:extLst>
              <a:ext uri="{FF2B5EF4-FFF2-40B4-BE49-F238E27FC236}">
                <a16:creationId xmlns:a16="http://schemas.microsoft.com/office/drawing/2014/main" id="{A8F455A7-0B84-4F8B-9D50-9C7BC9C7683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3293616"/>
            <a:ext cx="4988441" cy="3226442"/>
          </a:xfrm>
          <a:prstGeom prst="rect">
            <a:avLst/>
          </a:prstGeom>
        </p:spPr>
      </p:pic>
    </p:spTree>
    <p:extLst>
      <p:ext uri="{BB962C8B-B14F-4D97-AF65-F5344CB8AC3E}">
        <p14:creationId xmlns:p14="http://schemas.microsoft.com/office/powerpoint/2010/main" val="321028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41A886-9A01-404F-9DDD-8506CB37A9C0}"/>
              </a:ext>
            </a:extLst>
          </p:cNvPr>
          <p:cNvPicPr>
            <a:picLocks noGrp="1" noChangeAspect="1"/>
          </p:cNvPicPr>
          <p:nvPr>
            <p:ph idx="1"/>
          </p:nvPr>
        </p:nvPicPr>
        <p:blipFill>
          <a:blip r:embed="rId2"/>
          <a:srcRect/>
          <a:stretch/>
        </p:blipFill>
        <p:spPr>
          <a:xfrm>
            <a:off x="340659" y="1246094"/>
            <a:ext cx="8721990" cy="5495365"/>
          </a:xfrm>
        </p:spPr>
      </p:pic>
      <p:sp>
        <p:nvSpPr>
          <p:cNvPr id="3" name="Title 2">
            <a:extLst>
              <a:ext uri="{FF2B5EF4-FFF2-40B4-BE49-F238E27FC236}">
                <a16:creationId xmlns:a16="http://schemas.microsoft.com/office/drawing/2014/main" id="{8507DDEF-19E7-4B97-808C-EAAD3EE221B6}"/>
              </a:ext>
            </a:extLst>
          </p:cNvPr>
          <p:cNvSpPr>
            <a:spLocks noGrp="1"/>
          </p:cNvSpPr>
          <p:nvPr>
            <p:ph type="title"/>
          </p:nvPr>
        </p:nvSpPr>
        <p:spPr>
          <a:xfrm>
            <a:off x="480773" y="431152"/>
            <a:ext cx="6762238" cy="663969"/>
          </a:xfrm>
        </p:spPr>
        <p:txBody>
          <a:bodyPr>
            <a:normAutofit fontScale="90000"/>
          </a:bodyPr>
          <a:lstStyle/>
          <a:p>
            <a:r>
              <a:rPr lang="en-US" dirty="0"/>
              <a:t>777Haul Road for East/West centerline Gila lift</a:t>
            </a:r>
          </a:p>
        </p:txBody>
      </p:sp>
      <p:sp>
        <p:nvSpPr>
          <p:cNvPr id="6" name="Oval 5">
            <a:extLst>
              <a:ext uri="{FF2B5EF4-FFF2-40B4-BE49-F238E27FC236}">
                <a16:creationId xmlns:a16="http://schemas.microsoft.com/office/drawing/2014/main" id="{A49F1B00-06EF-4568-A9B9-49B53DEAEB79}"/>
              </a:ext>
            </a:extLst>
          </p:cNvPr>
          <p:cNvSpPr/>
          <p:nvPr/>
        </p:nvSpPr>
        <p:spPr>
          <a:xfrm>
            <a:off x="6236073" y="2358839"/>
            <a:ext cx="907676" cy="73286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7A4CE4-6825-469E-809D-0B9E95EE7ADB}"/>
              </a:ext>
            </a:extLst>
          </p:cNvPr>
          <p:cNvSpPr/>
          <p:nvPr/>
        </p:nvSpPr>
        <p:spPr>
          <a:xfrm>
            <a:off x="6689911" y="4289612"/>
            <a:ext cx="907676" cy="8001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4796B4A-20F4-43D8-9EB4-8BBDC5D6F2D4}"/>
              </a:ext>
            </a:extLst>
          </p:cNvPr>
          <p:cNvCxnSpPr>
            <a:cxnSpLocks/>
          </p:cNvCxnSpPr>
          <p:nvPr/>
        </p:nvCxnSpPr>
        <p:spPr>
          <a:xfrm>
            <a:off x="3765176" y="3711388"/>
            <a:ext cx="2924735" cy="83371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75E5E2-A16B-41E0-8D9D-F8DB093F3853}"/>
              </a:ext>
            </a:extLst>
          </p:cNvPr>
          <p:cNvCxnSpPr>
            <a:cxnSpLocks/>
            <a:endCxn id="6" idx="2"/>
          </p:cNvCxnSpPr>
          <p:nvPr/>
        </p:nvCxnSpPr>
        <p:spPr>
          <a:xfrm flipV="1">
            <a:off x="3765176" y="2725271"/>
            <a:ext cx="2470897" cy="80682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FFE068D-910B-46D1-A94B-2741F31E28CA}"/>
              </a:ext>
            </a:extLst>
          </p:cNvPr>
          <p:cNvSpPr txBox="1"/>
          <p:nvPr/>
        </p:nvSpPr>
        <p:spPr>
          <a:xfrm>
            <a:off x="1239036" y="3155577"/>
            <a:ext cx="3332964" cy="1015663"/>
          </a:xfrm>
          <a:prstGeom prst="rect">
            <a:avLst/>
          </a:prstGeom>
          <a:noFill/>
        </p:spPr>
        <p:txBody>
          <a:bodyPr wrap="none" rtlCol="0">
            <a:spAutoFit/>
          </a:bodyPr>
          <a:lstStyle/>
          <a:p>
            <a:r>
              <a:rPr lang="en-US" sz="1400" dirty="0">
                <a:solidFill>
                  <a:srgbClr val="FFFF00"/>
                </a:solidFill>
                <a:highlight>
                  <a:srgbClr val="000000"/>
                </a:highlight>
              </a:rPr>
              <a:t>Must sign in with spotter Daily </a:t>
            </a:r>
          </a:p>
          <a:p>
            <a:r>
              <a:rPr lang="en-US" sz="1400" dirty="0">
                <a:solidFill>
                  <a:srgbClr val="FFFF00"/>
                </a:solidFill>
                <a:highlight>
                  <a:srgbClr val="000000"/>
                </a:highlight>
              </a:rPr>
              <a:t>Before crossing intersection </a:t>
            </a:r>
          </a:p>
          <a:p>
            <a:r>
              <a:rPr lang="en-US" sz="1400" dirty="0">
                <a:solidFill>
                  <a:srgbClr val="FFFF00"/>
                </a:solidFill>
                <a:highlight>
                  <a:srgbClr val="000000"/>
                </a:highlight>
              </a:rPr>
              <a:t>Of Haul Road. No light vehicles </a:t>
            </a:r>
          </a:p>
          <a:p>
            <a:r>
              <a:rPr lang="en-US" sz="1400" dirty="0">
                <a:solidFill>
                  <a:srgbClr val="FFFF00"/>
                </a:solidFill>
                <a:highlight>
                  <a:srgbClr val="000000"/>
                </a:highlight>
              </a:rPr>
              <a:t>on Haul Roads while 777 are Hauling</a:t>
            </a:r>
            <a:r>
              <a:rPr lang="en-US" dirty="0">
                <a:highlight>
                  <a:srgbClr val="000000"/>
                </a:highlight>
              </a:rPr>
              <a:t>.  </a:t>
            </a:r>
          </a:p>
        </p:txBody>
      </p:sp>
    </p:spTree>
    <p:extLst>
      <p:ext uri="{BB962C8B-B14F-4D97-AF65-F5344CB8AC3E}">
        <p14:creationId xmlns:p14="http://schemas.microsoft.com/office/powerpoint/2010/main" val="2422724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A221D-F1DD-454E-A699-375C88295093}"/>
              </a:ext>
            </a:extLst>
          </p:cNvPr>
          <p:cNvSpPr>
            <a:spLocks noGrp="1"/>
          </p:cNvSpPr>
          <p:nvPr>
            <p:ph type="sldNum" sz="quarter" idx="12"/>
          </p:nvPr>
        </p:nvSpPr>
        <p:spPr/>
        <p:txBody>
          <a:bodyPr/>
          <a:lstStyle/>
          <a:p>
            <a:fld id="{B5EB69C0-7537-C24C-BC67-8B5F238D9475}" type="slidenum">
              <a:rPr lang="en-US" smtClean="0"/>
              <a:pPr/>
              <a:t>5</a:t>
            </a:fld>
            <a:endParaRPr lang="en-US" dirty="0"/>
          </a:p>
        </p:txBody>
      </p:sp>
      <p:sp>
        <p:nvSpPr>
          <p:cNvPr id="3" name="Content Placeholder 2">
            <a:extLst>
              <a:ext uri="{FF2B5EF4-FFF2-40B4-BE49-F238E27FC236}">
                <a16:creationId xmlns:a16="http://schemas.microsoft.com/office/drawing/2014/main" id="{3485F4E9-86E7-473C-88D4-B224D829E5D4}"/>
              </a:ext>
            </a:extLst>
          </p:cNvPr>
          <p:cNvSpPr>
            <a:spLocks noGrp="1"/>
          </p:cNvSpPr>
          <p:nvPr>
            <p:ph idx="1"/>
          </p:nvPr>
        </p:nvSpPr>
        <p:spPr>
          <a:xfrm>
            <a:off x="307640" y="1662478"/>
            <a:ext cx="7929237" cy="4464423"/>
          </a:xfrm>
        </p:spPr>
        <p:txBody>
          <a:bodyPr>
            <a:normAutofit fontScale="92500" lnSpcReduction="10000"/>
          </a:bodyPr>
          <a:lstStyle/>
          <a:p>
            <a:r>
              <a:rPr lang="en-US" sz="1200" b="1" dirty="0"/>
              <a:t>Tailings superintendent</a:t>
            </a:r>
          </a:p>
          <a:p>
            <a:pPr lvl="1"/>
            <a:r>
              <a:rPr lang="en-US" sz="1200" dirty="0"/>
              <a:t>TBD</a:t>
            </a:r>
          </a:p>
          <a:p>
            <a:r>
              <a:rPr lang="en-US" sz="1200" b="1" dirty="0"/>
              <a:t>Senior Supervisor </a:t>
            </a:r>
          </a:p>
          <a:p>
            <a:pPr lvl="1"/>
            <a:r>
              <a:rPr lang="en-US" sz="1200" dirty="0"/>
              <a:t>Joseph Sanchez</a:t>
            </a:r>
          </a:p>
          <a:p>
            <a:r>
              <a:rPr lang="en-US" sz="1200" b="1" dirty="0"/>
              <a:t>Tailings Tech. Coordinator</a:t>
            </a:r>
          </a:p>
          <a:p>
            <a:pPr lvl="1"/>
            <a:r>
              <a:rPr lang="en-US" sz="1200" dirty="0"/>
              <a:t>Ole Llamas</a:t>
            </a:r>
          </a:p>
          <a:p>
            <a:r>
              <a:rPr lang="en-US" sz="1200" b="1" dirty="0"/>
              <a:t>Tailings Supervision</a:t>
            </a:r>
          </a:p>
          <a:p>
            <a:pPr lvl="1"/>
            <a:r>
              <a:rPr lang="en-US" sz="1200" b="1" dirty="0"/>
              <a:t>Maintenance</a:t>
            </a:r>
          </a:p>
          <a:p>
            <a:pPr lvl="2"/>
            <a:r>
              <a:rPr lang="en-US" sz="1200" dirty="0"/>
              <a:t>James Bruce</a:t>
            </a:r>
          </a:p>
          <a:p>
            <a:pPr lvl="1"/>
            <a:r>
              <a:rPr lang="en-US" sz="1200" b="1" dirty="0"/>
              <a:t>Operations</a:t>
            </a:r>
          </a:p>
          <a:p>
            <a:pPr lvl="2"/>
            <a:r>
              <a:rPr lang="en-US" sz="1200" dirty="0"/>
              <a:t>Crew A –Rod Albers</a:t>
            </a:r>
          </a:p>
          <a:p>
            <a:pPr lvl="2"/>
            <a:r>
              <a:rPr lang="en-US" sz="1200" dirty="0"/>
              <a:t>Crew B – Luis Montaño</a:t>
            </a:r>
          </a:p>
          <a:p>
            <a:pPr lvl="2"/>
            <a:r>
              <a:rPr lang="en-US" sz="1200" dirty="0"/>
              <a:t>Crew C – Jesus Covarrubias</a:t>
            </a:r>
          </a:p>
          <a:p>
            <a:pPr lvl="2"/>
            <a:r>
              <a:rPr lang="en-US" sz="1200" dirty="0"/>
              <a:t>Crew D – Darrell Holliday</a:t>
            </a:r>
          </a:p>
          <a:p>
            <a:r>
              <a:rPr lang="en-US" sz="1200" b="1" dirty="0"/>
              <a:t>Tailings Operations Technician</a:t>
            </a:r>
          </a:p>
          <a:p>
            <a:pPr marL="225425" lvl="1" indent="0">
              <a:buNone/>
            </a:pPr>
            <a:r>
              <a:rPr lang="en-US" sz="1200" dirty="0"/>
              <a:t>TBD</a:t>
            </a:r>
          </a:p>
          <a:p>
            <a:pPr marL="225425" lvl="1" indent="0">
              <a:buNone/>
            </a:pPr>
            <a:r>
              <a:rPr lang="en-US" sz="1200" b="1" dirty="0"/>
              <a:t>Support Crew Supervisor</a:t>
            </a:r>
          </a:p>
          <a:p>
            <a:pPr lvl="2"/>
            <a:r>
              <a:rPr lang="en-US" sz="1200" dirty="0"/>
              <a:t>Eric Snow</a:t>
            </a:r>
            <a:endParaRPr lang="en-US" sz="1400" dirty="0"/>
          </a:p>
          <a:p>
            <a:pPr marL="473869" lvl="1" indent="-171450"/>
            <a:r>
              <a:rPr lang="en-US" sz="1200" dirty="0"/>
              <a:t>Planner – Brooke Montaño</a:t>
            </a:r>
          </a:p>
          <a:p>
            <a:pPr marL="473869" lvl="1" indent="-171450"/>
            <a:r>
              <a:rPr lang="en-US" sz="1200" dirty="0"/>
              <a:t>Admin – Marcy Reid </a:t>
            </a:r>
          </a:p>
          <a:p>
            <a:endParaRPr lang="en-US" dirty="0"/>
          </a:p>
        </p:txBody>
      </p:sp>
      <p:sp>
        <p:nvSpPr>
          <p:cNvPr id="4" name="Title 3">
            <a:extLst>
              <a:ext uri="{FF2B5EF4-FFF2-40B4-BE49-F238E27FC236}">
                <a16:creationId xmlns:a16="http://schemas.microsoft.com/office/drawing/2014/main" id="{9B93952C-E6F5-4B3B-88F7-A70ED8AC2E12}"/>
              </a:ext>
            </a:extLst>
          </p:cNvPr>
          <p:cNvSpPr>
            <a:spLocks noGrp="1"/>
          </p:cNvSpPr>
          <p:nvPr>
            <p:ph type="title"/>
          </p:nvPr>
        </p:nvSpPr>
        <p:spPr/>
        <p:txBody>
          <a:bodyPr>
            <a:normAutofit fontScale="90000"/>
          </a:bodyPr>
          <a:lstStyle/>
          <a:p>
            <a:r>
              <a:rPr lang="en-US" dirty="0"/>
              <a:t>Leadership Team and Admin Support </a:t>
            </a:r>
          </a:p>
        </p:txBody>
      </p:sp>
      <p:pic>
        <p:nvPicPr>
          <p:cNvPr id="5" name="Picture 2">
            <a:extLst>
              <a:ext uri="{FF2B5EF4-FFF2-40B4-BE49-F238E27FC236}">
                <a16:creationId xmlns:a16="http://schemas.microsoft.com/office/drawing/2014/main" id="{622ACFFF-E3AF-4689-892A-33CFAE85FE79}"/>
              </a:ext>
            </a:extLst>
          </p:cNvPr>
          <p:cNvPicPr>
            <a:picLocks noChangeAspect="1" noChangeArrowheads="1"/>
          </p:cNvPicPr>
          <p:nvPr/>
        </p:nvPicPr>
        <p:blipFill>
          <a:blip r:embed="rId2">
            <a:extLst>
              <a:ext uri="{837473B0-CC2E-450A-ABE3-18F120FF3D39}">
                <a1611:picAttrSrcUrl xmlns:a1611="http://schemas.microsoft.com/office/drawing/2016/11/main" r:id="rId3"/>
              </a:ext>
            </a:extLst>
          </a:blip>
          <a:srcRect/>
          <a:stretch/>
        </p:blipFill>
        <p:spPr bwMode="auto">
          <a:xfrm>
            <a:off x="3781112" y="1178394"/>
            <a:ext cx="1020571" cy="1564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A66E64-B1AD-44D3-83FF-AA69639E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283" y="1178394"/>
            <a:ext cx="901171" cy="1564317"/>
          </a:xfrm>
          <a:prstGeom prst="rect">
            <a:avLst/>
          </a:prstGeom>
        </p:spPr>
      </p:pic>
      <p:pic>
        <p:nvPicPr>
          <p:cNvPr id="7" name="Picture 6">
            <a:extLst>
              <a:ext uri="{FF2B5EF4-FFF2-40B4-BE49-F238E27FC236}">
                <a16:creationId xmlns:a16="http://schemas.microsoft.com/office/drawing/2014/main" id="{1D80A252-DEEE-4725-A02D-DF8D57BBB058}"/>
              </a:ext>
            </a:extLst>
          </p:cNvPr>
          <p:cNvPicPr>
            <a:picLocks noChangeAspect="1"/>
          </p:cNvPicPr>
          <p:nvPr/>
        </p:nvPicPr>
        <p:blipFill>
          <a:blip r:embed="rId5"/>
          <a:srcRect/>
          <a:stretch/>
        </p:blipFill>
        <p:spPr>
          <a:xfrm>
            <a:off x="6451036" y="2803294"/>
            <a:ext cx="850694" cy="1564705"/>
          </a:xfrm>
          <a:prstGeom prst="rect">
            <a:avLst/>
          </a:prstGeom>
        </p:spPr>
      </p:pic>
      <p:pic>
        <p:nvPicPr>
          <p:cNvPr id="8" name="Picture 6">
            <a:extLst>
              <a:ext uri="{FF2B5EF4-FFF2-40B4-BE49-F238E27FC236}">
                <a16:creationId xmlns:a16="http://schemas.microsoft.com/office/drawing/2014/main" id="{B48A3B21-FFCD-45BA-81C2-8ABCD880184A}"/>
              </a:ext>
            </a:extLst>
          </p:cNvPr>
          <p:cNvPicPr>
            <a:picLocks noChangeAspect="1" noChangeArrowheads="1"/>
          </p:cNvPicPr>
          <p:nvPr/>
        </p:nvPicPr>
        <p:blipFill>
          <a:blip r:embed="rId6"/>
          <a:srcRect/>
          <a:stretch/>
        </p:blipFill>
        <p:spPr bwMode="auto">
          <a:xfrm>
            <a:off x="5583454" y="1173601"/>
            <a:ext cx="861952" cy="1564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51B71E8-DED6-43C9-948E-9FECD8169D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5406" y="1178005"/>
            <a:ext cx="873210" cy="1564706"/>
          </a:xfrm>
          <a:prstGeom prst="rect">
            <a:avLst/>
          </a:prstGeom>
        </p:spPr>
      </p:pic>
      <p:pic>
        <p:nvPicPr>
          <p:cNvPr id="10" name="Picture 2">
            <a:extLst>
              <a:ext uri="{FF2B5EF4-FFF2-40B4-BE49-F238E27FC236}">
                <a16:creationId xmlns:a16="http://schemas.microsoft.com/office/drawing/2014/main" id="{34DCF865-1AD7-42E5-83ED-48CF212481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7358" y="1178394"/>
            <a:ext cx="929519" cy="1564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A51BAAE-15E4-4300-87B1-427CE467976A}"/>
              </a:ext>
            </a:extLst>
          </p:cNvPr>
          <p:cNvPicPr>
            <a:picLocks noChangeAspect="1" noChangeArrowheads="1"/>
          </p:cNvPicPr>
          <p:nvPr/>
        </p:nvPicPr>
        <p:blipFill>
          <a:blip r:embed="rId9"/>
          <a:srcRect/>
          <a:stretch/>
        </p:blipFill>
        <p:spPr bwMode="auto">
          <a:xfrm>
            <a:off x="3775483" y="2747111"/>
            <a:ext cx="906800" cy="15951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8FCC577-8EB5-410B-9733-5A90D9AA7D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7825" y="2746621"/>
            <a:ext cx="873210" cy="15873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BF085E9-7007-41F1-9688-D27C8BFF9A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3802" y="2747111"/>
            <a:ext cx="943075" cy="1590758"/>
          </a:xfrm>
          <a:prstGeom prst="rect">
            <a:avLst/>
          </a:prstGeom>
        </p:spPr>
      </p:pic>
      <p:pic>
        <p:nvPicPr>
          <p:cNvPr id="17410" name="Picture 2">
            <a:extLst>
              <a:ext uri="{FF2B5EF4-FFF2-40B4-BE49-F238E27FC236}">
                <a16:creationId xmlns:a16="http://schemas.microsoft.com/office/drawing/2014/main" id="{743BA9D8-91D7-41F3-9B8F-6656B23539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7437" y="4333959"/>
            <a:ext cx="929519" cy="15873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1AF7157-9E9D-4599-A0C4-A043006524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6956" y="4337870"/>
            <a:ext cx="867754" cy="15834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FC6CB16-DE86-47D4-85A1-E79DB1933F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305" y="2742708"/>
            <a:ext cx="929520" cy="159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3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093B72-0786-4E7E-A989-01027449B5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45185"/>
            <a:ext cx="3288132" cy="5574488"/>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78433" y="1512888"/>
            <a:ext cx="2188722" cy="3949700"/>
          </a:xfrm>
        </p:spPr>
      </p:pic>
      <p:sp>
        <p:nvSpPr>
          <p:cNvPr id="2" name="Title 1"/>
          <p:cNvSpPr>
            <a:spLocks noGrp="1"/>
          </p:cNvSpPr>
          <p:nvPr>
            <p:ph type="title"/>
          </p:nvPr>
        </p:nvSpPr>
        <p:spPr>
          <a:xfrm>
            <a:off x="380105" y="281215"/>
            <a:ext cx="6762238" cy="663969"/>
          </a:xfrm>
        </p:spPr>
        <p:txBody>
          <a:bodyPr/>
          <a:lstStyle/>
          <a:p>
            <a:r>
              <a:rPr lang="en-US" dirty="0"/>
              <a:t>Overhead / Mobile Cranes</a:t>
            </a: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1936431" y="2296580"/>
            <a:ext cx="5574793" cy="287139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523" y="944877"/>
            <a:ext cx="2984477" cy="5574795"/>
          </a:xfrm>
          <a:prstGeom prst="rect">
            <a:avLst/>
          </a:prstGeom>
        </p:spPr>
      </p:pic>
      <p:sp>
        <p:nvSpPr>
          <p:cNvPr id="8" name="TextBox 7"/>
          <p:cNvSpPr txBox="1"/>
          <p:nvPr/>
        </p:nvSpPr>
        <p:spPr>
          <a:xfrm>
            <a:off x="2716030" y="1964550"/>
            <a:ext cx="4255805" cy="1200329"/>
          </a:xfrm>
          <a:prstGeom prst="rect">
            <a:avLst/>
          </a:prstGeom>
          <a:noFill/>
        </p:spPr>
        <p:txBody>
          <a:bodyPr wrap="square" rtlCol="0">
            <a:spAutoFit/>
          </a:bodyPr>
          <a:lstStyle/>
          <a:p>
            <a:r>
              <a:rPr lang="en-US" sz="7200">
                <a:solidFill>
                  <a:srgbClr val="FFFF00"/>
                </a:solidFill>
              </a:rPr>
              <a:t>LOOK UP! </a:t>
            </a:r>
            <a:endParaRPr lang="en-US" sz="7200" dirty="0">
              <a:solidFill>
                <a:srgbClr val="FFFF00"/>
              </a:solidFill>
            </a:endParaRPr>
          </a:p>
        </p:txBody>
      </p:sp>
      <p:pic>
        <p:nvPicPr>
          <p:cNvPr id="1026" name="Picture 2" descr="C:\Users\093125\AppData\Local\Microsoft\Windows\Temporary Internet Files\Content.IE5\BUI7CV58\MC900432676[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12051" y="4816871"/>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63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20CA88-04FE-4123-9E7B-E30FD7BA77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040235"/>
            <a:ext cx="9144000" cy="5435379"/>
          </a:xfrm>
          <a:prstGeom prst="rect">
            <a:avLst/>
          </a:prstGeom>
        </p:spPr>
      </p:pic>
      <p:sp>
        <p:nvSpPr>
          <p:cNvPr id="11" name="Content Placeholder 10">
            <a:extLst>
              <a:ext uri="{FF2B5EF4-FFF2-40B4-BE49-F238E27FC236}">
                <a16:creationId xmlns:a16="http://schemas.microsoft.com/office/drawing/2014/main" id="{DB5446E1-257B-4E4E-A007-1B54D45E7671}"/>
              </a:ext>
            </a:extLst>
          </p:cNvPr>
          <p:cNvSpPr>
            <a:spLocks noGrp="1"/>
          </p:cNvSpPr>
          <p:nvPr>
            <p:ph idx="1"/>
          </p:nvPr>
        </p:nvSpPr>
        <p:spPr/>
        <p:txBody>
          <a:bodyPr>
            <a:normAutofit fontScale="92500" lnSpcReduction="20000"/>
          </a:bodyPr>
          <a:lstStyle/>
          <a:p>
            <a:r>
              <a:rPr lang="en-US" dirty="0">
                <a:solidFill>
                  <a:srgbClr val="FFC000"/>
                </a:solidFill>
                <a:latin typeface="Arial Nova Light" panose="020B0604020202020204" pitchFamily="34" charset="0"/>
              </a:rPr>
              <a:t>YELLOW ALERT</a:t>
            </a:r>
            <a:r>
              <a:rPr lang="en-US" dirty="0">
                <a:latin typeface="Arial Nova Light" panose="020B0604020202020204" pitchFamily="34" charset="0"/>
              </a:rPr>
              <a:t>:  </a:t>
            </a:r>
            <a:r>
              <a:rPr lang="en-US" dirty="0">
                <a:solidFill>
                  <a:schemeClr val="bg1"/>
                </a:solidFill>
                <a:latin typeface="Arial Nova Light" panose="020B0604020202020204" pitchFamily="34" charset="0"/>
              </a:rPr>
              <a:t>Prepare to evacuate when and if RED Alert comes</a:t>
            </a:r>
          </a:p>
          <a:p>
            <a:endParaRPr lang="en-US" dirty="0">
              <a:latin typeface="Arial Nova Light" panose="020B0604020202020204" pitchFamily="34" charset="0"/>
            </a:endParaRPr>
          </a:p>
          <a:p>
            <a:r>
              <a:rPr lang="en-US" dirty="0">
                <a:solidFill>
                  <a:srgbClr val="C00000"/>
                </a:solidFill>
                <a:latin typeface="Arial Nova Light" panose="020B0604020202020204" pitchFamily="34" charset="0"/>
              </a:rPr>
              <a:t>RED ALERT</a:t>
            </a:r>
            <a:r>
              <a:rPr lang="en-US" dirty="0">
                <a:latin typeface="Arial Nova Light" panose="020B0604020202020204" pitchFamily="34" charset="0"/>
              </a:rPr>
              <a:t>:  </a:t>
            </a:r>
            <a:r>
              <a:rPr lang="en-US" dirty="0">
                <a:solidFill>
                  <a:schemeClr val="bg1"/>
                </a:solidFill>
                <a:latin typeface="Arial Nova Light" panose="020B0604020202020204" pitchFamily="34" charset="0"/>
              </a:rPr>
              <a:t>Work is Prohibited in High-Risk Areas.   Appropriate shelter from hazards must be taken.  </a:t>
            </a:r>
          </a:p>
          <a:p>
            <a:endParaRPr lang="en-US" dirty="0">
              <a:latin typeface="Arial Nova Light" panose="020B0604020202020204" pitchFamily="34" charset="0"/>
            </a:endParaRPr>
          </a:p>
          <a:p>
            <a:r>
              <a:rPr lang="en-US" dirty="0">
                <a:solidFill>
                  <a:schemeClr val="bg1"/>
                </a:solidFill>
                <a:latin typeface="Arial Nova Light" panose="020B0604020202020204" pitchFamily="34" charset="0"/>
              </a:rPr>
              <a:t>Depending on the work being performed, it is the decision of division management to understand, communicate and enforce specific procedures.</a:t>
            </a:r>
          </a:p>
          <a:p>
            <a:endParaRPr lang="en-US" dirty="0">
              <a:solidFill>
                <a:schemeClr val="bg1"/>
              </a:solidFill>
              <a:latin typeface="Arial Nova Light" panose="020B0604020202020204" pitchFamily="34" charset="0"/>
            </a:endParaRPr>
          </a:p>
          <a:p>
            <a:r>
              <a:rPr lang="en-US" dirty="0">
                <a:solidFill>
                  <a:schemeClr val="bg1"/>
                </a:solidFill>
                <a:latin typeface="Arial Nova Light" panose="020B0604020202020204" pitchFamily="34" charset="0"/>
              </a:rPr>
              <a:t>In Tailings areas, light vehicles and centerline storm shelters are the most common shelters available to operator in the field. </a:t>
            </a:r>
          </a:p>
          <a:p>
            <a:endParaRPr lang="en-US" dirty="0"/>
          </a:p>
        </p:txBody>
      </p:sp>
      <p:sp>
        <p:nvSpPr>
          <p:cNvPr id="2" name="Title 1"/>
          <p:cNvSpPr>
            <a:spLocks noGrp="1"/>
          </p:cNvSpPr>
          <p:nvPr>
            <p:ph type="title"/>
          </p:nvPr>
        </p:nvSpPr>
        <p:spPr>
          <a:xfrm>
            <a:off x="480773" y="282655"/>
            <a:ext cx="6762238" cy="663969"/>
          </a:xfrm>
        </p:spPr>
        <p:txBody>
          <a:bodyPr/>
          <a:lstStyle/>
          <a:p>
            <a:r>
              <a:rPr lang="en-US" dirty="0"/>
              <a:t>Lightning  </a:t>
            </a:r>
          </a:p>
        </p:txBody>
      </p:sp>
      <p:pic>
        <p:nvPicPr>
          <p:cNvPr id="7" name="Picture 6">
            <a:extLst>
              <a:ext uri="{FF2B5EF4-FFF2-40B4-BE49-F238E27FC236}">
                <a16:creationId xmlns:a16="http://schemas.microsoft.com/office/drawing/2014/main" id="{7C87DBEA-E86D-4D98-AA71-408D7F989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117" y="5220196"/>
            <a:ext cx="4051883" cy="1637804"/>
          </a:xfrm>
          <a:prstGeom prst="rect">
            <a:avLst/>
          </a:prstGeom>
        </p:spPr>
      </p:pic>
      <p:pic>
        <p:nvPicPr>
          <p:cNvPr id="4" name="Picture 3" descr="A picture containing outdoor, car, tree, truck&#10;&#10;Description automatically generated">
            <a:extLst>
              <a:ext uri="{FF2B5EF4-FFF2-40B4-BE49-F238E27FC236}">
                <a16:creationId xmlns:a16="http://schemas.microsoft.com/office/drawing/2014/main" id="{6FED958F-F241-459E-9419-BC7CC4B6302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5181458"/>
            <a:ext cx="5092117" cy="1676542"/>
          </a:xfrm>
          <a:prstGeom prst="rect">
            <a:avLst/>
          </a:prstGeom>
        </p:spPr>
      </p:pic>
    </p:spTree>
    <p:extLst>
      <p:ext uri="{BB962C8B-B14F-4D97-AF65-F5344CB8AC3E}">
        <p14:creationId xmlns:p14="http://schemas.microsoft.com/office/powerpoint/2010/main" val="338010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71475" y="1178990"/>
            <a:ext cx="3890132" cy="3023107"/>
          </a:xfrm>
          <a:prstGeom prst="rect">
            <a:avLst/>
          </a:prstGeom>
          <a:noFill/>
          <a:ln>
            <a:noFill/>
          </a:ln>
          <a:effectLst>
            <a:glow rad="228600">
              <a:srgbClr val="F79646">
                <a:satMod val="175000"/>
                <a:alpha val="40000"/>
              </a:srgbClr>
            </a:glow>
          </a:effectLst>
          <a:scene3d>
            <a:camera prst="orthographicFront"/>
            <a:lightRig rig="threePt" dir="t"/>
          </a:scene3d>
          <a:sp3d>
            <a:bevelT/>
          </a:sp3d>
        </p:spPr>
      </p:pic>
      <p:sp>
        <p:nvSpPr>
          <p:cNvPr id="2" name="Title 1"/>
          <p:cNvSpPr>
            <a:spLocks noGrp="1"/>
          </p:cNvSpPr>
          <p:nvPr>
            <p:ph type="title"/>
          </p:nvPr>
        </p:nvSpPr>
        <p:spPr/>
        <p:txBody>
          <a:bodyPr/>
          <a:lstStyle/>
          <a:p>
            <a:r>
              <a:rPr lang="en-US" sz="2400" dirty="0"/>
              <a:t>Heat Stress / Dehydration /  Sun Exposure</a:t>
            </a:r>
          </a:p>
        </p:txBody>
      </p:sp>
      <p:pic>
        <p:nvPicPr>
          <p:cNvPr id="6" name="Picture 5" descr="Hydration guide: How much water should you drink? - PhysioPrescri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916" y="1131914"/>
            <a:ext cx="4686084" cy="3794760"/>
          </a:xfrm>
          <a:prstGeom prst="rect">
            <a:avLst/>
          </a:prstGeom>
        </p:spPr>
      </p:pic>
      <p:sp>
        <p:nvSpPr>
          <p:cNvPr id="9" name="TextBox 8">
            <a:extLst>
              <a:ext uri="{FF2B5EF4-FFF2-40B4-BE49-F238E27FC236}">
                <a16:creationId xmlns:a16="http://schemas.microsoft.com/office/drawing/2014/main" id="{DB6DB945-24AC-4871-8363-01E5D9DF6056}"/>
              </a:ext>
            </a:extLst>
          </p:cNvPr>
          <p:cNvSpPr txBox="1"/>
          <p:nvPr/>
        </p:nvSpPr>
        <p:spPr>
          <a:xfrm>
            <a:off x="581891" y="4774642"/>
            <a:ext cx="443597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CDC recommends drinking 8 ounces of water every 15-20 min to prevent dehydration when working in the heat.</a:t>
            </a:r>
          </a:p>
          <a:p>
            <a:pPr marL="285750" indent="-285750">
              <a:buFont typeface="Arial" panose="020B0604020202020204" pitchFamily="34" charset="0"/>
              <a:buChar char="•"/>
            </a:pPr>
            <a:r>
              <a:rPr lang="en-US" dirty="0"/>
              <a:t>Wear protective clothing and or sunscreen 15spf or higher to prevent serious illnesses like melanoma.  </a:t>
            </a:r>
          </a:p>
        </p:txBody>
      </p:sp>
      <p:pic>
        <p:nvPicPr>
          <p:cNvPr id="11" name="Picture 10">
            <a:extLst>
              <a:ext uri="{FF2B5EF4-FFF2-40B4-BE49-F238E27FC236}">
                <a16:creationId xmlns:a16="http://schemas.microsoft.com/office/drawing/2014/main" id="{49EFF98E-9307-42DE-A3FC-914C247DCDE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63454" y="4862189"/>
            <a:ext cx="4023360" cy="1731264"/>
          </a:xfrm>
          <a:prstGeom prst="rect">
            <a:avLst/>
          </a:prstGeom>
        </p:spPr>
      </p:pic>
    </p:spTree>
    <p:extLst>
      <p:ext uri="{BB962C8B-B14F-4D97-AF65-F5344CB8AC3E}">
        <p14:creationId xmlns:p14="http://schemas.microsoft.com/office/powerpoint/2010/main" val="74560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76088"/>
            <a:ext cx="4107887" cy="3819112"/>
          </a:xfrm>
        </p:spPr>
      </p:pic>
      <p:sp>
        <p:nvSpPr>
          <p:cNvPr id="2" name="Title 1"/>
          <p:cNvSpPr>
            <a:spLocks noGrp="1"/>
          </p:cNvSpPr>
          <p:nvPr>
            <p:ph type="title"/>
          </p:nvPr>
        </p:nvSpPr>
        <p:spPr>
          <a:xfrm>
            <a:off x="371716" y="388429"/>
            <a:ext cx="6762238" cy="663969"/>
          </a:xfrm>
        </p:spPr>
        <p:txBody>
          <a:bodyPr/>
          <a:lstStyle/>
          <a:p>
            <a:r>
              <a:rPr lang="en-US" dirty="0"/>
              <a:t>Fatigue Awareness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224" y="2676088"/>
            <a:ext cx="5057776" cy="3819112"/>
          </a:xfrm>
          <a:prstGeom prst="rect">
            <a:avLst/>
          </a:prstGeom>
        </p:spPr>
      </p:pic>
      <p:sp>
        <p:nvSpPr>
          <p:cNvPr id="4" name="TextBox 3"/>
          <p:cNvSpPr txBox="1"/>
          <p:nvPr/>
        </p:nvSpPr>
        <p:spPr>
          <a:xfrm>
            <a:off x="2929631" y="2414726"/>
            <a:ext cx="184731" cy="369332"/>
          </a:xfrm>
          <a:prstGeom prst="rect">
            <a:avLst/>
          </a:prstGeom>
          <a:noFill/>
        </p:spPr>
        <p:txBody>
          <a:bodyPr wrap="none" rtlCol="0">
            <a:spAutoFit/>
          </a:bodyPr>
          <a:lstStyle/>
          <a:p>
            <a:endParaRPr lang="en-US" dirty="0"/>
          </a:p>
        </p:txBody>
      </p:sp>
      <p:sp>
        <p:nvSpPr>
          <p:cNvPr id="9" name="TextBox 8"/>
          <p:cNvSpPr txBox="1"/>
          <p:nvPr/>
        </p:nvSpPr>
        <p:spPr>
          <a:xfrm>
            <a:off x="708269" y="1399063"/>
            <a:ext cx="6755907"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Working tired can lead to:</a:t>
            </a:r>
          </a:p>
          <a:p>
            <a:pPr marL="742950" lvl="1" indent="-285750">
              <a:buFont typeface="Arial" panose="020B0604020202020204" pitchFamily="34" charset="0"/>
              <a:buChar char="•"/>
            </a:pPr>
            <a:r>
              <a:rPr lang="en-US" b="1" dirty="0"/>
              <a:t>Fatalities</a:t>
            </a:r>
          </a:p>
          <a:p>
            <a:pPr marL="742950" lvl="1" indent="-285750">
              <a:buFont typeface="Arial" panose="020B0604020202020204" pitchFamily="34" charset="0"/>
              <a:buChar char="•"/>
            </a:pPr>
            <a:r>
              <a:rPr lang="en-US" b="1" dirty="0"/>
              <a:t>Injuries</a:t>
            </a:r>
          </a:p>
          <a:p>
            <a:pPr marL="742950" lvl="1" indent="-285750">
              <a:buFont typeface="Arial" panose="020B0604020202020204" pitchFamily="34" charset="0"/>
              <a:buChar char="•"/>
            </a:pPr>
            <a:r>
              <a:rPr lang="en-US" b="1" dirty="0"/>
              <a:t>Property Damages   </a:t>
            </a:r>
          </a:p>
        </p:txBody>
      </p:sp>
    </p:spTree>
    <p:extLst>
      <p:ext uri="{BB962C8B-B14F-4D97-AF65-F5344CB8AC3E}">
        <p14:creationId xmlns:p14="http://schemas.microsoft.com/office/powerpoint/2010/main" val="215419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773" y="1117997"/>
            <a:ext cx="7939088" cy="3950843"/>
          </a:xfrm>
        </p:spPr>
        <p:txBody>
          <a:bodyPr/>
          <a:lstStyle/>
          <a:p>
            <a:pPr marL="0" indent="0">
              <a:buNone/>
            </a:pPr>
            <a:r>
              <a:rPr lang="en-US" sz="2000" dirty="0"/>
              <a:t>Housekeeping is an everyday issue. Don’t ignore it! Act on It!</a:t>
            </a:r>
            <a:endParaRPr lang="en-US" sz="2200" dirty="0"/>
          </a:p>
          <a:p>
            <a:pPr marL="0" indent="0" algn="ctr">
              <a:buNone/>
            </a:pPr>
            <a:r>
              <a:rPr lang="en-US" sz="4000" dirty="0"/>
              <a:t>It’s </a:t>
            </a:r>
            <a:r>
              <a:rPr lang="en-US" sz="4000" b="1" dirty="0"/>
              <a:t>EVERYONE’S </a:t>
            </a:r>
            <a:r>
              <a:rPr lang="en-US" sz="4000" dirty="0"/>
              <a:t>job! </a:t>
            </a:r>
          </a:p>
          <a:p>
            <a:pPr marL="0" indent="0" algn="ctr">
              <a:buNone/>
            </a:pPr>
            <a:endParaRPr lang="en-US" sz="2200" dirty="0"/>
          </a:p>
          <a:p>
            <a:pPr marL="0" indent="0">
              <a:buNone/>
            </a:pPr>
            <a:endParaRPr lang="en-US" sz="2200" dirty="0"/>
          </a:p>
        </p:txBody>
      </p:sp>
      <p:sp>
        <p:nvSpPr>
          <p:cNvPr id="2" name="Title 1"/>
          <p:cNvSpPr>
            <a:spLocks noGrp="1"/>
          </p:cNvSpPr>
          <p:nvPr>
            <p:ph type="title"/>
          </p:nvPr>
        </p:nvSpPr>
        <p:spPr>
          <a:xfrm>
            <a:off x="480773" y="332322"/>
            <a:ext cx="6762238" cy="663969"/>
          </a:xfrm>
        </p:spPr>
        <p:txBody>
          <a:bodyPr/>
          <a:lstStyle/>
          <a:p>
            <a:r>
              <a:rPr lang="en-US" dirty="0"/>
              <a:t>Housekeeping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870" y="2446022"/>
            <a:ext cx="4545367" cy="406976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36509" y="2272952"/>
            <a:ext cx="4069767" cy="4415906"/>
          </a:xfrm>
          <a:prstGeom prst="rect">
            <a:avLst/>
          </a:prstGeom>
        </p:spPr>
      </p:pic>
    </p:spTree>
    <p:extLst>
      <p:ext uri="{BB962C8B-B14F-4D97-AF65-F5344CB8AC3E}">
        <p14:creationId xmlns:p14="http://schemas.microsoft.com/office/powerpoint/2010/main" val="2181813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7B439-07B2-4267-A063-FB78898BA72E}"/>
              </a:ext>
            </a:extLst>
          </p:cNvPr>
          <p:cNvSpPr>
            <a:spLocks noGrp="1"/>
          </p:cNvSpPr>
          <p:nvPr>
            <p:ph type="ctrTitle"/>
          </p:nvPr>
        </p:nvSpPr>
        <p:spPr>
          <a:xfrm>
            <a:off x="3227024" y="2779059"/>
            <a:ext cx="6547527" cy="1418262"/>
          </a:xfrm>
        </p:spPr>
        <p:txBody>
          <a:bodyPr/>
          <a:lstStyle/>
          <a:p>
            <a:r>
              <a:rPr lang="en-US" sz="3600" dirty="0">
                <a:latin typeface="Arial" panose="020B0604020202020204" pitchFamily="34" charset="0"/>
                <a:cs typeface="Arial" panose="020B0604020202020204" pitchFamily="34" charset="0"/>
              </a:rPr>
              <a:t>Questions?</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endParaRPr lang="en-US" dirty="0"/>
          </a:p>
        </p:txBody>
      </p:sp>
      <p:sp>
        <p:nvSpPr>
          <p:cNvPr id="3" name="Subtitle 2">
            <a:extLst>
              <a:ext uri="{FF2B5EF4-FFF2-40B4-BE49-F238E27FC236}">
                <a16:creationId xmlns:a16="http://schemas.microsoft.com/office/drawing/2014/main" id="{D5D20347-C57F-4429-8FB1-2FBF9D69463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975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A221D-F1DD-454E-A699-375C88295093}"/>
              </a:ext>
            </a:extLst>
          </p:cNvPr>
          <p:cNvSpPr>
            <a:spLocks noGrp="1"/>
          </p:cNvSpPr>
          <p:nvPr>
            <p:ph type="sldNum" sz="quarter" idx="12"/>
          </p:nvPr>
        </p:nvSpPr>
        <p:spPr/>
        <p:txBody>
          <a:bodyPr/>
          <a:lstStyle/>
          <a:p>
            <a:fld id="{B5EB69C0-7537-C24C-BC67-8B5F238D9475}" type="slidenum">
              <a:rPr lang="en-US" smtClean="0"/>
              <a:pPr/>
              <a:t>6</a:t>
            </a:fld>
            <a:endParaRPr lang="en-US" dirty="0"/>
          </a:p>
        </p:txBody>
      </p:sp>
      <p:sp>
        <p:nvSpPr>
          <p:cNvPr id="3" name="Content Placeholder 2">
            <a:extLst>
              <a:ext uri="{FF2B5EF4-FFF2-40B4-BE49-F238E27FC236}">
                <a16:creationId xmlns:a16="http://schemas.microsoft.com/office/drawing/2014/main" id="{3485F4E9-86E7-473C-88D4-B224D829E5D4}"/>
              </a:ext>
            </a:extLst>
          </p:cNvPr>
          <p:cNvSpPr>
            <a:spLocks noGrp="1"/>
          </p:cNvSpPr>
          <p:nvPr>
            <p:ph idx="1"/>
          </p:nvPr>
        </p:nvSpPr>
        <p:spPr>
          <a:xfrm>
            <a:off x="407284" y="1223597"/>
            <a:ext cx="7561146" cy="4464423"/>
          </a:xfrm>
        </p:spPr>
        <p:txBody>
          <a:bodyPr>
            <a:normAutofit fontScale="92500" lnSpcReduction="20000"/>
          </a:bodyPr>
          <a:lstStyle/>
          <a:p>
            <a:r>
              <a:rPr lang="en-US" sz="1600" b="1" dirty="0"/>
              <a:t>Mgr. Tailings Crushed Leach &amp; Water</a:t>
            </a:r>
          </a:p>
          <a:p>
            <a:pPr marL="225425" lvl="1" indent="0">
              <a:buNone/>
            </a:pPr>
            <a:r>
              <a:rPr lang="en-US" sz="1600" dirty="0"/>
              <a:t>Michael Waldron</a:t>
            </a:r>
          </a:p>
          <a:p>
            <a:r>
              <a:rPr lang="en-US" sz="1600" b="1" dirty="0"/>
              <a:t>Chief Geotechnical Engineer</a:t>
            </a:r>
          </a:p>
          <a:p>
            <a:pPr marL="225425" lvl="1" indent="0">
              <a:buNone/>
            </a:pPr>
            <a:r>
              <a:rPr lang="en-US" sz="1600" dirty="0"/>
              <a:t>Oscar Silva</a:t>
            </a:r>
          </a:p>
          <a:p>
            <a:r>
              <a:rPr lang="en-US" sz="1600" b="1" dirty="0"/>
              <a:t>Sr. Geotechnical Engineer</a:t>
            </a:r>
          </a:p>
          <a:p>
            <a:pPr marL="225425" lvl="1" indent="0">
              <a:buNone/>
            </a:pPr>
            <a:r>
              <a:rPr lang="en-US" sz="1600" dirty="0"/>
              <a:t>Tyson Parrott</a:t>
            </a:r>
            <a:endParaRPr lang="en-US" sz="1600" b="1" dirty="0"/>
          </a:p>
          <a:p>
            <a:r>
              <a:rPr lang="en-US" sz="1600" b="1" dirty="0"/>
              <a:t>Geotechnical Engineer II</a:t>
            </a:r>
          </a:p>
          <a:p>
            <a:pPr marL="225425" lvl="1" indent="0">
              <a:buNone/>
            </a:pPr>
            <a:r>
              <a:rPr lang="en-US" sz="1600" dirty="0"/>
              <a:t>Megan Sprague</a:t>
            </a:r>
          </a:p>
          <a:p>
            <a:r>
              <a:rPr lang="en-US" sz="1600" b="1" dirty="0"/>
              <a:t>Geotechnical Engineer I</a:t>
            </a:r>
          </a:p>
          <a:p>
            <a:pPr marL="225425" lvl="1" indent="0">
              <a:buNone/>
            </a:pPr>
            <a:r>
              <a:rPr lang="en-US" sz="1600" dirty="0"/>
              <a:t>Betty Rathbone</a:t>
            </a:r>
          </a:p>
          <a:p>
            <a:r>
              <a:rPr lang="en-US" sz="1600" b="1" dirty="0"/>
              <a:t>Geotechnical Engineer I</a:t>
            </a:r>
          </a:p>
          <a:p>
            <a:pPr marL="0" indent="0">
              <a:buNone/>
            </a:pPr>
            <a:r>
              <a:rPr lang="en-US" sz="1600" dirty="0"/>
              <a:t>     Hamid Adarmanabadi</a:t>
            </a:r>
          </a:p>
          <a:p>
            <a:r>
              <a:rPr lang="en-US" sz="1600" b="1" dirty="0"/>
              <a:t>Slope Stability Tech</a:t>
            </a:r>
          </a:p>
          <a:p>
            <a:pPr marL="225425" lvl="1" indent="0">
              <a:buNone/>
            </a:pPr>
            <a:r>
              <a:rPr lang="en-US" sz="1600" dirty="0"/>
              <a:t>Paul Still</a:t>
            </a:r>
          </a:p>
          <a:p>
            <a:r>
              <a:rPr lang="en-US" sz="1600" b="1" dirty="0"/>
              <a:t>Civil Engineer II- Water Management</a:t>
            </a:r>
          </a:p>
          <a:p>
            <a:pPr marL="225425" lvl="1" indent="0">
              <a:buNone/>
            </a:pPr>
            <a:r>
              <a:rPr lang="en-US" sz="1600" dirty="0"/>
              <a:t>Aws Ajaaj</a:t>
            </a:r>
          </a:p>
          <a:p>
            <a:endParaRPr lang="en-US" sz="1600" b="1" dirty="0"/>
          </a:p>
          <a:p>
            <a:pPr marL="225425" lvl="1" indent="0">
              <a:buNone/>
            </a:pPr>
            <a:endParaRPr lang="en-US" dirty="0"/>
          </a:p>
        </p:txBody>
      </p:sp>
      <p:sp>
        <p:nvSpPr>
          <p:cNvPr id="4" name="Title 3">
            <a:extLst>
              <a:ext uri="{FF2B5EF4-FFF2-40B4-BE49-F238E27FC236}">
                <a16:creationId xmlns:a16="http://schemas.microsoft.com/office/drawing/2014/main" id="{9B93952C-E6F5-4B3B-88F7-A70ED8AC2E12}"/>
              </a:ext>
            </a:extLst>
          </p:cNvPr>
          <p:cNvSpPr>
            <a:spLocks noGrp="1"/>
          </p:cNvSpPr>
          <p:nvPr>
            <p:ph type="title"/>
          </p:nvPr>
        </p:nvSpPr>
        <p:spPr/>
        <p:txBody>
          <a:bodyPr>
            <a:normAutofit fontScale="90000"/>
          </a:bodyPr>
          <a:lstStyle/>
          <a:p>
            <a:r>
              <a:rPr lang="en-US" sz="3200" dirty="0"/>
              <a:t>Tailings, Crushed Leach &amp; Water (TCLW)</a:t>
            </a:r>
            <a:endParaRPr lang="en-US" dirty="0"/>
          </a:p>
        </p:txBody>
      </p:sp>
      <p:pic>
        <p:nvPicPr>
          <p:cNvPr id="17" name="Picture 2">
            <a:extLst>
              <a:ext uri="{FF2B5EF4-FFF2-40B4-BE49-F238E27FC236}">
                <a16:creationId xmlns:a16="http://schemas.microsoft.com/office/drawing/2014/main" id="{28AB7570-570F-4DBF-82B5-ECE1ADB82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745" y="1157680"/>
            <a:ext cx="1143000" cy="14444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007F16AA-3DB9-417E-A157-22079EC13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011" y="1157680"/>
            <a:ext cx="1143000" cy="14444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DDA4AB09-F03A-4890-A799-6EE439E24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312" y="1157680"/>
            <a:ext cx="1143000" cy="14444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1B825803-3252-4765-B7AD-D7ED81F2B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745" y="2835064"/>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43F14912-99BD-4D96-A243-2B9F8C7C1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0011" y="279452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a:extLst>
              <a:ext uri="{FF2B5EF4-FFF2-40B4-BE49-F238E27FC236}">
                <a16:creationId xmlns:a16="http://schemas.microsoft.com/office/drawing/2014/main" id="{676710A2-0FB2-4F1A-8854-62D1CF158324}"/>
              </a:ext>
            </a:extLst>
          </p:cNvPr>
          <p:cNvPicPr>
            <a:picLocks noChangeAspect="1" noChangeArrowheads="1"/>
          </p:cNvPicPr>
          <p:nvPr/>
        </p:nvPicPr>
        <p:blipFill>
          <a:blip r:embed="rId7"/>
          <a:srcRect/>
          <a:stretch/>
        </p:blipFill>
        <p:spPr bwMode="auto">
          <a:xfrm>
            <a:off x="5267245" y="459425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a:extLst>
              <a:ext uri="{FF2B5EF4-FFF2-40B4-BE49-F238E27FC236}">
                <a16:creationId xmlns:a16="http://schemas.microsoft.com/office/drawing/2014/main" id="{39F86C49-F611-4672-81AA-066757473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7954" y="459425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4EC4EAD-7CD2-47C7-B0DA-1FF2C344D8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6313" y="2794525"/>
            <a:ext cx="1142999" cy="151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2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A221D-F1DD-454E-A699-375C88295093}"/>
              </a:ext>
            </a:extLst>
          </p:cNvPr>
          <p:cNvSpPr>
            <a:spLocks noGrp="1"/>
          </p:cNvSpPr>
          <p:nvPr>
            <p:ph type="sldNum" sz="quarter" idx="12"/>
          </p:nvPr>
        </p:nvSpPr>
        <p:spPr/>
        <p:txBody>
          <a:bodyPr/>
          <a:lstStyle/>
          <a:p>
            <a:fld id="{B5EB69C0-7537-C24C-BC67-8B5F238D9475}" type="slidenum">
              <a:rPr lang="en-US" smtClean="0"/>
              <a:pPr/>
              <a:t>7</a:t>
            </a:fld>
            <a:endParaRPr lang="en-US" dirty="0"/>
          </a:p>
        </p:txBody>
      </p:sp>
      <p:sp>
        <p:nvSpPr>
          <p:cNvPr id="3" name="Content Placeholder 2">
            <a:extLst>
              <a:ext uri="{FF2B5EF4-FFF2-40B4-BE49-F238E27FC236}">
                <a16:creationId xmlns:a16="http://schemas.microsoft.com/office/drawing/2014/main" id="{3485F4E9-86E7-473C-88D4-B224D829E5D4}"/>
              </a:ext>
            </a:extLst>
          </p:cNvPr>
          <p:cNvSpPr>
            <a:spLocks noGrp="1"/>
          </p:cNvSpPr>
          <p:nvPr>
            <p:ph idx="1"/>
          </p:nvPr>
        </p:nvSpPr>
        <p:spPr>
          <a:xfrm>
            <a:off x="307640" y="1662478"/>
            <a:ext cx="7929237" cy="4464423"/>
          </a:xfrm>
        </p:spPr>
        <p:txBody>
          <a:bodyPr>
            <a:normAutofit/>
          </a:bodyPr>
          <a:lstStyle/>
          <a:p>
            <a:pPr marL="225425" lvl="1" indent="0">
              <a:buNone/>
            </a:pPr>
            <a:r>
              <a:rPr lang="en-US" b="1" dirty="0">
                <a:latin typeface="Abadi Extra Light" panose="020B0604020202020204" pitchFamily="34" charset="0"/>
              </a:rPr>
              <a:t>To </a:t>
            </a:r>
            <a:r>
              <a:rPr lang="en-US" b="1" i="0" dirty="0">
                <a:effectLst/>
                <a:latin typeface="Abadi Extra Light" panose="020B0604020202020204" pitchFamily="34" charset="0"/>
              </a:rPr>
              <a:t>maintain a safe and productive work environment, employees are expected to report for work fit for duty. The unlawful manufacture, consumption, distribution, possession or being under the influence of controlled substances / illegal drugs or alcoholic beverages on Company premises, in Company vehicles, during work hours, or while conducting Company business off-premises is prohibited. It is also against Company policy to report to work or to perform work while prohibited levels of alcohol, illegal drugs or abused prescription or non-prescription drugs are in your system. This is true regardless of whether or not you intended to report to work or work with prohibited levels of alcohol, illegal drugs, or abused prescription or non-prescription drugs in your system. </a:t>
            </a:r>
            <a:endParaRPr lang="en-US" b="1" dirty="0">
              <a:latin typeface="Abadi Extra Light" panose="020B0604020202020204" pitchFamily="34" charset="0"/>
            </a:endParaRPr>
          </a:p>
        </p:txBody>
      </p:sp>
      <p:sp>
        <p:nvSpPr>
          <p:cNvPr id="4" name="Title 3">
            <a:extLst>
              <a:ext uri="{FF2B5EF4-FFF2-40B4-BE49-F238E27FC236}">
                <a16:creationId xmlns:a16="http://schemas.microsoft.com/office/drawing/2014/main" id="{9B93952C-E6F5-4B3B-88F7-A70ED8AC2E12}"/>
              </a:ext>
            </a:extLst>
          </p:cNvPr>
          <p:cNvSpPr>
            <a:spLocks noGrp="1"/>
          </p:cNvSpPr>
          <p:nvPr>
            <p:ph type="title"/>
          </p:nvPr>
        </p:nvSpPr>
        <p:spPr/>
        <p:txBody>
          <a:bodyPr>
            <a:normAutofit/>
          </a:bodyPr>
          <a:lstStyle/>
          <a:p>
            <a:r>
              <a:rPr lang="en-US" b="0" i="0" dirty="0">
                <a:effectLst/>
                <a:latin typeface="Arial" panose="020B0604020202020204" pitchFamily="34" charset="0"/>
              </a:rPr>
              <a:t>Drug and Alcohol Policy</a:t>
            </a:r>
            <a:endParaRPr lang="en-US" dirty="0"/>
          </a:p>
        </p:txBody>
      </p:sp>
    </p:spTree>
    <p:extLst>
      <p:ext uri="{BB962C8B-B14F-4D97-AF65-F5344CB8AC3E}">
        <p14:creationId xmlns:p14="http://schemas.microsoft.com/office/powerpoint/2010/main" val="3739246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z="1400" b="0" i="0" dirty="0">
                <a:effectLst/>
                <a:latin typeface="Arial" panose="020B0604020202020204" pitchFamily="34" charset="0"/>
              </a:rPr>
              <a:t>We are committed to providing a safe, healthy and smoke-free workplace for all employees. As such, smoking, which includes the use of any lighted tobacco product and the use of electronic cigarettes or any similar type of electronic device, is prohibited within the Company’s facilities and equipment in the U.S. It is the Company’s policy that all facilities and Company vehicles are non-smoking, and smoking is only allowed in designated areas. </a:t>
            </a:r>
            <a:endParaRPr lang="en-US" sz="1400" dirty="0"/>
          </a:p>
        </p:txBody>
      </p:sp>
      <p:sp>
        <p:nvSpPr>
          <p:cNvPr id="4" name="Title 3"/>
          <p:cNvSpPr>
            <a:spLocks noGrp="1"/>
          </p:cNvSpPr>
          <p:nvPr>
            <p:ph type="title"/>
          </p:nvPr>
        </p:nvSpPr>
        <p:spPr>
          <a:xfrm>
            <a:off x="145214" y="361950"/>
            <a:ext cx="6762238" cy="663969"/>
          </a:xfrm>
        </p:spPr>
        <p:txBody>
          <a:bodyPr/>
          <a:lstStyle/>
          <a:p>
            <a:r>
              <a:rPr lang="en-US" dirty="0"/>
              <a:t>Smoking Policy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65120"/>
            <a:ext cx="4442460" cy="36309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460" y="2865120"/>
            <a:ext cx="4701540" cy="3630930"/>
          </a:xfrm>
          <a:prstGeom prst="rect">
            <a:avLst/>
          </a:prstGeom>
        </p:spPr>
      </p:pic>
    </p:spTree>
    <p:extLst>
      <p:ext uri="{BB962C8B-B14F-4D97-AF65-F5344CB8AC3E}">
        <p14:creationId xmlns:p14="http://schemas.microsoft.com/office/powerpoint/2010/main" val="58785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b="0" i="0" dirty="0">
                <a:effectLst/>
                <a:latin typeface="Arial" panose="020B0604020202020204" pitchFamily="34" charset="0"/>
              </a:rPr>
              <a:t>Freeport-McMoRan has a zero-tolerance policy with regard to workplace violence. No acts of physical violence, threats of any type (including threats of violence), nor bullying in any form will be tolerated and will result in discipline up to and including termination. Immediately report all workplace violence concerns or violations to a supervisor, security or Human Resources representative. In the case of an emergency, dial 911.</a:t>
            </a:r>
            <a:endParaRPr lang="en-US" dirty="0"/>
          </a:p>
          <a:p>
            <a:pPr lvl="1" algn="r"/>
            <a:endParaRPr lang="en-US" dirty="0"/>
          </a:p>
          <a:p>
            <a:pPr lvl="1"/>
            <a:endParaRPr lang="en-US" dirty="0"/>
          </a:p>
          <a:p>
            <a:pPr lvl="1"/>
            <a:endParaRPr lang="en-US" dirty="0"/>
          </a:p>
          <a:p>
            <a:pPr marL="457200" lvl="1" indent="0">
              <a:buNone/>
            </a:pPr>
            <a:endParaRPr lang="en-US" dirty="0"/>
          </a:p>
          <a:p>
            <a:pPr lvl="1"/>
            <a:endParaRPr lang="en-US" dirty="0"/>
          </a:p>
          <a:p>
            <a:pPr lvl="1"/>
            <a:endParaRPr lang="en-US" dirty="0"/>
          </a:p>
        </p:txBody>
      </p:sp>
      <p:sp>
        <p:nvSpPr>
          <p:cNvPr id="2" name="Title 1"/>
          <p:cNvSpPr>
            <a:spLocks noGrp="1"/>
          </p:cNvSpPr>
          <p:nvPr>
            <p:ph type="title"/>
          </p:nvPr>
        </p:nvSpPr>
        <p:spPr>
          <a:xfrm>
            <a:off x="170380" y="632487"/>
            <a:ext cx="6762238" cy="663969"/>
          </a:xfrm>
        </p:spPr>
        <p:txBody>
          <a:bodyPr>
            <a:noAutofit/>
          </a:bodyPr>
          <a:lstStyle/>
          <a:p>
            <a:r>
              <a:rPr lang="en-US" sz="4400" i="0" dirty="0">
                <a:effectLst/>
                <a:latin typeface="Arial" panose="020B0604020202020204" pitchFamily="34" charset="0"/>
              </a:rPr>
              <a:t>Workplace Violence</a:t>
            </a:r>
            <a:br>
              <a:rPr lang="en-US" sz="4400" dirty="0"/>
            </a:br>
            <a:endParaRPr lang="en-US" sz="4400" dirty="0"/>
          </a:p>
        </p:txBody>
      </p:sp>
      <p:pic>
        <p:nvPicPr>
          <p:cNvPr id="1026" name="Picture 2"/>
          <p:cNvPicPr>
            <a:picLocks noChangeAspect="1" noChangeArrowheads="1"/>
          </p:cNvPicPr>
          <p:nvPr/>
        </p:nvPicPr>
        <p:blipFill>
          <a:blip r:embed="rId2" cstate="email">
            <a:alphaModFix/>
            <a:extLst>
              <a:ext uri="{28A0092B-C50C-407E-A947-70E740481C1C}">
                <a14:useLocalDpi xmlns:a14="http://schemas.microsoft.com/office/drawing/2010/main"/>
              </a:ext>
            </a:extLst>
          </a:blip>
          <a:srcRect/>
          <a:stretch>
            <a:fillRect/>
          </a:stretch>
        </p:blipFill>
        <p:spPr bwMode="auto">
          <a:xfrm>
            <a:off x="5805181" y="4242067"/>
            <a:ext cx="3043423" cy="2442109"/>
          </a:xfrm>
          <a:prstGeom prst="rect">
            <a:avLst/>
          </a:prstGeom>
          <a:noFill/>
          <a:ln>
            <a:noFill/>
          </a:ln>
          <a:effectLst>
            <a:glow rad="101600">
              <a:schemeClr val="accent6">
                <a:satMod val="175000"/>
                <a:alpha val="40000"/>
              </a:schemeClr>
            </a:glow>
            <a:outerShdw blurRad="50800" dist="50800" dir="54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picture containing text, sign, red, device&#10;&#10;Description automatically generated">
            <a:extLst>
              <a:ext uri="{FF2B5EF4-FFF2-40B4-BE49-F238E27FC236}">
                <a16:creationId xmlns:a16="http://schemas.microsoft.com/office/drawing/2014/main" id="{3FBE7D6C-5A83-4881-AA8C-46B62F8D90B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3385" y="4296524"/>
            <a:ext cx="2431486" cy="2431486"/>
          </a:xfrm>
          <a:prstGeom prst="rect">
            <a:avLst/>
          </a:prstGeom>
        </p:spPr>
      </p:pic>
    </p:spTree>
    <p:extLst>
      <p:ext uri="{BB962C8B-B14F-4D97-AF65-F5344CB8AC3E}">
        <p14:creationId xmlns:p14="http://schemas.microsoft.com/office/powerpoint/2010/main" val="265329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FM Document" ma:contentTypeID="0x01010046829DE55437B147B48D1766376E3D6B002C929158CFC3EF4085BFA9D88CA1C673" ma:contentTypeVersion="19" ma:contentTypeDescription="Document Content Type" ma:contentTypeScope="" ma:versionID="1dfc559ab04f8273701551aea2427585">
  <xsd:schema xmlns:xsd="http://www.w3.org/2001/XMLSchema" xmlns:xs="http://www.w3.org/2001/XMLSchema" xmlns:p="http://schemas.microsoft.com/office/2006/metadata/properties" xmlns:ns2="b5ba0a33-b247-4d4b-b9ae-c709af684fd3" xmlns:ns3="6df1e924-a17f-4698-87cb-149adcf46ba6" xmlns:ns4="0829cabb-129a-4bdf-b460-38bb420cd35f" targetNamespace="http://schemas.microsoft.com/office/2006/metadata/properties" ma:root="true" ma:fieldsID="35a4ba07982bb07f9777c12621756ae5" ns2:_="" ns3:_="" ns4:_="">
    <xsd:import namespace="b5ba0a33-b247-4d4b-b9ae-c709af684fd3"/>
    <xsd:import namespace="6df1e924-a17f-4698-87cb-149adcf46ba6"/>
    <xsd:import namespace="0829cabb-129a-4bdf-b460-38bb420cd35f"/>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nillable="true" ma:taxonomy="true" ma:internalName="o79fb0eb13274969baa8945b2a62dcda" ma:taxonomyFieldName="FM_x0020_Retention_x0020_Category" ma:displayName="FM Retention Category" ma:readOnly="false" ma:default="7;#Production History ＆ Operations|8a9e6489-44ac-4daf-946a-502c539dd566"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83d07eb-3851-4fec-a6a6-1535e55987a6}" ma:internalName="TaxCatchAll" ma:showField="CatchAllData" ma:web="0829cabb-129a-4bdf-b460-38bb420cd35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83d07eb-3851-4fec-a6a6-1535e55987a6}" ma:internalName="TaxCatchAllLabel" ma:readOnly="true" ma:showField="CatchAllDataLabel" ma:web="0829cabb-129a-4bdf-b460-38bb420cd35f">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faul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fault=""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6df1e924-a17f-4698-87cb-149adcf46ba6"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30" nillable="true" ma:displayName="MediaLengthInSeconds" ma:hidden="true"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29cabb-129a-4bdf-b460-38bb420cd35f"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24</Value>
      <Value>9</Value>
      <Value>8</Value>
    </TaxCatchAll>
    <lcf76f155ced4ddcb4097134ff3c332f xmlns="96b50f58-a40e-4869-8bc2-ee1dec35f0fa">
      <Terms xmlns="http://schemas.microsoft.com/office/infopath/2007/PartnerControls"/>
    </lcf76f155ced4ddcb4097134ff3c332f>
    <SharedWithUsers xmlns="cd607997-8241-496c-997e-277352d2442c">
      <UserInfo>
        <DisplayName>Lester, Robert</DisplayName>
        <AccountId>77</AccountId>
        <AccountType/>
      </UserInfo>
    </SharedWithUsers>
  </documentManagement>
</p:properties>
</file>

<file path=customXml/itemProps1.xml><?xml version="1.0" encoding="utf-8"?>
<ds:datastoreItem xmlns:ds="http://schemas.openxmlformats.org/officeDocument/2006/customXml" ds:itemID="{85DDB5EE-50E5-4177-84E9-75942133BDF6}">
  <ds:schemaRefs>
    <ds:schemaRef ds:uri="http://schemas.microsoft.com/sharepoint/v3/contenttype/forms"/>
  </ds:schemaRefs>
</ds:datastoreItem>
</file>

<file path=customXml/itemProps2.xml><?xml version="1.0" encoding="utf-8"?>
<ds:datastoreItem xmlns:ds="http://schemas.openxmlformats.org/officeDocument/2006/customXml" ds:itemID="{48BE3849-BC37-484D-AF0B-59BE87F55F9B}"/>
</file>

<file path=customXml/itemProps3.xml><?xml version="1.0" encoding="utf-8"?>
<ds:datastoreItem xmlns:ds="http://schemas.openxmlformats.org/officeDocument/2006/customXml" ds:itemID="{1AF1AC55-D2B6-4945-94B0-716F8386CE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a0a33-b247-4d4b-b9ae-c709af684fd3"/>
    <ds:schemaRef ds:uri="6df1e924-a17f-4698-87cb-149adcf46ba6"/>
    <ds:schemaRef ds:uri="0829cabb-129a-4bdf-b460-38bb420cd3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41A2C67-BB5D-4A0F-91E6-0E79D039CF60}">
  <ds:schemaRefs>
    <ds:schemaRef ds:uri="0829cabb-129a-4bdf-b460-38bb420cd35f"/>
    <ds:schemaRef ds:uri="b5ba0a33-b247-4d4b-b9ae-c709af684fd3"/>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purl.org/dc/elements/1.1/"/>
    <ds:schemaRef ds:uri="http://schemas.microsoft.com/office/infopath/2007/PartnerControls"/>
    <ds:schemaRef ds:uri="6df1e924-a17f-4698-87cb-149adcf46ba6"/>
    <ds:schemaRef ds:uri="http://www.w3.org/XML/1998/namespace"/>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3426</TotalTime>
  <Words>4153</Words>
  <Application>Microsoft Office PowerPoint</Application>
  <PresentationFormat>On-screen Show (4:3)</PresentationFormat>
  <Paragraphs>475</Paragraphs>
  <Slides>55</Slides>
  <Notes>11</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2</vt:i4>
      </vt:variant>
      <vt:variant>
        <vt:lpstr>Slide Titles</vt:lpstr>
      </vt:variant>
      <vt:variant>
        <vt:i4>55</vt:i4>
      </vt:variant>
    </vt:vector>
  </HeadingPairs>
  <TitlesOfParts>
    <vt:vector size="71" baseType="lpstr">
      <vt:lpstr>Abadi Extra Light</vt:lpstr>
      <vt:lpstr>Amasis MT Pro Black</vt:lpstr>
      <vt:lpstr>Arial</vt:lpstr>
      <vt:lpstr>Arial Black</vt:lpstr>
      <vt:lpstr>Arial Nova Light</vt:lpstr>
      <vt:lpstr>Calibri</vt:lpstr>
      <vt:lpstr>Calibri Light</vt:lpstr>
      <vt:lpstr>Courier New</vt:lpstr>
      <vt:lpstr>D-DIN</vt:lpstr>
      <vt:lpstr>Open Sans</vt:lpstr>
      <vt:lpstr>Times New Roman</vt:lpstr>
      <vt:lpstr>Wingdings</vt:lpstr>
      <vt:lpstr>1_Office Theme</vt:lpstr>
      <vt:lpstr>Office Theme</vt:lpstr>
      <vt:lpstr>think-cell Slide</vt:lpstr>
      <vt:lpstr>Acrobat Document</vt:lpstr>
      <vt:lpstr>Metcalf Tailings   Site-Specific </vt:lpstr>
      <vt:lpstr>Morenci Tailings Dams</vt:lpstr>
      <vt:lpstr>Morenci Tailings Dams</vt:lpstr>
      <vt:lpstr>Morenci Tailings Dams</vt:lpstr>
      <vt:lpstr>Leadership Team and Admin Support </vt:lpstr>
      <vt:lpstr>Tailings, Crushed Leach &amp; Water (TCLW)</vt:lpstr>
      <vt:lpstr>Drug and Alcohol Policy</vt:lpstr>
      <vt:lpstr>Smoking Policy</vt:lpstr>
      <vt:lpstr>Workplace Violence </vt:lpstr>
      <vt:lpstr>    Emergency Procedures </vt:lpstr>
      <vt:lpstr>MAYDAY!  MAYDAY!  MAYDAY!  </vt:lpstr>
      <vt:lpstr>MAYDAY!  MAYDAY!  MAYDAY! </vt:lpstr>
      <vt:lpstr>  In the event of a medical emergency, the following six conditions will constitute a full “MAYDAY” response.  </vt:lpstr>
      <vt:lpstr>EMERGENCY Non-Medical SITUATIONS </vt:lpstr>
      <vt:lpstr> </vt:lpstr>
      <vt:lpstr>Evacuation Procedures </vt:lpstr>
      <vt:lpstr>Tailings ERT Escort Points</vt:lpstr>
      <vt:lpstr>Tailings ERT Escort Points</vt:lpstr>
      <vt:lpstr>Workplace Examination</vt:lpstr>
      <vt:lpstr>Workplace Examination</vt:lpstr>
      <vt:lpstr>Personal Protective Equipment and Safety Policies </vt:lpstr>
      <vt:lpstr>PPE Requirements- Tailings Shop and Parking Area</vt:lpstr>
      <vt:lpstr>PPE </vt:lpstr>
      <vt:lpstr>Additional eye protection </vt:lpstr>
      <vt:lpstr>PPE </vt:lpstr>
      <vt:lpstr>PPE</vt:lpstr>
      <vt:lpstr>Control of Hazardous Energy Policy  Health and Safety FCX-HS04 | Release Date 8/5/2019</vt:lpstr>
      <vt:lpstr>Blue Stake </vt:lpstr>
      <vt:lpstr>Confined Space Policy Health and Safety FCX-HS05 |Version 1 | Release 03/2018</vt:lpstr>
      <vt:lpstr>Flagging and Barricading Policy  Health and Safety FCX-HS19 | Release Date 1/18/2019 </vt:lpstr>
      <vt:lpstr>Hot Work Policy  Health and Safety FCX-HS06 | Release 3/2018 | Version 1 </vt:lpstr>
      <vt:lpstr>HDPE Pipe Handling Policy  Health and Safety FCX-HS12 | Release Date 1/18/2019 </vt:lpstr>
      <vt:lpstr>Working at Heights Policy  Health and Safety FCX-HS02 | Release 03/2018 | Version 1</vt:lpstr>
      <vt:lpstr>Corporate Safety portal</vt:lpstr>
      <vt:lpstr>Environmental</vt:lpstr>
      <vt:lpstr>Environmental </vt:lpstr>
      <vt:lpstr>Environmental</vt:lpstr>
      <vt:lpstr> Environmental </vt:lpstr>
      <vt:lpstr>PowerPoint Presentation</vt:lpstr>
      <vt:lpstr>PowerPoint Presentation</vt:lpstr>
      <vt:lpstr>PowerPoint Presentation</vt:lpstr>
      <vt:lpstr>PowerPoint Presentation</vt:lpstr>
      <vt:lpstr>PowerPoint Presentation</vt:lpstr>
      <vt:lpstr>PowerPoint Presentation</vt:lpstr>
      <vt:lpstr>Additional  Hazards </vt:lpstr>
      <vt:lpstr>Open Body of Water</vt:lpstr>
      <vt:lpstr>Uneven or unstable ground on centerline</vt:lpstr>
      <vt:lpstr>HEAVY MACHINERY &amp; RR TRAFFIC</vt:lpstr>
      <vt:lpstr>777Haul Road for East/West centerline Gila lift</vt:lpstr>
      <vt:lpstr>Overhead / Mobile Cranes</vt:lpstr>
      <vt:lpstr>Lightning  </vt:lpstr>
      <vt:lpstr>Heat Stress / Dehydration /  Sun Exposure</vt:lpstr>
      <vt:lpstr>Fatigue Awareness </vt:lpstr>
      <vt:lpstr>Housekeeping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Provencio, Alejandro</cp:lastModifiedBy>
  <cp:revision>21</cp:revision>
  <dcterms:created xsi:type="dcterms:W3CDTF">2022-01-20T21:24:06Z</dcterms:created>
  <dcterms:modified xsi:type="dcterms:W3CDTF">2023-08-23T18:19:38Z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0x01010046829DE55437B147B48D1766376E3D6B002C929158CFC3EF4085BFA9D88CA1C673</vt:lpwstr>
  </property>
  <property fmtid="{D5CDD505-2E9C-101B-9397-08002B2CF9AE}" pid="3" name="FM Doc Type">
    <vt:lpwstr>24;#Communication|ab0814dc-ad79-4add-a59b-e4976d8b9098</vt:lpwstr>
  </property>
  <property fmtid="{D5CDD505-2E9C-101B-9397-08002B2CF9AE}" pid="4" name="FM Retention Category">
    <vt:lpwstr>8;#Administration|5648ecb6-843d-42d8-8ec5-901cd2d614fb</vt:lpwstr>
  </property>
  <property fmtid="{D5CDD505-2E9C-101B-9397-08002B2CF9AE}" pid="5" name="FM Ent Taxonomy">
    <vt:lpwstr>9;#Internal|78012a07-bc17-42a8-9dfa-203d907fea28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2022-06-21T13:03:18Z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53ea9603-55d5-48a4-9a57-b289c9a8c4f8</vt:lpwstr>
  </property>
  <property fmtid="{D5CDD505-2E9C-101B-9397-08002B2CF9AE}" pid="12" name="MSIP_Label_56f8a036-ae1b-4f85-92d3-f4203c03c43b_ContentBits">
    <vt:lpwstr>0</vt:lpwstr>
  </property>
  <property fmtid="{D5CDD505-2E9C-101B-9397-08002B2CF9AE}" pid="13" name="MediaServiceImageTags">
    <vt:lpwstr/>
  </property>
</Properties>
</file>