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1" r:id="rId4"/>
  </p:sldMasterIdLst>
  <p:notesMasterIdLst>
    <p:notesMasterId r:id="rId51"/>
  </p:notesMasterIdLst>
  <p:handoutMasterIdLst>
    <p:handoutMasterId r:id="rId52"/>
  </p:handoutMasterIdLst>
  <p:sldIdLst>
    <p:sldId id="262" r:id="rId5"/>
    <p:sldId id="354" r:id="rId6"/>
    <p:sldId id="275" r:id="rId7"/>
    <p:sldId id="278" r:id="rId8"/>
    <p:sldId id="279" r:id="rId9"/>
    <p:sldId id="280" r:id="rId10"/>
    <p:sldId id="281" r:id="rId11"/>
    <p:sldId id="282" r:id="rId12"/>
    <p:sldId id="348" r:id="rId13"/>
    <p:sldId id="349" r:id="rId14"/>
    <p:sldId id="289" r:id="rId15"/>
    <p:sldId id="290" r:id="rId16"/>
    <p:sldId id="291" r:id="rId17"/>
    <p:sldId id="292" r:id="rId18"/>
    <p:sldId id="293" r:id="rId19"/>
    <p:sldId id="294" r:id="rId20"/>
    <p:sldId id="350" r:id="rId21"/>
    <p:sldId id="353" r:id="rId22"/>
    <p:sldId id="351" r:id="rId23"/>
    <p:sldId id="298" r:id="rId24"/>
    <p:sldId id="299" r:id="rId25"/>
    <p:sldId id="300" r:id="rId26"/>
    <p:sldId id="301" r:id="rId27"/>
    <p:sldId id="302" r:id="rId28"/>
    <p:sldId id="304" r:id="rId29"/>
    <p:sldId id="308" r:id="rId30"/>
    <p:sldId id="312" r:id="rId31"/>
    <p:sldId id="314" r:id="rId32"/>
    <p:sldId id="317" r:id="rId33"/>
    <p:sldId id="322" r:id="rId34"/>
    <p:sldId id="324" r:id="rId35"/>
    <p:sldId id="325" r:id="rId36"/>
    <p:sldId id="326" r:id="rId37"/>
    <p:sldId id="329" r:id="rId38"/>
    <p:sldId id="331" r:id="rId39"/>
    <p:sldId id="332" r:id="rId40"/>
    <p:sldId id="334" r:id="rId41"/>
    <p:sldId id="335" r:id="rId42"/>
    <p:sldId id="336" r:id="rId43"/>
    <p:sldId id="337" r:id="rId44"/>
    <p:sldId id="339" r:id="rId45"/>
    <p:sldId id="342" r:id="rId46"/>
    <p:sldId id="347" r:id="rId47"/>
    <p:sldId id="346" r:id="rId48"/>
    <p:sldId id="343" r:id="rId49"/>
    <p:sldId id="344"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6" userDrawn="1">
          <p15:clr>
            <a:srgbClr val="A4A3A4"/>
          </p15:clr>
        </p15:guide>
        <p15:guide id="2" orient="horz" pos="628">
          <p15:clr>
            <a:srgbClr val="A4A3A4"/>
          </p15:clr>
        </p15:guide>
        <p15:guide id="3" orient="horz" pos="4320" userDrawn="1">
          <p15:clr>
            <a:srgbClr val="A4A3A4"/>
          </p15:clr>
        </p15:guide>
        <p15:guide id="4" pos="96" userDrawn="1">
          <p15:clr>
            <a:srgbClr val="A4A3A4"/>
          </p15:clr>
        </p15:guide>
        <p15:guide id="5" pos="2880" userDrawn="1">
          <p15:clr>
            <a:srgbClr val="A4A3A4"/>
          </p15:clr>
        </p15:guide>
        <p15:guide id="6" pos="566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7F69"/>
    <a:srgbClr val="A85B41"/>
    <a:srgbClr val="E4E0D9"/>
    <a:srgbClr val="6E614A"/>
    <a:srgbClr val="BA8747"/>
    <a:srgbClr val="007CB7"/>
    <a:srgbClr val="FF0000"/>
    <a:srgbClr val="387B2B"/>
    <a:srgbClr val="4C629E"/>
    <a:srgbClr val="1DF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6412" autoAdjust="0"/>
  </p:normalViewPr>
  <p:slideViewPr>
    <p:cSldViewPr snapToGrid="0">
      <p:cViewPr varScale="1">
        <p:scale>
          <a:sx n="113" d="100"/>
          <a:sy n="113" d="100"/>
        </p:scale>
        <p:origin x="1590" y="102"/>
      </p:cViewPr>
      <p:guideLst>
        <p:guide orient="horz" pos="4266"/>
        <p:guide orient="horz" pos="628"/>
        <p:guide orient="horz" pos="4320"/>
        <p:guide pos="96"/>
        <p:guide pos="2880"/>
        <p:guide pos="5664"/>
      </p:guideLst>
    </p:cSldViewPr>
  </p:slideViewPr>
  <p:outlineViewPr>
    <p:cViewPr>
      <p:scale>
        <a:sx n="33" d="100"/>
        <a:sy n="33" d="100"/>
      </p:scale>
      <p:origin x="0" y="0"/>
    </p:cViewPr>
  </p:outlineViewPr>
  <p:notesTextViewPr>
    <p:cViewPr>
      <p:scale>
        <a:sx n="3" d="2"/>
        <a:sy n="3" d="2"/>
      </p:scale>
      <p:origin x="0" y="0"/>
    </p:cViewPr>
  </p:notesTextViewPr>
  <p:sorterViewPr>
    <p:cViewPr>
      <p:scale>
        <a:sx n="146" d="100"/>
        <a:sy n="146" d="100"/>
      </p:scale>
      <p:origin x="0" y="0"/>
    </p:cViewPr>
  </p:sorterViewPr>
  <p:notesViewPr>
    <p:cSldViewPr snapToGrid="0">
      <p:cViewPr varScale="1">
        <p:scale>
          <a:sx n="74" d="100"/>
          <a:sy n="74" d="100"/>
        </p:scale>
        <p:origin x="2730"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6"/>
            <a:ext cx="3037466" cy="464179"/>
          </a:xfrm>
          <a:prstGeom prst="rect">
            <a:avLst/>
          </a:prstGeom>
          <a:noFill/>
          <a:ln w="9525">
            <a:noFill/>
            <a:miter lim="800000"/>
            <a:headEnd/>
            <a:tailEnd/>
          </a:ln>
          <a:effectLst/>
        </p:spPr>
        <p:txBody>
          <a:bodyPr vert="horz" wrap="square" lIns="92141" tIns="46073" rIns="92141" bIns="46073" numCol="1" anchor="t" anchorCtr="0" compatLnSpc="1">
            <a:prstTxWarp prst="textNoShape">
              <a:avLst/>
            </a:prstTxWarp>
          </a:bodyPr>
          <a:lstStyle>
            <a:lvl1pPr>
              <a:defRPr sz="900"/>
            </a:lvl1pPr>
          </a:lstStyle>
          <a:p>
            <a:pPr>
              <a:defRPr/>
            </a:pPr>
            <a:endParaRPr lang="en-US" dirty="0"/>
          </a:p>
        </p:txBody>
      </p:sp>
      <p:sp>
        <p:nvSpPr>
          <p:cNvPr id="9219" name="Rectangle 3"/>
          <p:cNvSpPr>
            <a:spLocks noGrp="1" noChangeArrowheads="1"/>
          </p:cNvSpPr>
          <p:nvPr>
            <p:ph type="dt" sz="quarter" idx="1"/>
          </p:nvPr>
        </p:nvSpPr>
        <p:spPr bwMode="auto">
          <a:xfrm>
            <a:off x="3971345" y="6"/>
            <a:ext cx="3037465" cy="464179"/>
          </a:xfrm>
          <a:prstGeom prst="rect">
            <a:avLst/>
          </a:prstGeom>
          <a:noFill/>
          <a:ln w="9525">
            <a:noFill/>
            <a:miter lim="800000"/>
            <a:headEnd/>
            <a:tailEnd/>
          </a:ln>
          <a:effectLst/>
        </p:spPr>
        <p:txBody>
          <a:bodyPr vert="horz" wrap="square" lIns="92141" tIns="46073" rIns="92141" bIns="46073" numCol="1" anchor="t" anchorCtr="0" compatLnSpc="1">
            <a:prstTxWarp prst="textNoShape">
              <a:avLst/>
            </a:prstTxWarp>
          </a:bodyPr>
          <a:lstStyle>
            <a:lvl1pPr algn="r">
              <a:defRPr sz="900"/>
            </a:lvl1pPr>
          </a:lstStyle>
          <a:p>
            <a:pPr>
              <a:defRPr/>
            </a:pPr>
            <a:endParaRPr lang="en-US" dirty="0"/>
          </a:p>
        </p:txBody>
      </p:sp>
      <p:sp>
        <p:nvSpPr>
          <p:cNvPr id="9220" name="Rectangle 4"/>
          <p:cNvSpPr>
            <a:spLocks noGrp="1" noChangeArrowheads="1"/>
          </p:cNvSpPr>
          <p:nvPr>
            <p:ph type="ftr" sz="quarter" idx="2"/>
          </p:nvPr>
        </p:nvSpPr>
        <p:spPr bwMode="auto">
          <a:xfrm>
            <a:off x="1" y="8830627"/>
            <a:ext cx="3037466" cy="464179"/>
          </a:xfrm>
          <a:prstGeom prst="rect">
            <a:avLst/>
          </a:prstGeom>
          <a:noFill/>
          <a:ln w="9525">
            <a:noFill/>
            <a:miter lim="800000"/>
            <a:headEnd/>
            <a:tailEnd/>
          </a:ln>
          <a:effectLst/>
        </p:spPr>
        <p:txBody>
          <a:bodyPr vert="horz" wrap="square" lIns="92141" tIns="46073" rIns="92141" bIns="46073" numCol="1" anchor="b" anchorCtr="0" compatLnSpc="1">
            <a:prstTxWarp prst="textNoShape">
              <a:avLst/>
            </a:prstTxWarp>
          </a:bodyPr>
          <a:lstStyle>
            <a:lvl1pPr>
              <a:defRPr sz="900"/>
            </a:lvl1pPr>
          </a:lstStyle>
          <a:p>
            <a:pPr>
              <a:defRPr/>
            </a:pPr>
            <a:endParaRPr lang="en-US" dirty="0"/>
          </a:p>
        </p:txBody>
      </p:sp>
      <p:sp>
        <p:nvSpPr>
          <p:cNvPr id="9221" name="Rectangle 5"/>
          <p:cNvSpPr>
            <a:spLocks noGrp="1" noChangeArrowheads="1"/>
          </p:cNvSpPr>
          <p:nvPr>
            <p:ph type="sldNum" sz="quarter" idx="3"/>
          </p:nvPr>
        </p:nvSpPr>
        <p:spPr bwMode="auto">
          <a:xfrm>
            <a:off x="3971345" y="8830627"/>
            <a:ext cx="3037465" cy="464179"/>
          </a:xfrm>
          <a:prstGeom prst="rect">
            <a:avLst/>
          </a:prstGeom>
          <a:noFill/>
          <a:ln w="9525">
            <a:noFill/>
            <a:miter lim="800000"/>
            <a:headEnd/>
            <a:tailEnd/>
          </a:ln>
          <a:effectLst/>
        </p:spPr>
        <p:txBody>
          <a:bodyPr vert="horz" wrap="square" lIns="92141" tIns="46073" rIns="92141" bIns="46073" numCol="1" anchor="b" anchorCtr="0" compatLnSpc="1">
            <a:prstTxWarp prst="textNoShape">
              <a:avLst/>
            </a:prstTxWarp>
          </a:bodyPr>
          <a:lstStyle>
            <a:lvl1pPr algn="r">
              <a:defRPr sz="900"/>
            </a:lvl1pPr>
          </a:lstStyle>
          <a:p>
            <a:pPr>
              <a:defRPr/>
            </a:pPr>
            <a:fld id="{36FFEE67-25CA-4629-927B-13B15512D9A0}" type="slidenum">
              <a:rPr lang="en-US"/>
              <a:pPr>
                <a:defRPr/>
              </a:pPr>
              <a:t>‹#›</a:t>
            </a:fld>
            <a:endParaRPr lang="en-US" dirty="0"/>
          </a:p>
        </p:txBody>
      </p:sp>
    </p:spTree>
    <p:extLst>
      <p:ext uri="{BB962C8B-B14F-4D97-AF65-F5344CB8AC3E}">
        <p14:creationId xmlns:p14="http://schemas.microsoft.com/office/powerpoint/2010/main" val="4215749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3038478" cy="464981"/>
          </a:xfrm>
          <a:prstGeom prst="rect">
            <a:avLst/>
          </a:prstGeom>
        </p:spPr>
        <p:txBody>
          <a:bodyPr vert="horz" lIns="91629" tIns="45814" rIns="91629" bIns="45814" rtlCol="0"/>
          <a:lstStyle>
            <a:lvl1pPr algn="l">
              <a:defRPr sz="900"/>
            </a:lvl1pPr>
          </a:lstStyle>
          <a:p>
            <a:endParaRPr lang="en-US" dirty="0"/>
          </a:p>
        </p:txBody>
      </p:sp>
      <p:sp>
        <p:nvSpPr>
          <p:cNvPr id="3" name="Date Placeholder 2"/>
          <p:cNvSpPr>
            <a:spLocks noGrp="1"/>
          </p:cNvSpPr>
          <p:nvPr>
            <p:ph type="dt" idx="1"/>
          </p:nvPr>
        </p:nvSpPr>
        <p:spPr>
          <a:xfrm>
            <a:off x="3970343" y="0"/>
            <a:ext cx="3038478" cy="464981"/>
          </a:xfrm>
          <a:prstGeom prst="rect">
            <a:avLst/>
          </a:prstGeom>
        </p:spPr>
        <p:txBody>
          <a:bodyPr vert="horz" lIns="91629" tIns="45814" rIns="91629" bIns="45814" rtlCol="0"/>
          <a:lstStyle>
            <a:lvl1pPr algn="r">
              <a:defRPr sz="900"/>
            </a:lvl1pPr>
          </a:lstStyle>
          <a:p>
            <a:fld id="{0EC17002-1EEE-4D10-9594-B541A3FD9614}" type="datetimeFigureOut">
              <a:rPr lang="en-US" smtClean="0"/>
              <a:t>8/23/2023</a:t>
            </a:fld>
            <a:endParaRPr lang="en-US" dirty="0"/>
          </a:p>
        </p:txBody>
      </p:sp>
      <p:sp>
        <p:nvSpPr>
          <p:cNvPr id="4" name="Slide Image Placeholder 3"/>
          <p:cNvSpPr>
            <a:spLocks noGrp="1" noRot="1" noChangeAspect="1"/>
          </p:cNvSpPr>
          <p:nvPr>
            <p:ph type="sldImg" idx="2"/>
          </p:nvPr>
        </p:nvSpPr>
        <p:spPr>
          <a:xfrm>
            <a:off x="1182688" y="692150"/>
            <a:ext cx="4646612" cy="3486150"/>
          </a:xfrm>
          <a:prstGeom prst="rect">
            <a:avLst/>
          </a:prstGeom>
          <a:noFill/>
          <a:ln w="12700">
            <a:solidFill>
              <a:prstClr val="black"/>
            </a:solidFill>
          </a:ln>
        </p:spPr>
        <p:txBody>
          <a:bodyPr vert="horz" lIns="91629" tIns="45814" rIns="91629" bIns="45814" rtlCol="0" anchor="ctr"/>
          <a:lstStyle/>
          <a:p>
            <a:endParaRPr lang="en-US" dirty="0"/>
          </a:p>
        </p:txBody>
      </p:sp>
      <p:sp>
        <p:nvSpPr>
          <p:cNvPr id="5" name="Notes Placeholder 4"/>
          <p:cNvSpPr>
            <a:spLocks noGrp="1"/>
          </p:cNvSpPr>
          <p:nvPr>
            <p:ph type="body" sz="quarter" idx="3"/>
          </p:nvPr>
        </p:nvSpPr>
        <p:spPr>
          <a:xfrm>
            <a:off x="701685" y="4416517"/>
            <a:ext cx="5607050" cy="4183220"/>
          </a:xfrm>
          <a:prstGeom prst="rect">
            <a:avLst/>
          </a:prstGeom>
        </p:spPr>
        <p:txBody>
          <a:bodyPr vert="horz" lIns="91629" tIns="45814" rIns="91629" bIns="458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29822"/>
            <a:ext cx="3038478" cy="464981"/>
          </a:xfrm>
          <a:prstGeom prst="rect">
            <a:avLst/>
          </a:prstGeom>
        </p:spPr>
        <p:txBody>
          <a:bodyPr vert="horz" lIns="91629" tIns="45814" rIns="91629" bIns="45814" rtlCol="0" anchor="b"/>
          <a:lstStyle>
            <a:lvl1pPr algn="l">
              <a:defRPr sz="900"/>
            </a:lvl1pPr>
          </a:lstStyle>
          <a:p>
            <a:endParaRPr lang="en-US" dirty="0"/>
          </a:p>
        </p:txBody>
      </p:sp>
      <p:sp>
        <p:nvSpPr>
          <p:cNvPr id="7" name="Slide Number Placeholder 6"/>
          <p:cNvSpPr>
            <a:spLocks noGrp="1"/>
          </p:cNvSpPr>
          <p:nvPr>
            <p:ph type="sldNum" sz="quarter" idx="5"/>
          </p:nvPr>
        </p:nvSpPr>
        <p:spPr>
          <a:xfrm>
            <a:off x="3970343" y="8829822"/>
            <a:ext cx="3038478" cy="464981"/>
          </a:xfrm>
          <a:prstGeom prst="rect">
            <a:avLst/>
          </a:prstGeom>
        </p:spPr>
        <p:txBody>
          <a:bodyPr vert="horz" lIns="91629" tIns="45814" rIns="91629" bIns="45814" rtlCol="0" anchor="b"/>
          <a:lstStyle>
            <a:lvl1pPr algn="r">
              <a:defRPr sz="900"/>
            </a:lvl1pPr>
          </a:lstStyle>
          <a:p>
            <a:fld id="{0D52685D-44B7-4045-AA63-608C9ACE2750}" type="slidenum">
              <a:rPr lang="en-US" smtClean="0"/>
              <a:t>‹#›</a:t>
            </a:fld>
            <a:endParaRPr lang="en-US" dirty="0"/>
          </a:p>
        </p:txBody>
      </p:sp>
    </p:spTree>
    <p:extLst>
      <p:ext uri="{BB962C8B-B14F-4D97-AF65-F5344CB8AC3E}">
        <p14:creationId xmlns:p14="http://schemas.microsoft.com/office/powerpoint/2010/main" val="184425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1</a:t>
            </a:fld>
            <a:endParaRPr lang="en-US"/>
          </a:p>
        </p:txBody>
      </p:sp>
    </p:spTree>
    <p:extLst>
      <p:ext uri="{BB962C8B-B14F-4D97-AF65-F5344CB8AC3E}">
        <p14:creationId xmlns:p14="http://schemas.microsoft.com/office/powerpoint/2010/main" val="341246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11</a:t>
            </a:fld>
            <a:endParaRPr lang="en-US"/>
          </a:p>
        </p:txBody>
      </p:sp>
    </p:spTree>
    <p:extLst>
      <p:ext uri="{BB962C8B-B14F-4D97-AF65-F5344CB8AC3E}">
        <p14:creationId xmlns:p14="http://schemas.microsoft.com/office/powerpoint/2010/main" val="67294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24</a:t>
            </a:fld>
            <a:endParaRPr lang="en-US"/>
          </a:p>
        </p:txBody>
      </p:sp>
    </p:spTree>
    <p:extLst>
      <p:ext uri="{BB962C8B-B14F-4D97-AF65-F5344CB8AC3E}">
        <p14:creationId xmlns:p14="http://schemas.microsoft.com/office/powerpoint/2010/main" val="135690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of giving</a:t>
            </a:r>
            <a:r>
              <a:rPr lang="en-US" baseline="0" dirty="0"/>
              <a:t> right of way to all equipment.  Do not pass unless operator expresses permission.    Stay well behind when following.</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31</a:t>
            </a:fld>
            <a:endParaRPr lang="en-US"/>
          </a:p>
        </p:txBody>
      </p:sp>
    </p:spTree>
    <p:extLst>
      <p:ext uri="{BB962C8B-B14F-4D97-AF65-F5344CB8AC3E}">
        <p14:creationId xmlns:p14="http://schemas.microsoft.com/office/powerpoint/2010/main" val="265223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different levels of Alerts and what actions</a:t>
            </a:r>
            <a:r>
              <a:rPr lang="en-US" baseline="0" dirty="0"/>
              <a:t> to take to be safe.</a:t>
            </a:r>
          </a:p>
          <a:p>
            <a:r>
              <a:rPr lang="en-US" baseline="0" dirty="0"/>
              <a:t>GREEN:  Lightening outside 20 mile radius</a:t>
            </a:r>
          </a:p>
          <a:p>
            <a:r>
              <a:rPr lang="en-US" baseline="0" dirty="0"/>
              <a:t>YELLOW:  Lightening identified as striking in a 7 to 15 mile radius</a:t>
            </a:r>
          </a:p>
          <a:p>
            <a:r>
              <a:rPr lang="en-US" baseline="0" dirty="0"/>
              <a:t>RED:  Lightening striking within 0 to 7 mile radius</a:t>
            </a:r>
          </a:p>
          <a:p>
            <a:endParaRPr lang="en-US" baseline="0" dirty="0"/>
          </a:p>
          <a:p>
            <a:r>
              <a:rPr lang="en-US" baseline="0" dirty="0"/>
              <a:t>YELLOW ALERT:  Prepare to evacuate when and if RED Alert comes</a:t>
            </a:r>
          </a:p>
          <a:p>
            <a:r>
              <a:rPr lang="en-US" baseline="0" dirty="0"/>
              <a:t>RED ALERT:  Work is Prohibited in High Risk Areas.   Appropriate shelter from hazards must be taken.  Depending on the work being performed, it is the decision of division management to understand, communicate and enforce specific procedures.</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34</a:t>
            </a:fld>
            <a:endParaRPr lang="en-US"/>
          </a:p>
        </p:txBody>
      </p:sp>
    </p:spTree>
    <p:extLst>
      <p:ext uri="{BB962C8B-B14F-4D97-AF65-F5344CB8AC3E}">
        <p14:creationId xmlns:p14="http://schemas.microsoft.com/office/powerpoint/2010/main" val="204210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41</a:t>
            </a:fld>
            <a:endParaRPr lang="en-US"/>
          </a:p>
        </p:txBody>
      </p:sp>
    </p:spTree>
    <p:extLst>
      <p:ext uri="{BB962C8B-B14F-4D97-AF65-F5344CB8AC3E}">
        <p14:creationId xmlns:p14="http://schemas.microsoft.com/office/powerpoint/2010/main" val="1789083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1.emf"/><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8321367" y="6507151"/>
            <a:ext cx="620021" cy="246221"/>
          </a:xfrm>
          <a:prstGeom prst="rect">
            <a:avLst/>
          </a:prstGeom>
          <a:noFill/>
        </p:spPr>
        <p:txBody>
          <a:bodyPr wrap="square" rtlCol="0">
            <a:spAutoFit/>
          </a:bodyPr>
          <a:lstStyle/>
          <a:p>
            <a:pPr algn="l"/>
            <a:r>
              <a:rPr lang="en-US" sz="1000" b="1" dirty="0">
                <a:solidFill>
                  <a:schemeClr val="bg1"/>
                </a:solidFill>
                <a:latin typeface="Franklin Gothic Book" panose="020B0503020102020204" pitchFamily="34" charset="0"/>
              </a:rPr>
              <a:t>fcx.com</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736" t="2141" b="-1"/>
          <a:stretch/>
        </p:blipFill>
        <p:spPr>
          <a:xfrm>
            <a:off x="224156" y="282011"/>
            <a:ext cx="3033756" cy="3586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987" y="6202025"/>
            <a:ext cx="749808" cy="52319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875" y="6106196"/>
            <a:ext cx="576072" cy="57880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8084" y="5173774"/>
            <a:ext cx="2007833" cy="627463"/>
          </a:xfrm>
          <a:prstGeom prst="rect">
            <a:avLst/>
          </a:prstGeom>
        </p:spPr>
      </p:pic>
      <p:sp>
        <p:nvSpPr>
          <p:cNvPr id="12" name="Rectangle 11"/>
          <p:cNvSpPr/>
          <p:nvPr userDrawn="1"/>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7">
            <a:extLst>
              <a:ext uri="{28A0092B-C50C-407E-A947-70E740481C1C}">
                <a14:useLocalDpi xmlns:a14="http://schemas.microsoft.com/office/drawing/2010/main" val="0"/>
              </a:ext>
            </a:extLst>
          </a:blip>
          <a:srcRect l="-56" t="-246" r="6901" b="106"/>
          <a:stretch/>
        </p:blipFill>
        <p:spPr>
          <a:xfrm>
            <a:off x="927134" y="-14515"/>
            <a:ext cx="8217763" cy="6872515"/>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47881" y="6093831"/>
            <a:ext cx="473859" cy="47611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5775" y="6173291"/>
            <a:ext cx="697678" cy="486816"/>
          </a:xfrm>
          <a:prstGeom prst="rect">
            <a:avLst/>
          </a:prstGeom>
        </p:spPr>
      </p:pic>
      <p:sp>
        <p:nvSpPr>
          <p:cNvPr id="16" name="TextBox 15"/>
          <p:cNvSpPr txBox="1"/>
          <p:nvPr userDrawn="1"/>
        </p:nvSpPr>
        <p:spPr>
          <a:xfrm>
            <a:off x="8201000" y="6561574"/>
            <a:ext cx="932688" cy="246221"/>
          </a:xfrm>
          <a:prstGeom prst="rect">
            <a:avLst/>
          </a:prstGeom>
          <a:noFill/>
        </p:spPr>
        <p:txBody>
          <a:bodyPr wrap="square" rtlCol="0">
            <a:spAutoFit/>
          </a:bodyPr>
          <a:lstStyle/>
          <a:p>
            <a:pPr algn="ctr"/>
            <a:r>
              <a:rPr lang="en-US" sz="1000" dirty="0">
                <a:solidFill>
                  <a:srgbClr val="A85B41"/>
                </a:solidFill>
                <a:latin typeface="Franklin Gothic Book" panose="020B0503020102020204" pitchFamily="34" charset="0"/>
              </a:rPr>
              <a:t>fcx.com</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9235" y="1836749"/>
            <a:ext cx="3017786" cy="370893"/>
          </a:xfrm>
          <a:prstGeom prst="rect">
            <a:avLst/>
          </a:prstGeom>
        </p:spPr>
      </p:pic>
      <p:cxnSp>
        <p:nvCxnSpPr>
          <p:cNvPr id="18" name="Straight Connector 17"/>
          <p:cNvCxnSpPr/>
          <p:nvPr userDrawn="1"/>
        </p:nvCxnSpPr>
        <p:spPr>
          <a:xfrm>
            <a:off x="630935" y="2592574"/>
            <a:ext cx="8124460" cy="235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userDrawn="1"/>
        </p:nvSpPr>
        <p:spPr bwMode="auto">
          <a:xfrm>
            <a:off x="6010162" y="1370040"/>
            <a:ext cx="2998077" cy="3228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lnSpc>
                <a:spcPts val="2000"/>
              </a:lnSpc>
            </a:pPr>
            <a:r>
              <a:rPr lang="en-US" sz="1800" i="0" dirty="0">
                <a:solidFill>
                  <a:schemeClr val="bg1"/>
                </a:solidFill>
                <a:latin typeface="Franklin Gothic Medium Cond" panose="020B0606030402020204" pitchFamily="34" charset="0"/>
              </a:rPr>
              <a:t>D  R  I  V  E  N     B Y     V  A  L  U  E</a:t>
            </a:r>
          </a:p>
        </p:txBody>
      </p:sp>
    </p:spTree>
    <p:extLst>
      <p:ext uri="{BB962C8B-B14F-4D97-AF65-F5344CB8AC3E}">
        <p14:creationId xmlns:p14="http://schemas.microsoft.com/office/powerpoint/2010/main" val="419143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0" y="1390649"/>
            <a:ext cx="6288088" cy="4735513"/>
          </a:xfrm>
        </p:spPr>
        <p:txBody>
          <a:bodyPr vert="eaVert"/>
          <a:lstStyle/>
          <a:p>
            <a:pPr lvl="0"/>
            <a:r>
              <a:rPr lang="en-US"/>
              <a:t>Edit Master text styles</a:t>
            </a:r>
          </a:p>
          <a:p>
            <a:pPr lvl="1"/>
            <a:r>
              <a:rPr lang="en-US"/>
              <a:t>Second level</a:t>
            </a:r>
          </a:p>
          <a:p>
            <a:pPr lvl="2"/>
            <a:r>
              <a:rPr lang="en-US"/>
              <a:t>Third level</a:t>
            </a:r>
          </a:p>
        </p:txBody>
      </p:sp>
      <p:sp>
        <p:nvSpPr>
          <p:cNvPr id="6" name="Rectangle 17"/>
          <p:cNvSpPr>
            <a:spLocks noGrp="1" noChangeArrowheads="1"/>
          </p:cNvSpPr>
          <p:nvPr>
            <p:ph type="sldNum" sz="quarter" idx="12"/>
          </p:nvPr>
        </p:nvSpPr>
        <p:spPr>
          <a:ln/>
        </p:spPr>
        <p:txBody>
          <a:bodyPr/>
          <a:lstStyle>
            <a:lvl1pPr>
              <a:defRPr/>
            </a:lvl1pPr>
          </a:lstStyle>
          <a:p>
            <a:pPr>
              <a:defRPr/>
            </a:pPr>
            <a:fld id="{717A5842-6690-4D5E-97D9-4BABEF5620F4}" type="slidenum">
              <a:rPr lang="en-US" smtClean="0"/>
              <a:pPr>
                <a:defRPr/>
              </a:pPr>
              <a:t>‹#›</a:t>
            </a:fld>
            <a:endParaRPr lang="en-US" dirty="0"/>
          </a:p>
        </p:txBody>
      </p:sp>
      <p:sp>
        <p:nvSpPr>
          <p:cNvPr id="7" name="Rectangle 19"/>
          <p:cNvSpPr>
            <a:spLocks noGrp="1" noChangeArrowheads="1"/>
          </p:cNvSpPr>
          <p:nvPr>
            <p:ph type="title"/>
          </p:nvPr>
        </p:nvSpPr>
        <p:spPr bwMode="auto">
          <a:xfrm rot="5400000">
            <a:off x="5229224" y="2800350"/>
            <a:ext cx="4857751" cy="2038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a:solidFill>
                  <a:srgbClr val="A85B41"/>
                </a:solidFill>
                <a:effectLst/>
              </a:defRPr>
            </a:lvl1pPr>
          </a:lstStyle>
          <a:p>
            <a:pPr lvl="0"/>
            <a:r>
              <a:rPr lang="en-US"/>
              <a:t>Click to edit Master title style</a:t>
            </a:r>
            <a:endParaRPr lang="en-US" dirty="0"/>
          </a:p>
        </p:txBody>
      </p:sp>
    </p:spTree>
    <p:extLst>
      <p:ext uri="{BB962C8B-B14F-4D97-AF65-F5344CB8AC3E}">
        <p14:creationId xmlns:p14="http://schemas.microsoft.com/office/powerpoint/2010/main" val="98917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17"/>
          <p:cNvSpPr>
            <a:spLocks noGrp="1" noChangeArrowheads="1"/>
          </p:cNvSpPr>
          <p:nvPr>
            <p:ph type="sldNum" sz="quarter" idx="12"/>
          </p:nvPr>
        </p:nvSpPr>
        <p:spPr>
          <a:xfrm>
            <a:off x="28575" y="6594195"/>
            <a:ext cx="371475" cy="263805"/>
          </a:xfrm>
          <a:ln/>
        </p:spPr>
        <p:txBody>
          <a:bodyPr/>
          <a:lstStyle>
            <a:lvl1pPr>
              <a:defRPr sz="900">
                <a:solidFill>
                  <a:schemeClr val="bg1"/>
                </a:solidFill>
              </a:defRPr>
            </a:lvl1pPr>
          </a:lstStyle>
          <a:p>
            <a:pPr>
              <a:defRPr/>
            </a:pPr>
            <a:fld id="{0966DC23-5D75-4E55-94E0-8AC9A57DBD08}" type="slidenum">
              <a:rPr lang="en-US" smtClean="0"/>
              <a:pPr>
                <a:defRPr/>
              </a:pPr>
              <a:t>‹#›</a:t>
            </a:fld>
            <a:endParaRPr lang="en-US" dirty="0"/>
          </a:p>
        </p:txBody>
      </p:sp>
      <p:sp>
        <p:nvSpPr>
          <p:cNvPr id="10" name="Rectangle 18"/>
          <p:cNvSpPr>
            <a:spLocks noGrp="1" noChangeArrowheads="1"/>
          </p:cNvSpPr>
          <p:nvPr>
            <p:ph idx="1" hasCustomPrompt="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00BBB3"/>
              </a:buClr>
              <a:defRPr baseline="0"/>
            </a:lvl1pPr>
            <a:lvl2pPr marL="746125" indent="-288925" defTabSz="858838">
              <a:buClr>
                <a:srgbClr val="00BBB3"/>
              </a:buClr>
              <a:defRPr/>
            </a:lvl2pPr>
            <a:lvl3pPr>
              <a:buClr>
                <a:srgbClr val="00BBB3"/>
              </a:buClr>
              <a:defRPr/>
            </a:lvl3pPr>
            <a:lvl4pPr>
              <a:buClr>
                <a:srgbClr val="00BBB3"/>
              </a:buClr>
              <a:defRPr/>
            </a:lvl4pPr>
            <a:lvl5pPr>
              <a:buClr>
                <a:srgbClr val="00BBB3"/>
              </a:buClr>
              <a:defRPr/>
            </a:lvl5pPr>
          </a:lstStyle>
          <a:p>
            <a:pPr lvl="0"/>
            <a:r>
              <a:rPr lang="en-US" dirty="0"/>
              <a:t>Edit Master text styles Franklin Gothic Book Bold font</a:t>
            </a:r>
          </a:p>
          <a:p>
            <a:pPr lvl="1"/>
            <a:r>
              <a:rPr lang="en-US" dirty="0"/>
              <a:t>Second level</a:t>
            </a:r>
          </a:p>
          <a:p>
            <a:pPr lvl="2"/>
            <a:r>
              <a:rPr lang="en-US" dirty="0"/>
              <a:t>Third level</a:t>
            </a:r>
          </a:p>
        </p:txBody>
      </p:sp>
      <p:sp>
        <p:nvSpPr>
          <p:cNvPr id="9" name="Rectangle 19"/>
          <p:cNvSpPr>
            <a:spLocks noGrp="1" noChangeArrowheads="1"/>
          </p:cNvSpPr>
          <p:nvPr>
            <p:ph type="title"/>
          </p:nvPr>
        </p:nvSpPr>
        <p:spPr bwMode="auto">
          <a:xfrm>
            <a:off x="602456" y="453830"/>
            <a:ext cx="720207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a:effectLst/>
              </a:defRPr>
            </a:lvl1pPr>
          </a:lstStyle>
          <a:p>
            <a:pPr lvl="0"/>
            <a:r>
              <a:rPr lang="en-US"/>
              <a:t>Click to edit Master title style</a:t>
            </a:r>
            <a:endParaRPr lang="en-US" dirty="0"/>
          </a:p>
        </p:txBody>
      </p:sp>
    </p:spTree>
    <p:extLst>
      <p:ext uri="{BB962C8B-B14F-4D97-AF65-F5344CB8AC3E}">
        <p14:creationId xmlns:p14="http://schemas.microsoft.com/office/powerpoint/2010/main" val="77838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411085"/>
            <a:ext cx="3892550" cy="436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92650" y="1411085"/>
            <a:ext cx="3894138" cy="436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Rectangle 15"/>
          <p:cNvSpPr>
            <a:spLocks noGrp="1" noChangeArrowheads="1"/>
          </p:cNvSpPr>
          <p:nvPr>
            <p:ph type="dt" sz="half" idx="10"/>
          </p:nvPr>
        </p:nvSpPr>
        <p:spPr>
          <a:xfrm>
            <a:off x="685800" y="6200775"/>
            <a:ext cx="1905000" cy="457200"/>
          </a:xfrm>
          <a:prstGeom prst="rect">
            <a:avLst/>
          </a:prstGeom>
          <a:ln/>
        </p:spPr>
        <p:txBody>
          <a:bodyPr/>
          <a:lstStyle>
            <a:lvl1pPr>
              <a:defRPr/>
            </a:lvl1pPr>
          </a:lstStyle>
          <a:p>
            <a:pPr>
              <a:defRPr/>
            </a:pPr>
            <a:fld id="{06F55095-8296-4A0D-AE88-756AB355F4C9}" type="datetime1">
              <a:rPr lang="en-US" smtClean="0"/>
              <a:t>8/23/2023</a:t>
            </a:fld>
            <a:endParaRPr lang="en-US" dirty="0"/>
          </a:p>
        </p:txBody>
      </p:sp>
      <p:sp>
        <p:nvSpPr>
          <p:cNvPr id="6" name="Rectangle 16"/>
          <p:cNvSpPr>
            <a:spLocks noGrp="1" noChangeArrowheads="1"/>
          </p:cNvSpPr>
          <p:nvPr>
            <p:ph type="ftr" sz="quarter" idx="11"/>
          </p:nvPr>
        </p:nvSpPr>
        <p:spPr>
          <a:xfrm>
            <a:off x="3124200" y="6200775"/>
            <a:ext cx="2895600" cy="457200"/>
          </a:xfrm>
          <a:prstGeom prst="rect">
            <a:avLst/>
          </a:prstGeom>
          <a:ln/>
        </p:spPr>
        <p:txBody>
          <a:bodyPr/>
          <a:lstStyle>
            <a:lvl1pPr>
              <a:defRPr/>
            </a:lvl1pPr>
          </a:lstStyle>
          <a:p>
            <a:pPr>
              <a:defRPr/>
            </a:pPr>
            <a:endParaRPr lang="en-US" dirty="0"/>
          </a:p>
        </p:txBody>
      </p:sp>
      <p:sp>
        <p:nvSpPr>
          <p:cNvPr id="7" name="Rectangle 17"/>
          <p:cNvSpPr>
            <a:spLocks noGrp="1" noChangeArrowheads="1"/>
          </p:cNvSpPr>
          <p:nvPr>
            <p:ph type="sldNum" sz="quarter" idx="12"/>
          </p:nvPr>
        </p:nvSpPr>
        <p:spPr>
          <a:ln/>
        </p:spPr>
        <p:txBody>
          <a:bodyPr/>
          <a:lstStyle>
            <a:lvl1pPr>
              <a:defRPr/>
            </a:lvl1pPr>
          </a:lstStyle>
          <a:p>
            <a:pPr>
              <a:defRPr/>
            </a:pPr>
            <a:fld id="{7DCE93B1-6408-41E2-A950-B9CA5BB09F1E}" type="slidenum">
              <a:rPr lang="en-US" smtClean="0"/>
              <a:pPr>
                <a:defRPr/>
              </a:pPr>
              <a:t>‹#›</a:t>
            </a:fld>
            <a:endParaRPr lang="en-US" dirty="0"/>
          </a:p>
        </p:txBody>
      </p:sp>
      <p:sp>
        <p:nvSpPr>
          <p:cNvPr id="8" name="Rectangle 19"/>
          <p:cNvSpPr>
            <a:spLocks noGrp="1" noChangeArrowheads="1"/>
          </p:cNvSpPr>
          <p:nvPr>
            <p:ph type="title"/>
          </p:nvPr>
        </p:nvSpPr>
        <p:spPr bwMode="auto">
          <a:xfrm>
            <a:off x="607944" y="445789"/>
            <a:ext cx="7390104"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09809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17"/>
          <p:cNvSpPr>
            <a:spLocks noGrp="1" noChangeArrowheads="1"/>
          </p:cNvSpPr>
          <p:nvPr>
            <p:ph type="sldNum" sz="quarter" idx="12"/>
          </p:nvPr>
        </p:nvSpPr>
        <p:spPr>
          <a:ln/>
        </p:spPr>
        <p:txBody>
          <a:bodyPr/>
          <a:lstStyle>
            <a:lvl1pPr>
              <a:defRPr>
                <a:solidFill>
                  <a:schemeClr val="bg1"/>
                </a:solidFill>
              </a:defRPr>
            </a:lvl1pPr>
          </a:lstStyle>
          <a:p>
            <a:pPr>
              <a:defRPr/>
            </a:pPr>
            <a:fld id="{702E2105-E949-4548-8949-28CE22A94EA3}" type="slidenum">
              <a:rPr lang="en-US" smtClean="0"/>
              <a:pPr>
                <a:defRPr/>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2470" y="169733"/>
            <a:ext cx="2940692" cy="352780"/>
          </a:xfrm>
          <a:prstGeom prst="rect">
            <a:avLst/>
          </a:prstGeom>
        </p:spPr>
      </p:pic>
    </p:spTree>
    <p:extLst>
      <p:ext uri="{BB962C8B-B14F-4D97-AF65-F5344CB8AC3E}">
        <p14:creationId xmlns:p14="http://schemas.microsoft.com/office/powerpoint/2010/main" val="34690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5" name="Rectangle 15"/>
          <p:cNvSpPr>
            <a:spLocks noGrp="1" noChangeArrowheads="1"/>
          </p:cNvSpPr>
          <p:nvPr>
            <p:ph type="dt" sz="half" idx="10"/>
          </p:nvPr>
        </p:nvSpPr>
        <p:spPr>
          <a:xfrm>
            <a:off x="685800" y="6509658"/>
            <a:ext cx="1905000" cy="457200"/>
          </a:xfrm>
          <a:prstGeom prst="rect">
            <a:avLst/>
          </a:prstGeom>
          <a:ln/>
        </p:spPr>
        <p:txBody>
          <a:bodyPr/>
          <a:lstStyle>
            <a:lvl1pPr>
              <a:defRPr sz="1000">
                <a:latin typeface="+mn-lt"/>
              </a:defRPr>
            </a:lvl1pPr>
          </a:lstStyle>
          <a:p>
            <a:pPr>
              <a:defRPr/>
            </a:pPr>
            <a:fld id="{B915F7E2-FAED-43CD-8F8D-D2A0D244A6E5}" type="datetime1">
              <a:rPr lang="en-US" smtClean="0"/>
              <a:pPr>
                <a:defRPr/>
              </a:pPr>
              <a:t>8/23/2023</a:t>
            </a:fld>
            <a:endParaRPr lang="en-US" dirty="0"/>
          </a:p>
        </p:txBody>
      </p:sp>
      <p:sp>
        <p:nvSpPr>
          <p:cNvPr id="6" name="Rectangle 16"/>
          <p:cNvSpPr>
            <a:spLocks noGrp="1" noChangeArrowheads="1"/>
          </p:cNvSpPr>
          <p:nvPr>
            <p:ph type="ftr" sz="quarter" idx="11"/>
          </p:nvPr>
        </p:nvSpPr>
        <p:spPr>
          <a:xfrm>
            <a:off x="3124200" y="6509658"/>
            <a:ext cx="2895600" cy="457200"/>
          </a:xfrm>
          <a:prstGeom prst="rect">
            <a:avLst/>
          </a:prstGeom>
          <a:ln/>
        </p:spPr>
        <p:txBody>
          <a:bodyPr/>
          <a:lstStyle>
            <a:lvl1pPr>
              <a:defRPr sz="1000">
                <a:latin typeface="+mn-lt"/>
              </a:defRPr>
            </a:lvl1pPr>
          </a:lstStyle>
          <a:p>
            <a:pPr>
              <a:defRPr/>
            </a:pPr>
            <a:endParaRPr lang="en-US" dirty="0"/>
          </a:p>
        </p:txBody>
      </p:sp>
      <p:sp>
        <p:nvSpPr>
          <p:cNvPr id="9" name="Rectangle 8"/>
          <p:cNvSpPr/>
          <p:nvPr userDrawn="1"/>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6743"/>
          <a:stretch/>
        </p:blipFill>
        <p:spPr>
          <a:xfrm>
            <a:off x="946486" y="-1"/>
            <a:ext cx="8206658" cy="685800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35780" y="6574030"/>
            <a:ext cx="1503645" cy="184802"/>
          </a:xfrm>
          <a:prstGeom prst="rect">
            <a:avLst/>
          </a:prstGeom>
        </p:spPr>
      </p:pic>
      <p:sp>
        <p:nvSpPr>
          <p:cNvPr id="7" name="Rectangle 17"/>
          <p:cNvSpPr>
            <a:spLocks noGrp="1" noChangeArrowheads="1"/>
          </p:cNvSpPr>
          <p:nvPr>
            <p:ph type="sldNum" sz="quarter" idx="12"/>
          </p:nvPr>
        </p:nvSpPr>
        <p:spPr>
          <a:ln/>
        </p:spPr>
        <p:txBody>
          <a:bodyPr/>
          <a:lstStyle>
            <a:lvl1pPr>
              <a:defRPr>
                <a:solidFill>
                  <a:schemeClr val="bg1"/>
                </a:solidFill>
              </a:defRPr>
            </a:lvl1pPr>
          </a:lstStyle>
          <a:p>
            <a:pPr>
              <a:defRPr/>
            </a:pPr>
            <a:fld id="{F4DE7526-F753-4734-9279-99EDF06A7D4C}" type="slidenum">
              <a:rPr lang="en-US" smtClean="0"/>
              <a:pPr>
                <a:defRPr/>
              </a:pPr>
              <a:t>‹#›</a:t>
            </a:fld>
            <a:endParaRPr lang="en-US" dirty="0"/>
          </a:p>
        </p:txBody>
      </p:sp>
      <p:sp>
        <p:nvSpPr>
          <p:cNvPr id="11" name="TextBox 10"/>
          <p:cNvSpPr txBox="1">
            <a:spLocks noChangeArrowheads="1"/>
          </p:cNvSpPr>
          <p:nvPr userDrawn="1"/>
        </p:nvSpPr>
        <p:spPr bwMode="auto">
          <a:xfrm>
            <a:off x="5229738" y="6540600"/>
            <a:ext cx="2354161" cy="2742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lnSpc>
                <a:spcPts val="2000"/>
              </a:lnSpc>
            </a:pPr>
            <a:r>
              <a:rPr lang="en-US" sz="1400" i="0" dirty="0">
                <a:solidFill>
                  <a:schemeClr val="bg1"/>
                </a:solidFill>
                <a:latin typeface="Franklin Gothic Medium Cond" panose="020B0606030402020204" pitchFamily="34" charset="0"/>
              </a:rPr>
              <a:t>D  R  I  V  E  N    B Y    V  A  L  U  E</a:t>
            </a:r>
          </a:p>
        </p:txBody>
      </p:sp>
    </p:spTree>
    <p:extLst>
      <p:ext uri="{BB962C8B-B14F-4D97-AF65-F5344CB8AC3E}">
        <p14:creationId xmlns:p14="http://schemas.microsoft.com/office/powerpoint/2010/main" val="413249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748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78724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14748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78724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Rectangle 15"/>
          <p:cNvSpPr>
            <a:spLocks noGrp="1" noChangeArrowheads="1"/>
          </p:cNvSpPr>
          <p:nvPr>
            <p:ph type="dt" sz="half" idx="10"/>
          </p:nvPr>
        </p:nvSpPr>
        <p:spPr>
          <a:xfrm>
            <a:off x="685800" y="6200775"/>
            <a:ext cx="1905000" cy="457200"/>
          </a:xfrm>
          <a:prstGeom prst="rect">
            <a:avLst/>
          </a:prstGeom>
          <a:ln/>
        </p:spPr>
        <p:txBody>
          <a:bodyPr/>
          <a:lstStyle>
            <a:lvl1pPr>
              <a:defRPr/>
            </a:lvl1pPr>
          </a:lstStyle>
          <a:p>
            <a:pPr>
              <a:defRPr/>
            </a:pPr>
            <a:fld id="{B6A51C0C-D6D6-41E5-8D21-37C8FD771AA1}" type="datetime1">
              <a:rPr lang="en-US" smtClean="0"/>
              <a:t>8/23/2023</a:t>
            </a:fld>
            <a:endParaRPr lang="en-US" dirty="0"/>
          </a:p>
        </p:txBody>
      </p:sp>
      <p:sp>
        <p:nvSpPr>
          <p:cNvPr id="8" name="Rectangle 16"/>
          <p:cNvSpPr>
            <a:spLocks noGrp="1" noChangeArrowheads="1"/>
          </p:cNvSpPr>
          <p:nvPr>
            <p:ph type="ftr" sz="quarter" idx="11"/>
          </p:nvPr>
        </p:nvSpPr>
        <p:spPr>
          <a:xfrm>
            <a:off x="3124200" y="6200775"/>
            <a:ext cx="2895600" cy="457200"/>
          </a:xfrm>
          <a:prstGeom prst="rect">
            <a:avLst/>
          </a:prstGeom>
          <a:ln/>
        </p:spPr>
        <p:txBody>
          <a:bodyPr/>
          <a:lstStyle>
            <a:lvl1pPr>
              <a:defRPr/>
            </a:lvl1pPr>
          </a:lstStyle>
          <a:p>
            <a:pPr>
              <a:defRPr/>
            </a:pPr>
            <a:endParaRPr lang="en-US" dirty="0"/>
          </a:p>
        </p:txBody>
      </p:sp>
      <p:sp>
        <p:nvSpPr>
          <p:cNvPr id="9" name="Rectangle 17"/>
          <p:cNvSpPr>
            <a:spLocks noGrp="1" noChangeArrowheads="1"/>
          </p:cNvSpPr>
          <p:nvPr>
            <p:ph type="sldNum" sz="quarter" idx="12"/>
          </p:nvPr>
        </p:nvSpPr>
        <p:spPr>
          <a:xfrm>
            <a:off x="9525" y="6594195"/>
            <a:ext cx="397565" cy="296862"/>
          </a:xfrm>
          <a:ln/>
        </p:spPr>
        <p:txBody>
          <a:bodyPr/>
          <a:lstStyle>
            <a:lvl1pPr>
              <a:defRPr/>
            </a:lvl1pPr>
          </a:lstStyle>
          <a:p>
            <a:pPr>
              <a:defRPr/>
            </a:pPr>
            <a:fld id="{78476D26-A807-4C7B-A93E-F1BA7EC41701}" type="slidenum">
              <a:rPr lang="en-US" smtClean="0"/>
              <a:pPr>
                <a:defRPr/>
              </a:pPr>
              <a:t>‹#›</a:t>
            </a:fld>
            <a:endParaRPr lang="en-US" dirty="0"/>
          </a:p>
        </p:txBody>
      </p:sp>
      <p:sp>
        <p:nvSpPr>
          <p:cNvPr id="10" name="Rectangle 19"/>
          <p:cNvSpPr>
            <a:spLocks noGrp="1" noChangeArrowheads="1"/>
          </p:cNvSpPr>
          <p:nvPr>
            <p:ph type="title"/>
          </p:nvPr>
        </p:nvSpPr>
        <p:spPr bwMode="auto">
          <a:xfrm>
            <a:off x="606288" y="447260"/>
            <a:ext cx="7400043" cy="662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24662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17"/>
          <p:cNvSpPr txBox="1">
            <a:spLocks noChangeArrowheads="1"/>
          </p:cNvSpPr>
          <p:nvPr userDrawn="1"/>
        </p:nvSpPr>
        <p:spPr bwMode="auto">
          <a:xfrm>
            <a:off x="-9525" y="6594195"/>
            <a:ext cx="428625" cy="2638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900" b="1" kern="1200">
                <a:solidFill>
                  <a:schemeClr val="tx1">
                    <a:lumMod val="65000"/>
                    <a:lumOff val="35000"/>
                  </a:schemeClr>
                </a:solidFill>
                <a:latin typeface="Tahoma"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966DC23-5D75-4E55-94E0-8AC9A57DBD08}" type="slidenum">
              <a:rPr lang="en-US" smtClean="0">
                <a:solidFill>
                  <a:schemeClr val="bg1"/>
                </a:solidFill>
                <a:latin typeface="Franklin Gothic Medium" panose="020B0603020102020204" pitchFamily="34" charset="0"/>
              </a:rPr>
              <a:pPr>
                <a:defRPr/>
              </a:pPr>
              <a:t>‹#›</a:t>
            </a:fld>
            <a:endParaRPr lang="en-US" dirty="0">
              <a:solidFill>
                <a:schemeClr val="bg1"/>
              </a:solidFill>
              <a:latin typeface="Franklin Gothic Medium" panose="020B0603020102020204" pitchFamily="34" charset="0"/>
            </a:endParaRPr>
          </a:p>
        </p:txBody>
      </p:sp>
      <p:sp>
        <p:nvSpPr>
          <p:cNvPr id="6" name="Rectangle 18"/>
          <p:cNvSpPr>
            <a:spLocks noGrp="1" noChangeArrowheads="1"/>
          </p:cNvSpPr>
          <p:nvPr>
            <p:ph idx="1" hasCustomPrompt="1"/>
          </p:nvPr>
        </p:nvSpPr>
        <p:spPr bwMode="auto">
          <a:xfrm>
            <a:off x="657275" y="1351723"/>
            <a:ext cx="7939088" cy="4750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00BBB3"/>
              </a:buClr>
              <a:defRPr/>
            </a:lvl1pPr>
            <a:lvl2pPr>
              <a:buClr>
                <a:srgbClr val="00BBB3"/>
              </a:buClr>
              <a:defRPr/>
            </a:lvl2pPr>
            <a:lvl3pPr>
              <a:buClr>
                <a:srgbClr val="00BBB3"/>
              </a:buClr>
              <a:defRPr/>
            </a:lvl3pPr>
            <a:lvl4pPr>
              <a:buClr>
                <a:srgbClr val="00BBB3"/>
              </a:buClr>
              <a:defRPr/>
            </a:lvl4pPr>
            <a:lvl5pPr>
              <a:buClr>
                <a:srgbClr val="00BBB3"/>
              </a:buClr>
              <a:defRPr/>
            </a:lvl5pPr>
          </a:lstStyle>
          <a:p>
            <a:pPr lvl="0"/>
            <a:r>
              <a:rPr lang="en-US" dirty="0"/>
              <a:t>Edit Master text styles  Franklin</a:t>
            </a:r>
          </a:p>
          <a:p>
            <a:pPr lvl="1"/>
            <a:r>
              <a:rPr lang="en-US" dirty="0"/>
              <a:t>Second level</a:t>
            </a:r>
          </a:p>
          <a:p>
            <a:pPr lvl="2"/>
            <a:r>
              <a:rPr lang="en-US" dirty="0"/>
              <a:t>Third level</a:t>
            </a:r>
          </a:p>
        </p:txBody>
      </p:sp>
      <p:sp>
        <p:nvSpPr>
          <p:cNvPr id="9" name="Rectangle 19"/>
          <p:cNvSpPr>
            <a:spLocks noGrp="1" noChangeArrowheads="1"/>
          </p:cNvSpPr>
          <p:nvPr>
            <p:ph type="title"/>
          </p:nvPr>
        </p:nvSpPr>
        <p:spPr bwMode="auto">
          <a:xfrm>
            <a:off x="607580" y="447328"/>
            <a:ext cx="7477125"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142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3150" y="137033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5"/>
          <p:cNvSpPr>
            <a:spLocks noGrp="1" noChangeArrowheads="1"/>
          </p:cNvSpPr>
          <p:nvPr>
            <p:ph type="dt" sz="half" idx="10"/>
          </p:nvPr>
        </p:nvSpPr>
        <p:spPr>
          <a:xfrm>
            <a:off x="685800" y="6139071"/>
            <a:ext cx="1905000" cy="457200"/>
          </a:xfrm>
          <a:prstGeom prst="rect">
            <a:avLst/>
          </a:prstGeom>
          <a:ln/>
        </p:spPr>
        <p:txBody>
          <a:bodyPr/>
          <a:lstStyle>
            <a:lvl1pPr>
              <a:defRPr/>
            </a:lvl1pPr>
          </a:lstStyle>
          <a:p>
            <a:pPr>
              <a:defRPr/>
            </a:pPr>
            <a:fld id="{E7FFF61A-CAFD-4D3D-8F21-128FA759D8BC}" type="datetime1">
              <a:rPr lang="en-US" smtClean="0"/>
              <a:t>8/23/2023</a:t>
            </a:fld>
            <a:endParaRPr lang="en-US" dirty="0"/>
          </a:p>
        </p:txBody>
      </p:sp>
      <p:sp>
        <p:nvSpPr>
          <p:cNvPr id="6" name="Rectangle 16"/>
          <p:cNvSpPr>
            <a:spLocks noGrp="1" noChangeArrowheads="1"/>
          </p:cNvSpPr>
          <p:nvPr>
            <p:ph type="ftr" sz="quarter" idx="11"/>
          </p:nvPr>
        </p:nvSpPr>
        <p:spPr>
          <a:xfrm>
            <a:off x="3124200" y="6139071"/>
            <a:ext cx="2895600" cy="457200"/>
          </a:xfrm>
          <a:prstGeom prst="rect">
            <a:avLst/>
          </a:prstGeom>
          <a:ln/>
        </p:spPr>
        <p:txBody>
          <a:bodyPr/>
          <a:lstStyle>
            <a:lvl1pPr>
              <a:defRPr/>
            </a:lvl1pPr>
          </a:lstStyle>
          <a:p>
            <a:pPr>
              <a:defRPr/>
            </a:pPr>
            <a:endParaRPr lang="en-US" dirty="0"/>
          </a:p>
        </p:txBody>
      </p:sp>
      <p:sp>
        <p:nvSpPr>
          <p:cNvPr id="7" name="Rectangle 17"/>
          <p:cNvSpPr>
            <a:spLocks noGrp="1" noChangeArrowheads="1"/>
          </p:cNvSpPr>
          <p:nvPr>
            <p:ph type="sldNum" sz="quarter" idx="12"/>
          </p:nvPr>
        </p:nvSpPr>
        <p:spPr>
          <a:ln/>
        </p:spPr>
        <p:txBody>
          <a:bodyPr/>
          <a:lstStyle>
            <a:lvl1pPr>
              <a:defRPr/>
            </a:lvl1pPr>
          </a:lstStyle>
          <a:p>
            <a:pPr>
              <a:defRPr/>
            </a:pPr>
            <a:fld id="{7401DD52-0292-4B1C-8881-4F784D7AA681}" type="slidenum">
              <a:rPr lang="en-US" smtClean="0"/>
              <a:pPr>
                <a:defRPr/>
              </a:pPr>
              <a:t>‹#›</a:t>
            </a:fld>
            <a:endParaRPr lang="en-US" dirty="0"/>
          </a:p>
        </p:txBody>
      </p:sp>
      <p:sp>
        <p:nvSpPr>
          <p:cNvPr id="8" name="Rectangle 19"/>
          <p:cNvSpPr>
            <a:spLocks noGrp="1" noChangeArrowheads="1"/>
          </p:cNvSpPr>
          <p:nvPr>
            <p:ph type="title"/>
          </p:nvPr>
        </p:nvSpPr>
        <p:spPr bwMode="auto">
          <a:xfrm>
            <a:off x="668071" y="445792"/>
            <a:ext cx="7400043"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10685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p:txBody>
      </p:sp>
      <p:sp>
        <p:nvSpPr>
          <p:cNvPr id="4" name="Rectangle 15"/>
          <p:cNvSpPr>
            <a:spLocks noGrp="1" noChangeArrowheads="1"/>
          </p:cNvSpPr>
          <p:nvPr>
            <p:ph type="dt" sz="half" idx="10"/>
          </p:nvPr>
        </p:nvSpPr>
        <p:spPr>
          <a:xfrm>
            <a:off x="685800" y="6178827"/>
            <a:ext cx="1905000" cy="457200"/>
          </a:xfrm>
          <a:prstGeom prst="rect">
            <a:avLst/>
          </a:prstGeom>
          <a:ln/>
        </p:spPr>
        <p:txBody>
          <a:bodyPr/>
          <a:lstStyle>
            <a:lvl1pPr>
              <a:defRPr/>
            </a:lvl1pPr>
          </a:lstStyle>
          <a:p>
            <a:pPr>
              <a:defRPr/>
            </a:pPr>
            <a:fld id="{530B8776-AA6D-4A81-B24D-D01C2F1248B1}" type="datetime1">
              <a:rPr lang="en-US" smtClean="0"/>
              <a:t>8/23/2023</a:t>
            </a:fld>
            <a:endParaRPr lang="en-US" dirty="0"/>
          </a:p>
        </p:txBody>
      </p:sp>
      <p:sp>
        <p:nvSpPr>
          <p:cNvPr id="5" name="Rectangle 16"/>
          <p:cNvSpPr>
            <a:spLocks noGrp="1" noChangeArrowheads="1"/>
          </p:cNvSpPr>
          <p:nvPr>
            <p:ph type="ftr" sz="quarter" idx="11"/>
          </p:nvPr>
        </p:nvSpPr>
        <p:spPr>
          <a:xfrm>
            <a:off x="3124200" y="6178827"/>
            <a:ext cx="2895600" cy="457200"/>
          </a:xfrm>
          <a:prstGeom prst="rect">
            <a:avLst/>
          </a:prstGeom>
          <a:ln/>
        </p:spPr>
        <p:txBody>
          <a:bodyPr/>
          <a:lstStyle>
            <a:lvl1pPr>
              <a:defRPr/>
            </a:lvl1pPr>
          </a:lstStyle>
          <a:p>
            <a:pPr>
              <a:defRPr/>
            </a:pPr>
            <a:endParaRPr lang="en-US" dirty="0"/>
          </a:p>
        </p:txBody>
      </p:sp>
      <p:sp>
        <p:nvSpPr>
          <p:cNvPr id="6" name="Rectangle 17"/>
          <p:cNvSpPr>
            <a:spLocks noGrp="1" noChangeArrowheads="1"/>
          </p:cNvSpPr>
          <p:nvPr>
            <p:ph type="sldNum" sz="quarter" idx="12"/>
          </p:nvPr>
        </p:nvSpPr>
        <p:spPr>
          <a:ln/>
        </p:spPr>
        <p:txBody>
          <a:bodyPr/>
          <a:lstStyle>
            <a:lvl1pPr>
              <a:defRPr/>
            </a:lvl1pPr>
          </a:lstStyle>
          <a:p>
            <a:pPr>
              <a:defRPr/>
            </a:pPr>
            <a:fld id="{E74B3134-428C-4AE1-8636-8D508911971B}" type="slidenum">
              <a:rPr lang="en-US" smtClean="0"/>
              <a:pPr>
                <a:defRPr/>
              </a:pPr>
              <a:t>‹#›</a:t>
            </a:fld>
            <a:endParaRPr lang="en-US" dirty="0"/>
          </a:p>
        </p:txBody>
      </p:sp>
      <p:sp>
        <p:nvSpPr>
          <p:cNvPr id="7" name="Rectangle 19"/>
          <p:cNvSpPr>
            <a:spLocks noGrp="1" noChangeArrowheads="1"/>
          </p:cNvSpPr>
          <p:nvPr>
            <p:ph type="title"/>
          </p:nvPr>
        </p:nvSpPr>
        <p:spPr bwMode="auto">
          <a:xfrm>
            <a:off x="598498" y="445792"/>
            <a:ext cx="7400043"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62825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17" Type="http://schemas.openxmlformats.org/officeDocument/2006/relationships/image" Target="../media/image6.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4066" y="6606075"/>
            <a:ext cx="1499616" cy="181334"/>
          </a:xfrm>
          <a:prstGeom prst="rect">
            <a:avLst/>
          </a:prstGeom>
        </p:spPr>
      </p:pic>
      <p:cxnSp>
        <p:nvCxnSpPr>
          <p:cNvPr id="13" name="Straight Connector 12"/>
          <p:cNvCxnSpPr/>
          <p:nvPr/>
        </p:nvCxnSpPr>
        <p:spPr>
          <a:xfrm>
            <a:off x="0" y="955902"/>
            <a:ext cx="9144000" cy="1784"/>
          </a:xfrm>
          <a:prstGeom prst="line">
            <a:avLst/>
          </a:prstGeom>
          <a:ln w="12700">
            <a:solidFill>
              <a:srgbClr val="3F5AA8"/>
            </a:solidFill>
          </a:ln>
        </p:spPr>
        <p:style>
          <a:lnRef idx="1">
            <a:schemeClr val="accent1"/>
          </a:lnRef>
          <a:fillRef idx="0">
            <a:schemeClr val="accent1"/>
          </a:fillRef>
          <a:effectRef idx="0">
            <a:schemeClr val="accent1"/>
          </a:effectRef>
          <a:fontRef idx="minor">
            <a:schemeClr val="tx1"/>
          </a:fontRef>
        </p:style>
      </p:cxnSp>
      <p:sp>
        <p:nvSpPr>
          <p:cNvPr id="1031" name="Rectangle 18"/>
          <p:cNvSpPr>
            <a:spLocks noGrp="1" noChangeArrowheads="1"/>
          </p:cNvSpPr>
          <p:nvPr>
            <p:ph type="body" idx="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 Arial Bold FONT </a:t>
            </a:r>
          </a:p>
          <a:p>
            <a:pPr lvl="1"/>
            <a:r>
              <a:rPr lang="en-US" dirty="0"/>
              <a:t>	Second level</a:t>
            </a:r>
          </a:p>
          <a:p>
            <a:pPr lvl="2"/>
            <a:r>
              <a:rPr lang="en-US" dirty="0"/>
              <a:t>Third level</a:t>
            </a:r>
          </a:p>
          <a:p>
            <a:pPr lvl="3"/>
            <a:r>
              <a:rPr lang="en-US" dirty="0"/>
              <a:t>Fourth Level</a:t>
            </a:r>
          </a:p>
        </p:txBody>
      </p:sp>
      <p:sp>
        <p:nvSpPr>
          <p:cNvPr id="1032" name="Rectangle 19"/>
          <p:cNvSpPr>
            <a:spLocks noGrp="1" noChangeArrowheads="1"/>
          </p:cNvSpPr>
          <p:nvPr>
            <p:ph type="title"/>
          </p:nvPr>
        </p:nvSpPr>
        <p:spPr bwMode="auto">
          <a:xfrm>
            <a:off x="609600" y="284429"/>
            <a:ext cx="7135258" cy="6400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4"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rgbClr val="3F5AA8"/>
                </a:solidFill>
              </a:defRPr>
            </a:lvl1pPr>
          </a:lstStyle>
          <a:p>
            <a:pPr>
              <a:defRPr/>
            </a:pPr>
            <a:fld id="{8850CF50-FD6C-4C9E-A40A-CF67800DC607}" type="slidenum">
              <a:rPr lang="en-US" smtClean="0"/>
              <a:pPr>
                <a:defRPr/>
              </a:pPr>
              <a:t>‹#›</a:t>
            </a:fld>
            <a:endParaRPr lang="en-US" dirty="0"/>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3214" y="537777"/>
            <a:ext cx="1285978" cy="344467"/>
          </a:xfrm>
          <a:prstGeom prst="rect">
            <a:avLst/>
          </a:prstGeom>
        </p:spPr>
      </p:pic>
      <p:cxnSp>
        <p:nvCxnSpPr>
          <p:cNvPr id="18" name="Straight Connector 17"/>
          <p:cNvCxnSpPr/>
          <p:nvPr/>
        </p:nvCxnSpPr>
        <p:spPr>
          <a:xfrm>
            <a:off x="0" y="6505702"/>
            <a:ext cx="9144000" cy="1784"/>
          </a:xfrm>
          <a:prstGeom prst="line">
            <a:avLst/>
          </a:prstGeom>
          <a:ln w="12700">
            <a:solidFill>
              <a:srgbClr val="3F5AA8"/>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95071" y="73947"/>
            <a:ext cx="862264" cy="388511"/>
          </a:xfrm>
          <a:prstGeom prst="rect">
            <a:avLst/>
          </a:prstGeom>
        </p:spPr>
      </p:pic>
      <p:sp>
        <p:nvSpPr>
          <p:cNvPr id="10" name="Rectangle 9"/>
          <p:cNvSpPr/>
          <p:nvPr userDrawn="1"/>
        </p:nvSpPr>
        <p:spPr>
          <a:xfrm>
            <a:off x="0" y="6497445"/>
            <a:ext cx="9144000" cy="3605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15">
            <a:extLst>
              <a:ext uri="{28A0092B-C50C-407E-A947-70E740481C1C}">
                <a14:useLocalDpi xmlns:a14="http://schemas.microsoft.com/office/drawing/2010/main" val="0"/>
              </a:ext>
            </a:extLst>
          </a:blip>
          <a:srcRect t="5405" b="4520"/>
          <a:stretch/>
        </p:blipFill>
        <p:spPr>
          <a:xfrm>
            <a:off x="6571869" y="6499162"/>
            <a:ext cx="1927838" cy="360660"/>
          </a:xfrm>
          <a:prstGeom prst="rect">
            <a:avLst/>
          </a:prstGeom>
        </p:spPr>
      </p:pic>
      <p:pic>
        <p:nvPicPr>
          <p:cNvPr id="12" name="Picture 1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35780" y="6574030"/>
            <a:ext cx="1503645" cy="184802"/>
          </a:xfrm>
          <a:prstGeom prst="rect">
            <a:avLst/>
          </a:prstGeom>
        </p:spPr>
      </p:pic>
      <p:sp>
        <p:nvSpPr>
          <p:cNvPr id="16" name="Rectangle 17"/>
          <p:cNvSpPr>
            <a:spLocks noGrp="1" noChangeArrowheads="1"/>
          </p:cNvSpPr>
          <p:nvPr>
            <p:ph type="sldNum" sz="quarter" idx="4"/>
          </p:nvPr>
        </p:nvSpPr>
        <p:spPr bwMode="auto">
          <a:xfrm>
            <a:off x="0" y="6594195"/>
            <a:ext cx="397565" cy="29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1" smtClean="0">
                <a:solidFill>
                  <a:schemeClr val="bg1"/>
                </a:solidFill>
                <a:latin typeface="Franklin Gothic Medium" panose="020B0603020102020204" pitchFamily="34" charset="0"/>
              </a:defRPr>
            </a:lvl1pPr>
          </a:lstStyle>
          <a:p>
            <a:pPr>
              <a:defRPr/>
            </a:pPr>
            <a:fld id="{8850CF50-FD6C-4C9E-A40A-CF67800DC607}" type="slidenum">
              <a:rPr lang="en-US" smtClean="0"/>
              <a:pPr>
                <a:defRPr/>
              </a:pPr>
              <a:t>‹#›</a:t>
            </a:fld>
            <a:endParaRPr lang="en-US" dirty="0"/>
          </a:p>
        </p:txBody>
      </p:sp>
      <p:sp>
        <p:nvSpPr>
          <p:cNvPr id="17" name="Rectangle 18"/>
          <p:cNvSpPr>
            <a:spLocks noGrp="1" noChangeArrowheads="1"/>
          </p:cNvSpPr>
          <p:nvPr>
            <p:ph type="body" idx="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 Franklin Gothic Book Bold FONT </a:t>
            </a:r>
          </a:p>
          <a:p>
            <a:pPr lvl="1"/>
            <a:r>
              <a:rPr lang="en-US" dirty="0"/>
              <a:t>	Second level</a:t>
            </a:r>
          </a:p>
          <a:p>
            <a:pPr lvl="2"/>
            <a:r>
              <a:rPr lang="en-US" dirty="0"/>
              <a:t>Third level</a:t>
            </a:r>
          </a:p>
        </p:txBody>
      </p:sp>
      <p:sp>
        <p:nvSpPr>
          <p:cNvPr id="19" name="Rectangle 19"/>
          <p:cNvSpPr>
            <a:spLocks noGrp="1" noChangeArrowheads="1"/>
          </p:cNvSpPr>
          <p:nvPr>
            <p:ph type="title"/>
          </p:nvPr>
        </p:nvSpPr>
        <p:spPr bwMode="auto">
          <a:xfrm>
            <a:off x="602456" y="445792"/>
            <a:ext cx="7306634"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cxnSp>
        <p:nvCxnSpPr>
          <p:cNvPr id="20" name="Straight Connector 19"/>
          <p:cNvCxnSpPr/>
          <p:nvPr userDrawn="1"/>
        </p:nvCxnSpPr>
        <p:spPr>
          <a:xfrm>
            <a:off x="0" y="958981"/>
            <a:ext cx="9144000" cy="1784"/>
          </a:xfrm>
          <a:prstGeom prst="line">
            <a:avLst/>
          </a:prstGeom>
          <a:ln>
            <a:solidFill>
              <a:srgbClr val="A85B4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rotWithShape="1">
          <a:blip r:embed="rId17">
            <a:extLst>
              <a:ext uri="{28A0092B-C50C-407E-A947-70E740481C1C}">
                <a14:useLocalDpi xmlns:a14="http://schemas.microsoft.com/office/drawing/2010/main" val="0"/>
              </a:ext>
            </a:extLst>
          </a:blip>
          <a:srcRect l="10446"/>
          <a:stretch/>
        </p:blipFill>
        <p:spPr>
          <a:xfrm>
            <a:off x="-3477" y="25100"/>
            <a:ext cx="452983" cy="1382333"/>
          </a:xfrm>
          <a:prstGeom prst="rect">
            <a:avLst/>
          </a:prstGeom>
        </p:spPr>
      </p:pic>
      <p:sp>
        <p:nvSpPr>
          <p:cNvPr id="22" name="TextBox 21"/>
          <p:cNvSpPr txBox="1">
            <a:spLocks noChangeArrowheads="1"/>
          </p:cNvSpPr>
          <p:nvPr userDrawn="1"/>
        </p:nvSpPr>
        <p:spPr bwMode="auto">
          <a:xfrm>
            <a:off x="5229738" y="6540600"/>
            <a:ext cx="2354161" cy="2742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lnSpc>
                <a:spcPts val="2000"/>
              </a:lnSpc>
            </a:pPr>
            <a:r>
              <a:rPr lang="en-US" sz="1400" i="0" dirty="0">
                <a:solidFill>
                  <a:schemeClr val="bg1"/>
                </a:solidFill>
                <a:latin typeface="Franklin Gothic Medium Cond" panose="020B0606030402020204" pitchFamily="34" charset="0"/>
              </a:rPr>
              <a:t>D  R  I  V  E  N    B Y    V  A  L  U  E</a:t>
            </a:r>
          </a:p>
        </p:txBody>
      </p:sp>
    </p:spTree>
    <p:extLst>
      <p:ext uri="{BB962C8B-B14F-4D97-AF65-F5344CB8AC3E}">
        <p14:creationId xmlns:p14="http://schemas.microsoft.com/office/powerpoint/2010/main" val="162663574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03" r:id="rId6"/>
    <p:sldLayoutId id="2147484105" r:id="rId7"/>
    <p:sldLayoutId id="2147484106" r:id="rId8"/>
    <p:sldLayoutId id="2147484108" r:id="rId9"/>
    <p:sldLayoutId id="214748410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ts val="3000"/>
        </a:lnSpc>
        <a:spcBef>
          <a:spcPct val="0"/>
        </a:spcBef>
        <a:spcAft>
          <a:spcPct val="0"/>
        </a:spcAft>
        <a:defRPr lang="en-US" sz="2800" b="1" i="0" kern="1200" dirty="0" smtClean="0">
          <a:solidFill>
            <a:srgbClr val="A85B4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3200" b="1" i="1">
          <a:solidFill>
            <a:schemeClr val="bg1"/>
          </a:solidFill>
          <a:latin typeface="Tahoma" pitchFamily="34" charset="0"/>
        </a:defRPr>
      </a:lvl2pPr>
      <a:lvl3pPr algn="ctr" rtl="0" eaLnBrk="1" fontAlgn="base" hangingPunct="1">
        <a:spcBef>
          <a:spcPct val="0"/>
        </a:spcBef>
        <a:spcAft>
          <a:spcPct val="0"/>
        </a:spcAft>
        <a:defRPr sz="3200" b="1" i="1">
          <a:solidFill>
            <a:schemeClr val="bg1"/>
          </a:solidFill>
          <a:latin typeface="Tahoma" pitchFamily="34" charset="0"/>
        </a:defRPr>
      </a:lvl3pPr>
      <a:lvl4pPr algn="ctr" rtl="0" eaLnBrk="1" fontAlgn="base" hangingPunct="1">
        <a:spcBef>
          <a:spcPct val="0"/>
        </a:spcBef>
        <a:spcAft>
          <a:spcPct val="0"/>
        </a:spcAft>
        <a:defRPr sz="3200" b="1" i="1">
          <a:solidFill>
            <a:schemeClr val="bg1"/>
          </a:solidFill>
          <a:latin typeface="Tahoma" pitchFamily="34" charset="0"/>
        </a:defRPr>
      </a:lvl4pPr>
      <a:lvl5pPr algn="ctr" rtl="0" eaLnBrk="1" fontAlgn="base" hangingPunct="1">
        <a:spcBef>
          <a:spcPct val="0"/>
        </a:spcBef>
        <a:spcAft>
          <a:spcPct val="0"/>
        </a:spcAft>
        <a:defRPr sz="3200" b="1" i="1">
          <a:solidFill>
            <a:schemeClr val="bg1"/>
          </a:solidFill>
          <a:latin typeface="Tahoma" pitchFamily="34" charset="0"/>
        </a:defRPr>
      </a:lvl5pPr>
      <a:lvl6pPr marL="457200" algn="ctr" rtl="0" eaLnBrk="1" fontAlgn="base" hangingPunct="1">
        <a:spcBef>
          <a:spcPct val="0"/>
        </a:spcBef>
        <a:spcAft>
          <a:spcPct val="0"/>
        </a:spcAft>
        <a:defRPr sz="3200" b="1" i="1">
          <a:solidFill>
            <a:schemeClr val="bg1"/>
          </a:solidFill>
          <a:latin typeface="Tahoma" pitchFamily="34" charset="0"/>
        </a:defRPr>
      </a:lvl6pPr>
      <a:lvl7pPr marL="914400" algn="ctr" rtl="0" eaLnBrk="1" fontAlgn="base" hangingPunct="1">
        <a:spcBef>
          <a:spcPct val="0"/>
        </a:spcBef>
        <a:spcAft>
          <a:spcPct val="0"/>
        </a:spcAft>
        <a:defRPr sz="3200" b="1" i="1">
          <a:solidFill>
            <a:schemeClr val="bg1"/>
          </a:solidFill>
          <a:latin typeface="Tahoma" pitchFamily="34" charset="0"/>
        </a:defRPr>
      </a:lvl7pPr>
      <a:lvl8pPr marL="1371600" algn="ctr" rtl="0" eaLnBrk="1" fontAlgn="base" hangingPunct="1">
        <a:spcBef>
          <a:spcPct val="0"/>
        </a:spcBef>
        <a:spcAft>
          <a:spcPct val="0"/>
        </a:spcAft>
        <a:defRPr sz="3200" b="1" i="1">
          <a:solidFill>
            <a:schemeClr val="bg1"/>
          </a:solidFill>
          <a:latin typeface="Tahoma" pitchFamily="34" charset="0"/>
        </a:defRPr>
      </a:lvl8pPr>
      <a:lvl9pPr marL="1828800" algn="ctr" rtl="0" eaLnBrk="1" fontAlgn="base" hangingPunct="1">
        <a:spcBef>
          <a:spcPct val="0"/>
        </a:spcBef>
        <a:spcAft>
          <a:spcPct val="0"/>
        </a:spcAft>
        <a:defRPr sz="3200" b="1" i="1">
          <a:solidFill>
            <a:schemeClr val="bg1"/>
          </a:solidFill>
          <a:latin typeface="Tahoma" pitchFamily="34" charset="0"/>
        </a:defRPr>
      </a:lvl9pPr>
    </p:titleStyle>
    <p:bodyStyle>
      <a:lvl1pPr marL="342900" indent="-342900" algn="l" rtl="0" eaLnBrk="1" fontAlgn="base" hangingPunct="1">
        <a:spcBef>
          <a:spcPct val="20000"/>
        </a:spcBef>
        <a:spcAft>
          <a:spcPct val="0"/>
        </a:spcAft>
        <a:buClr>
          <a:srgbClr val="3F5AA8"/>
        </a:buClr>
        <a:buFont typeface="Wingdings" panose="05000000000000000000" pitchFamily="2" charset="2"/>
        <a:buChar char="§"/>
        <a:defRPr sz="2000" b="1">
          <a:solidFill>
            <a:schemeClr val="tx1"/>
          </a:solidFill>
          <a:latin typeface="Arial" panose="020B0604020202020204" pitchFamily="34" charset="0"/>
          <a:ea typeface="+mn-ea"/>
          <a:cs typeface="Arial" panose="020B0604020202020204" pitchFamily="34" charset="0"/>
        </a:defRPr>
      </a:lvl1pPr>
      <a:lvl2pPr marL="576263" indent="-119063" algn="l" defTabSz="746125" rtl="0" eaLnBrk="1" fontAlgn="base" hangingPunct="1">
        <a:spcBef>
          <a:spcPct val="20000"/>
        </a:spcBef>
        <a:spcAft>
          <a:spcPct val="0"/>
        </a:spcAft>
        <a:buClr>
          <a:srgbClr val="3F5AA8"/>
        </a:buClr>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lr>
          <a:srgbClr val="3F5AA8"/>
        </a:buClr>
        <a:buFont typeface="Franklin Gothic Book" panose="020B05030201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lr>
          <a:srgbClr val="3F5AA8"/>
        </a:buClr>
        <a:buFont typeface="Courier New" panose="02070309020205020404" pitchFamily="49" charset="0"/>
        <a:buChar char="o"/>
        <a:defRPr sz="1600" b="1" baseline="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spcBef>
          <a:spcPct val="20000"/>
        </a:spcBef>
        <a:spcAft>
          <a:spcPct val="0"/>
        </a:spcAft>
        <a:buClr>
          <a:srgbClr val="00BBB3"/>
        </a:buClr>
        <a:buFont typeface="Courier New" panose="02070309020205020404" pitchFamily="49" charset="0"/>
        <a:buChar char="o"/>
        <a:defRPr sz="2400" b="1">
          <a:solidFill>
            <a:schemeClr val="tx1"/>
          </a:solidFill>
          <a:latin typeface="Franklin Gothic Book" panose="020B0503020102020204" pitchFamily="34" charset="0"/>
        </a:defRPr>
      </a:lvl5pPr>
      <a:lvl6pPr marL="25146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6pPr>
      <a:lvl7pPr marL="29718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7pPr>
      <a:lvl8pPr marL="34290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8pPr>
      <a:lvl9pPr marL="38862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javascript:;"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fmweb/sites/morsafety/MORSafety/default.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3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3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docid=GUeXlT2NUhvgRM&amp;tbnid=Dt8DrZPoX5DACM:&amp;ved=0CAYQjRw&amp;url=http://en.wikipedia.org/wiki/Tarantula&amp;ei=Pn8jU7z3LcHLqQGHoICIDw&amp;bvm=bv.62922401,d.aWM&amp;psig=AFQjCNEtfHZHh7Cf37GVKmVKp9OBRX0-mw&amp;ust=1394921661041336" TargetMode="External"/><Relationship Id="rId3" Type="http://schemas.openxmlformats.org/officeDocument/2006/relationships/image" Target="../media/image71.jpeg"/><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hyperlink" Target="http://www.google.com/url?sa=i&amp;source=images&amp;cd=&amp;cad=rja&amp;uact=8&amp;docid=v0oF1dKNZdYMxM&amp;tbnid=l6pO8zQQU86_hM:&amp;ved=0CAgQjRw&amp;url=http://en.wikipedia.org/wiki/Rattlesnake&amp;ei=cn4jU4DkI8HHrQGI9IHgDg&amp;psig=AFQjCNHPJ_o0oqgcJUq23J2pL5hX6pTRSA&amp;ust=1394921458714581" TargetMode="External"/><Relationship Id="rId4" Type="http://schemas.openxmlformats.org/officeDocument/2006/relationships/image" Target="../media/image7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222" y="3374271"/>
            <a:ext cx="8549806" cy="1077218"/>
          </a:xfrm>
          <a:prstGeom prst="rect">
            <a:avLst/>
          </a:prstGeom>
        </p:spPr>
        <p:txBody>
          <a:bodyPr wrap="square">
            <a:spAutoFit/>
          </a:bodyPr>
          <a:lstStyle/>
          <a:p>
            <a:pPr algn="ctr"/>
            <a:r>
              <a:rPr lang="en-US" sz="3200" b="1" i="1" kern="0" dirty="0">
                <a:solidFill>
                  <a:schemeClr val="bg1"/>
                </a:solidFill>
                <a:latin typeface="Tahoma"/>
                <a:ea typeface="+mj-ea"/>
                <a:cs typeface="+mj-cs"/>
              </a:rPr>
              <a:t>Metcalf</a:t>
            </a:r>
          </a:p>
          <a:p>
            <a:pPr algn="ctr"/>
            <a:r>
              <a:rPr lang="en-US" sz="3200" b="1" i="1" kern="0" dirty="0">
                <a:solidFill>
                  <a:schemeClr val="bg1"/>
                </a:solidFill>
                <a:latin typeface="Tahoma"/>
                <a:ea typeface="+mj-ea"/>
                <a:cs typeface="+mj-cs"/>
              </a:rPr>
              <a:t>Site Specific  Training</a:t>
            </a:r>
            <a:r>
              <a:rPr lang="en-US" sz="3200" b="1" i="1" kern="0" dirty="0">
                <a:latin typeface="Tahoma"/>
                <a:ea typeface="+mj-ea"/>
                <a:cs typeface="+mj-cs"/>
              </a:rPr>
              <a:t> </a:t>
            </a:r>
            <a:endParaRPr lang="en-US" dirty="0"/>
          </a:p>
        </p:txBody>
      </p:sp>
    </p:spTree>
    <p:extLst>
      <p:ext uri="{BB962C8B-B14F-4D97-AF65-F5344CB8AC3E}">
        <p14:creationId xmlns:p14="http://schemas.microsoft.com/office/powerpoint/2010/main" val="60866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66DC23-5D75-4E55-94E0-8AC9A57DBD08}" type="slidenum">
              <a:rPr lang="en-US" smtClean="0"/>
              <a:pPr>
                <a:defRPr/>
              </a:pPr>
              <a:t>10</a:t>
            </a:fld>
            <a:endParaRPr lang="en-US" dirty="0"/>
          </a:p>
        </p:txBody>
      </p:sp>
      <p:sp>
        <p:nvSpPr>
          <p:cNvPr id="3" name="Content Placeholder 2"/>
          <p:cNvSpPr>
            <a:spLocks noGrp="1"/>
          </p:cNvSpPr>
          <p:nvPr>
            <p:ph idx="1"/>
          </p:nvPr>
        </p:nvSpPr>
        <p:spPr/>
        <p:txBody>
          <a:bodyPr/>
          <a:lstStyle/>
          <a:p>
            <a:pPr marL="0" indent="0">
              <a:buNone/>
            </a:pPr>
            <a:r>
              <a:rPr lang="en-US" dirty="0"/>
              <a:t>In the even of an evacuation:</a:t>
            </a:r>
          </a:p>
          <a:p>
            <a:pPr marL="0" indent="0">
              <a:buNone/>
            </a:pPr>
            <a:endParaRPr lang="en-US" dirty="0"/>
          </a:p>
          <a:p>
            <a:pPr marL="457200" indent="-457200">
              <a:buAutoNum type="arabicPeriod"/>
            </a:pPr>
            <a:r>
              <a:rPr lang="en-US" dirty="0"/>
              <a:t>Calmly make your way to closest evacuation point.</a:t>
            </a:r>
          </a:p>
          <a:p>
            <a:pPr marL="457200" indent="-457200">
              <a:buAutoNum type="arabicPeriod"/>
            </a:pPr>
            <a:r>
              <a:rPr lang="en-US" dirty="0"/>
              <a:t>Inform anyone on way that may not be aware.</a:t>
            </a:r>
          </a:p>
          <a:p>
            <a:pPr marL="457200" indent="-457200">
              <a:buAutoNum type="arabicPeriod"/>
            </a:pPr>
            <a:r>
              <a:rPr lang="en-US" dirty="0"/>
              <a:t>Locate, and place “do not enter signs” at the bays entering the concentrator on your way out. Located at </a:t>
            </a:r>
            <a:r>
              <a:rPr lang="en-US"/>
              <a:t>each bay door.</a:t>
            </a:r>
            <a:endParaRPr lang="en-US" dirty="0"/>
          </a:p>
        </p:txBody>
      </p:sp>
      <p:sp>
        <p:nvSpPr>
          <p:cNvPr id="4" name="Title 3"/>
          <p:cNvSpPr>
            <a:spLocks noGrp="1"/>
          </p:cNvSpPr>
          <p:nvPr>
            <p:ph type="title"/>
          </p:nvPr>
        </p:nvSpPr>
        <p:spPr/>
        <p:txBody>
          <a:bodyPr/>
          <a:lstStyle/>
          <a:p>
            <a:r>
              <a:rPr lang="en-US" dirty="0"/>
              <a:t>Evacuation Procedures </a:t>
            </a:r>
          </a:p>
        </p:txBody>
      </p:sp>
    </p:spTree>
    <p:extLst>
      <p:ext uri="{BB962C8B-B14F-4D97-AF65-F5344CB8AC3E}">
        <p14:creationId xmlns:p14="http://schemas.microsoft.com/office/powerpoint/2010/main" val="208544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11</a:t>
            </a:fld>
            <a:endParaRPr lang="en-US"/>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26566" y="1717406"/>
            <a:ext cx="8259719" cy="4472000"/>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Meeting Points </a:t>
            </a:r>
          </a:p>
        </p:txBody>
      </p:sp>
      <p:sp>
        <p:nvSpPr>
          <p:cNvPr id="6" name="TextBox 5"/>
          <p:cNvSpPr txBox="1"/>
          <p:nvPr/>
        </p:nvSpPr>
        <p:spPr>
          <a:xfrm>
            <a:off x="7185891" y="3482170"/>
            <a:ext cx="942109" cy="646331"/>
          </a:xfrm>
          <a:prstGeom prst="rect">
            <a:avLst/>
          </a:prstGeom>
          <a:noFill/>
        </p:spPr>
        <p:txBody>
          <a:bodyPr wrap="square" rtlCol="0">
            <a:spAutoFit/>
          </a:bodyPr>
          <a:lstStyle/>
          <a:p>
            <a:r>
              <a:rPr lang="en-US" sz="1200" b="1" dirty="0">
                <a:solidFill>
                  <a:schemeClr val="bg1"/>
                </a:solidFill>
                <a:latin typeface="+mj-lt"/>
              </a:rPr>
              <a:t>North Side of Building</a:t>
            </a:r>
          </a:p>
        </p:txBody>
      </p:sp>
      <p:sp>
        <p:nvSpPr>
          <p:cNvPr id="8" name="TextBox 7"/>
          <p:cNvSpPr txBox="1"/>
          <p:nvPr/>
        </p:nvSpPr>
        <p:spPr>
          <a:xfrm>
            <a:off x="845128" y="3307075"/>
            <a:ext cx="942109" cy="646331"/>
          </a:xfrm>
          <a:prstGeom prst="rect">
            <a:avLst/>
          </a:prstGeom>
          <a:noFill/>
        </p:spPr>
        <p:txBody>
          <a:bodyPr wrap="square" rtlCol="0">
            <a:spAutoFit/>
          </a:bodyPr>
          <a:lstStyle/>
          <a:p>
            <a:r>
              <a:rPr lang="en-US" sz="1200" b="1" dirty="0">
                <a:solidFill>
                  <a:schemeClr val="bg1"/>
                </a:solidFill>
                <a:latin typeface="+mj-lt"/>
              </a:rPr>
              <a:t>South Side of Building</a:t>
            </a:r>
          </a:p>
        </p:txBody>
      </p:sp>
      <p:sp>
        <p:nvSpPr>
          <p:cNvPr id="4" name="TextBox 3"/>
          <p:cNvSpPr txBox="1"/>
          <p:nvPr/>
        </p:nvSpPr>
        <p:spPr>
          <a:xfrm>
            <a:off x="3985473" y="3722573"/>
            <a:ext cx="1002182" cy="461665"/>
          </a:xfrm>
          <a:prstGeom prst="rect">
            <a:avLst/>
          </a:prstGeom>
          <a:noFill/>
        </p:spPr>
        <p:txBody>
          <a:bodyPr wrap="square" rtlCol="0">
            <a:spAutoFit/>
          </a:bodyPr>
          <a:lstStyle/>
          <a:p>
            <a:r>
              <a:rPr lang="en-US" sz="1200" b="1" dirty="0">
                <a:solidFill>
                  <a:schemeClr val="accent3"/>
                </a:solidFill>
              </a:rPr>
              <a:t>East Side of Building</a:t>
            </a:r>
          </a:p>
        </p:txBody>
      </p:sp>
    </p:spTree>
    <p:extLst>
      <p:ext uri="{BB962C8B-B14F-4D97-AF65-F5344CB8AC3E}">
        <p14:creationId xmlns:p14="http://schemas.microsoft.com/office/powerpoint/2010/main" val="301866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12</a:t>
            </a:fld>
            <a:endParaRPr lang="en-US"/>
          </a:p>
        </p:txBody>
      </p:sp>
      <p:pic>
        <p:nvPicPr>
          <p:cNvPr id="5" name="Content Placeholder 4"/>
          <p:cNvPicPr>
            <a:picLocks noGrp="1" noChangeAspect="1"/>
          </p:cNvPicPr>
          <p:nvPr>
            <p:ph idx="1"/>
          </p:nvPr>
        </p:nvPicPr>
        <p:blipFill>
          <a:blip r:embed="rId2"/>
          <a:stretch>
            <a:fillRect/>
          </a:stretch>
        </p:blipFill>
        <p:spPr>
          <a:xfrm>
            <a:off x="145474" y="1409700"/>
            <a:ext cx="8737276" cy="5086350"/>
          </a:xfrm>
          <a:prstGeom prst="rect">
            <a:avLst/>
          </a:prstGeom>
        </p:spPr>
      </p:pic>
      <p:sp>
        <p:nvSpPr>
          <p:cNvPr id="2" name="Title 1"/>
          <p:cNvSpPr>
            <a:spLocks noGrp="1"/>
          </p:cNvSpPr>
          <p:nvPr>
            <p:ph type="title"/>
          </p:nvPr>
        </p:nvSpPr>
        <p:spPr/>
        <p:txBody>
          <a:bodyPr/>
          <a:lstStyle/>
          <a:p>
            <a:r>
              <a:rPr lang="en-US" dirty="0"/>
              <a:t>General Assembly Areas </a:t>
            </a:r>
          </a:p>
        </p:txBody>
      </p:sp>
      <p:pic>
        <p:nvPicPr>
          <p:cNvPr id="6" name="Picture 5"/>
          <p:cNvPicPr>
            <a:picLocks noChangeAspect="1"/>
          </p:cNvPicPr>
          <p:nvPr/>
        </p:nvPicPr>
        <p:blipFill>
          <a:blip r:embed="rId3"/>
          <a:stretch>
            <a:fillRect/>
          </a:stretch>
        </p:blipFill>
        <p:spPr>
          <a:xfrm>
            <a:off x="33201" y="1117799"/>
            <a:ext cx="9033012" cy="5740201"/>
          </a:xfrm>
          <a:prstGeom prst="rect">
            <a:avLst/>
          </a:prstGeom>
        </p:spPr>
      </p:pic>
    </p:spTree>
    <p:extLst>
      <p:ext uri="{BB962C8B-B14F-4D97-AF65-F5344CB8AC3E}">
        <p14:creationId xmlns:p14="http://schemas.microsoft.com/office/powerpoint/2010/main" val="3189785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0" y="6594475"/>
            <a:ext cx="396875" cy="296863"/>
          </a:xfrm>
        </p:spPr>
        <p:txBody>
          <a:bodyPr/>
          <a:lstStyle/>
          <a:p>
            <a:pPr>
              <a:defRPr/>
            </a:pPr>
            <a:fld id="{0966DC23-5D75-4E55-94E0-8AC9A57DBD08}" type="slidenum">
              <a:rPr lang="en-US" smtClean="0"/>
              <a:pPr>
                <a:defRPr/>
              </a:pPr>
              <a:t>13</a:t>
            </a:fld>
            <a:endParaRPr lang="en-US"/>
          </a:p>
        </p:txBody>
      </p:sp>
      <p:sp>
        <p:nvSpPr>
          <p:cNvPr id="5" name="Title 4"/>
          <p:cNvSpPr>
            <a:spLocks noGrp="1"/>
          </p:cNvSpPr>
          <p:nvPr>
            <p:ph type="title" idx="4294967295"/>
          </p:nvPr>
        </p:nvSpPr>
        <p:spPr>
          <a:xfrm>
            <a:off x="0" y="2727325"/>
            <a:ext cx="8321675" cy="1385888"/>
          </a:xfrm>
        </p:spPr>
        <p:txBody>
          <a:bodyPr/>
          <a:lstStyle/>
          <a:p>
            <a:r>
              <a:rPr lang="en-US" sz="3200" dirty="0">
                <a:solidFill>
                  <a:schemeClr val="bg1"/>
                </a:solidFill>
              </a:rPr>
              <a:t>Personal Protective Equipment </a:t>
            </a:r>
          </a:p>
        </p:txBody>
      </p:sp>
    </p:spTree>
    <p:extLst>
      <p:ext uri="{BB962C8B-B14F-4D97-AF65-F5344CB8AC3E}">
        <p14:creationId xmlns:p14="http://schemas.microsoft.com/office/powerpoint/2010/main" val="102083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02E2105-E949-4548-8949-28CE22A94EA3}" type="slidenum">
              <a:rPr lang="en-US" smtClean="0"/>
              <a:pPr>
                <a:defRPr/>
              </a:pPr>
              <a:t>14</a:t>
            </a:fld>
            <a:endParaRPr lang="en-US" dirty="0"/>
          </a:p>
        </p:txBody>
      </p:sp>
      <p:sp>
        <p:nvSpPr>
          <p:cNvPr id="5" name="Content Placeholder 4"/>
          <p:cNvSpPr>
            <a:spLocks noGrp="1"/>
          </p:cNvSpPr>
          <p:nvPr>
            <p:ph idx="1"/>
          </p:nvPr>
        </p:nvSpPr>
        <p:spPr>
          <a:xfrm>
            <a:off x="92364" y="1320800"/>
            <a:ext cx="8866579" cy="5440218"/>
          </a:xfrm>
        </p:spPr>
        <p:txBody>
          <a:bodyPr/>
          <a:lstStyle/>
          <a:p>
            <a:r>
              <a:rPr lang="en-US" sz="2000" dirty="0"/>
              <a:t>Hard Hat </a:t>
            </a:r>
          </a:p>
          <a:p>
            <a:pPr lvl="1"/>
            <a:r>
              <a:rPr lang="en-US" sz="2000" dirty="0"/>
              <a:t>Long hair must be tucked in hard hat</a:t>
            </a:r>
          </a:p>
          <a:p>
            <a:pPr lvl="1"/>
            <a:r>
              <a:rPr lang="en-US" sz="2000" dirty="0"/>
              <a:t>ANSI Approved </a:t>
            </a:r>
          </a:p>
          <a:p>
            <a:pPr lvl="1"/>
            <a:endParaRPr lang="en-US" sz="2000" dirty="0"/>
          </a:p>
          <a:p>
            <a:pPr lvl="1"/>
            <a:endParaRPr lang="en-US" sz="2000" dirty="0"/>
          </a:p>
          <a:p>
            <a:r>
              <a:rPr lang="en-US" sz="2000" dirty="0"/>
              <a:t>Work boots </a:t>
            </a:r>
          </a:p>
          <a:p>
            <a:pPr lvl="1"/>
            <a:r>
              <a:rPr lang="en-US" sz="2000" dirty="0"/>
              <a:t>Boots must be at least 6” tall to be in compliance</a:t>
            </a:r>
          </a:p>
          <a:p>
            <a:pPr lvl="1"/>
            <a:r>
              <a:rPr lang="en-US" sz="2000" dirty="0"/>
              <a:t>Good Ankle Support </a:t>
            </a:r>
          </a:p>
          <a:p>
            <a:pPr lvl="1"/>
            <a:r>
              <a:rPr lang="en-US" sz="2000" dirty="0"/>
              <a:t>Steel Toed</a:t>
            </a:r>
          </a:p>
          <a:p>
            <a:pPr lvl="1"/>
            <a:endParaRPr lang="en-US" sz="2000" dirty="0"/>
          </a:p>
          <a:p>
            <a:r>
              <a:rPr lang="en-US" sz="2000" dirty="0"/>
              <a:t>Glasses w/sides shields </a:t>
            </a:r>
          </a:p>
          <a:p>
            <a:pPr lvl="1"/>
            <a:r>
              <a:rPr lang="en-US" sz="2000" b="1" dirty="0"/>
              <a:t>ONLY </a:t>
            </a:r>
            <a:r>
              <a:rPr lang="en-US" sz="2000" dirty="0"/>
              <a:t>clear glasses in buildings and at night </a:t>
            </a:r>
          </a:p>
          <a:p>
            <a:pPr lvl="1"/>
            <a:r>
              <a:rPr lang="en-US" sz="2000" dirty="0"/>
              <a:t>Prescription glasses must have side shields</a:t>
            </a:r>
          </a:p>
          <a:p>
            <a:pPr lvl="1"/>
            <a:endParaRPr lang="en-US" sz="2200" dirty="0"/>
          </a:p>
          <a:p>
            <a:endParaRPr lang="en-US" dirty="0"/>
          </a:p>
          <a:p>
            <a:pPr lvl="1"/>
            <a:endParaRPr lang="en-US" dirty="0"/>
          </a:p>
          <a:p>
            <a:pPr lvl="1"/>
            <a:endParaRPr lang="en-US" dirty="0"/>
          </a:p>
        </p:txBody>
      </p:sp>
      <p:sp>
        <p:nvSpPr>
          <p:cNvPr id="4" name="Title 3"/>
          <p:cNvSpPr>
            <a:spLocks noGrp="1"/>
          </p:cNvSpPr>
          <p:nvPr>
            <p:ph type="title"/>
          </p:nvPr>
        </p:nvSpPr>
        <p:spPr/>
        <p:txBody>
          <a:bodyPr/>
          <a:lstStyle/>
          <a:p>
            <a:r>
              <a:rPr lang="en-US" dirty="0"/>
              <a:t>PPE </a:t>
            </a:r>
          </a:p>
        </p:txBody>
      </p:sp>
      <p:pic>
        <p:nvPicPr>
          <p:cNvPr id="6" name="icImg" descr="http://i.ebayimg.com/00/s/NDQ2WDUxNQ==/$(KGrHqNHJDEE7BcvgwkOBO6KR0yz1g~~60_12.JPG">
            <a:hlinkClick r:id="rId2"/>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3418" y="1601788"/>
            <a:ext cx="1420639" cy="1159886"/>
          </a:xfrm>
          <a:prstGeom prst="rect">
            <a:avLst/>
          </a:prstGeom>
          <a:noFill/>
          <a:ln>
            <a:noFill/>
          </a:ln>
          <a:effectLst>
            <a:glow rad="139700">
              <a:schemeClr val="accent4">
                <a:satMod val="175000"/>
                <a:alpha val="40000"/>
              </a:schemeClr>
            </a:glow>
          </a:effectLst>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9417" y="3713018"/>
            <a:ext cx="1459347" cy="1485201"/>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s://encrypted-tbn2.gstatic.com/images?q=tbn:ANd9GcT6svSahaAzMskSMVYa5FS0msksbVQFPA9FDzjLGpqCDp2z-INcnw"/>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036540" y="5576974"/>
            <a:ext cx="1352550" cy="821690"/>
          </a:xfrm>
          <a:prstGeom prst="rect">
            <a:avLst/>
          </a:prstGeom>
          <a:noFill/>
          <a:ln>
            <a:noFill/>
          </a:ln>
          <a:effectLst>
            <a:glow rad="101600">
              <a:schemeClr val="accent4">
                <a:satMod val="175000"/>
                <a:alpha val="40000"/>
              </a:schemeClr>
            </a:glow>
          </a:effectLst>
        </p:spPr>
      </p:pic>
    </p:spTree>
    <p:extLst>
      <p:ext uri="{BB962C8B-B14F-4D97-AF65-F5344CB8AC3E}">
        <p14:creationId xmlns:p14="http://schemas.microsoft.com/office/powerpoint/2010/main" val="122959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9135" y="2353470"/>
            <a:ext cx="1179956" cy="119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15</a:t>
            </a:fld>
            <a:endParaRPr lang="en-US"/>
          </a:p>
        </p:txBody>
      </p:sp>
      <p:sp>
        <p:nvSpPr>
          <p:cNvPr id="4" name="Content Placeholder 3"/>
          <p:cNvSpPr>
            <a:spLocks noGrp="1"/>
          </p:cNvSpPr>
          <p:nvPr>
            <p:ph idx="1"/>
          </p:nvPr>
        </p:nvSpPr>
        <p:spPr>
          <a:xfrm>
            <a:off x="214312" y="1117799"/>
            <a:ext cx="8672944" cy="5403272"/>
          </a:xfrm>
        </p:spPr>
        <p:txBody>
          <a:bodyPr/>
          <a:lstStyle/>
          <a:p>
            <a:r>
              <a:rPr lang="en-US" sz="2000" dirty="0"/>
              <a:t>Ear Protection </a:t>
            </a:r>
          </a:p>
          <a:p>
            <a:pPr lvl="1"/>
            <a:r>
              <a:rPr lang="en-US" sz="2000" dirty="0"/>
              <a:t>Various types available </a:t>
            </a:r>
          </a:p>
          <a:p>
            <a:pPr marL="457200" lvl="1" indent="0">
              <a:buNone/>
            </a:pPr>
            <a:endParaRPr lang="en-US" sz="2000" dirty="0"/>
          </a:p>
          <a:p>
            <a:pPr lvl="1"/>
            <a:endParaRPr lang="en-US" sz="2000" dirty="0"/>
          </a:p>
          <a:p>
            <a:r>
              <a:rPr lang="en-US" sz="2000" dirty="0"/>
              <a:t>Respirator </a:t>
            </a:r>
          </a:p>
          <a:p>
            <a:pPr lvl="1"/>
            <a:r>
              <a:rPr lang="en-US" sz="2000" dirty="0"/>
              <a:t>Ensure  proper cartridge </a:t>
            </a:r>
          </a:p>
          <a:p>
            <a:pPr marL="457200" lvl="1" indent="0">
              <a:buNone/>
            </a:pPr>
            <a:endParaRPr lang="en-US" sz="2000" dirty="0"/>
          </a:p>
          <a:p>
            <a:pPr marL="457200" lvl="1" indent="0">
              <a:buNone/>
            </a:pPr>
            <a:endParaRPr lang="en-US" sz="2000" dirty="0"/>
          </a:p>
          <a:p>
            <a:pPr marL="457200" lvl="1" indent="0">
              <a:buNone/>
            </a:pPr>
            <a:endParaRPr lang="en-US" sz="2000" dirty="0"/>
          </a:p>
          <a:p>
            <a:r>
              <a:rPr lang="en-US" sz="2000" dirty="0"/>
              <a:t>Reflective Vest </a:t>
            </a:r>
          </a:p>
          <a:p>
            <a:pPr lvl="1"/>
            <a:r>
              <a:rPr lang="en-US" sz="2000" dirty="0"/>
              <a:t>Required for ground visibility and anytime in production areas </a:t>
            </a:r>
          </a:p>
          <a:p>
            <a:endParaRPr lang="en-US" dirty="0"/>
          </a:p>
        </p:txBody>
      </p:sp>
      <p:sp>
        <p:nvSpPr>
          <p:cNvPr id="2" name="Title 1"/>
          <p:cNvSpPr>
            <a:spLocks noGrp="1"/>
          </p:cNvSpPr>
          <p:nvPr>
            <p:ph type="title"/>
          </p:nvPr>
        </p:nvSpPr>
        <p:spPr/>
        <p:txBody>
          <a:bodyPr/>
          <a:lstStyle/>
          <a:p>
            <a:r>
              <a:rPr lang="en-US" dirty="0"/>
              <a:t>PPE </a:t>
            </a:r>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3286" y="1403928"/>
            <a:ext cx="1738313" cy="133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9135" y="1377259"/>
            <a:ext cx="1179956" cy="111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1819" y="3493706"/>
            <a:ext cx="1109809" cy="121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p:nvPr/>
        </p:nvPicPr>
        <p:blipFill>
          <a:blip r:embed="rId6" cstate="email">
            <a:extLst>
              <a:ext uri="{28A0092B-C50C-407E-A947-70E740481C1C}">
                <a14:useLocalDpi xmlns:a14="http://schemas.microsoft.com/office/drawing/2010/main"/>
              </a:ext>
            </a:extLst>
          </a:blip>
          <a:stretch>
            <a:fillRect/>
          </a:stretch>
        </p:blipFill>
        <p:spPr>
          <a:xfrm>
            <a:off x="4759844" y="3493706"/>
            <a:ext cx="981075" cy="1104900"/>
          </a:xfrm>
          <a:prstGeom prst="rect">
            <a:avLst/>
          </a:prstGeom>
        </p:spPr>
      </p:pic>
      <p:pic>
        <p:nvPicPr>
          <p:cNvPr id="7175"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98972" y="5179100"/>
            <a:ext cx="2006138" cy="129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16575" y="1698244"/>
            <a:ext cx="8477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2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02E2105-E949-4548-8949-28CE22A94EA3}" type="slidenum">
              <a:rPr lang="en-US" smtClean="0"/>
              <a:pPr>
                <a:defRPr/>
              </a:pPr>
              <a:t>16</a:t>
            </a:fld>
            <a:endParaRPr lang="en-US" dirty="0"/>
          </a:p>
        </p:txBody>
      </p:sp>
      <p:sp>
        <p:nvSpPr>
          <p:cNvPr id="5" name="Content Placeholder 4"/>
          <p:cNvSpPr>
            <a:spLocks noGrp="1"/>
          </p:cNvSpPr>
          <p:nvPr>
            <p:ph idx="1"/>
          </p:nvPr>
        </p:nvSpPr>
        <p:spPr>
          <a:xfrm>
            <a:off x="228600" y="1214846"/>
            <a:ext cx="8773885" cy="5490754"/>
          </a:xfrm>
        </p:spPr>
        <p:txBody>
          <a:bodyPr/>
          <a:lstStyle/>
          <a:p>
            <a:r>
              <a:rPr lang="en-US" sz="2000" b="1" dirty="0"/>
              <a:t>Gloves</a:t>
            </a:r>
          </a:p>
          <a:p>
            <a:pPr marL="457200" lvl="1" indent="0">
              <a:buNone/>
            </a:pPr>
            <a:r>
              <a:rPr lang="en-US" sz="2000" dirty="0"/>
              <a:t>-Ensure proper types and size of glove for the task at hand.</a:t>
            </a:r>
          </a:p>
          <a:p>
            <a:pPr marL="914400" lvl="2" indent="0">
              <a:lnSpc>
                <a:spcPct val="90000"/>
              </a:lnSpc>
              <a:buClrTx/>
              <a:buNone/>
            </a:pPr>
            <a:r>
              <a:rPr lang="en-US" sz="2000" b="1" dirty="0">
                <a:solidFill>
                  <a:srgbClr val="FF0000"/>
                </a:solidFill>
              </a:rPr>
              <a:t>Use the right glove for the job!</a:t>
            </a:r>
          </a:p>
          <a:p>
            <a:pPr marL="1371600" lvl="3" indent="0">
              <a:lnSpc>
                <a:spcPct val="90000"/>
              </a:lnSpc>
              <a:spcBef>
                <a:spcPct val="0"/>
              </a:spcBef>
              <a:buClrTx/>
              <a:buNone/>
            </a:pPr>
            <a:endParaRPr lang="en-US" sz="1800" dirty="0"/>
          </a:p>
          <a:p>
            <a:pPr marL="57150" indent="0">
              <a:buNone/>
            </a:pPr>
            <a:endParaRPr lang="en-US" sz="2000" dirty="0"/>
          </a:p>
          <a:p>
            <a:pPr marL="457200" lvl="1" indent="0">
              <a:buNone/>
            </a:pPr>
            <a:r>
              <a:rPr lang="en-US" dirty="0"/>
              <a:t>		 </a:t>
            </a:r>
          </a:p>
          <a:p>
            <a:pPr marL="57150" indent="0">
              <a:buNone/>
            </a:pPr>
            <a:endParaRPr lang="en-US" dirty="0"/>
          </a:p>
        </p:txBody>
      </p:sp>
      <p:sp>
        <p:nvSpPr>
          <p:cNvPr id="4" name="Title 3"/>
          <p:cNvSpPr>
            <a:spLocks noGrp="1"/>
          </p:cNvSpPr>
          <p:nvPr>
            <p:ph type="title"/>
          </p:nvPr>
        </p:nvSpPr>
        <p:spPr/>
        <p:txBody>
          <a:bodyPr/>
          <a:lstStyle/>
          <a:p>
            <a:r>
              <a:rPr lang="en-US" dirty="0"/>
              <a:t>PPE</a:t>
            </a: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6438971">
            <a:off x="3385793" y="4353002"/>
            <a:ext cx="1064738" cy="1303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2227" y="2837846"/>
            <a:ext cx="1232217" cy="121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rot="6288396">
            <a:off x="939350" y="2949741"/>
            <a:ext cx="1365007" cy="1103602"/>
          </a:xfrm>
          <a:prstGeom prst="rect">
            <a:avLst/>
          </a:prstGeom>
        </p:spPr>
      </p:pic>
    </p:spTree>
    <p:extLst>
      <p:ext uri="{BB962C8B-B14F-4D97-AF65-F5344CB8AC3E}">
        <p14:creationId xmlns:p14="http://schemas.microsoft.com/office/powerpoint/2010/main" val="78884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66DC23-5D75-4E55-94E0-8AC9A57DBD08}" type="slidenum">
              <a:rPr lang="en-US" smtClean="0"/>
              <a:pPr>
                <a:defRPr/>
              </a:pPr>
              <a:t>17</a:t>
            </a:fld>
            <a:endParaRPr lang="en-US" dirty="0"/>
          </a:p>
        </p:txBody>
      </p:sp>
      <p:sp>
        <p:nvSpPr>
          <p:cNvPr id="4" name="Title 3"/>
          <p:cNvSpPr>
            <a:spLocks noGrp="1"/>
          </p:cNvSpPr>
          <p:nvPr>
            <p:ph type="title"/>
          </p:nvPr>
        </p:nvSpPr>
        <p:spPr/>
        <p:txBody>
          <a:bodyPr/>
          <a:lstStyle/>
          <a:p>
            <a:r>
              <a:rPr lang="en-US" dirty="0"/>
              <a:t>CHOCK YOUR TIRE</a:t>
            </a:r>
          </a:p>
        </p:txBody>
      </p:sp>
      <p:sp>
        <p:nvSpPr>
          <p:cNvPr id="6" name="TextBox 5"/>
          <p:cNvSpPr txBox="1"/>
          <p:nvPr/>
        </p:nvSpPr>
        <p:spPr>
          <a:xfrm>
            <a:off x="1470978" y="4762195"/>
            <a:ext cx="6217920" cy="923330"/>
          </a:xfrm>
          <a:prstGeom prst="rect">
            <a:avLst/>
          </a:prstGeom>
          <a:noFill/>
        </p:spPr>
        <p:txBody>
          <a:bodyPr wrap="square" rtlCol="0">
            <a:spAutoFit/>
          </a:bodyPr>
          <a:lstStyle/>
          <a:p>
            <a:r>
              <a:rPr lang="en-US" dirty="0">
                <a:solidFill>
                  <a:schemeClr val="bg1"/>
                </a:solidFill>
              </a:rPr>
              <a:t>Ensure your safety while placing chocks by setting them from the uphill side.  Never cross in front of the vehicle on the downhill side. </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38102"/>
            <a:ext cx="9144000" cy="5069378"/>
          </a:xfrm>
        </p:spPr>
      </p:pic>
    </p:spTree>
    <p:extLst>
      <p:ext uri="{BB962C8B-B14F-4D97-AF65-F5344CB8AC3E}">
        <p14:creationId xmlns:p14="http://schemas.microsoft.com/office/powerpoint/2010/main" val="266345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66DC23-5D75-4E55-94E0-8AC9A57DBD08}" type="slidenum">
              <a:rPr lang="en-US" smtClean="0"/>
              <a:pPr>
                <a:defRPr/>
              </a:pPr>
              <a:t>18</a:t>
            </a:fld>
            <a:endParaRPr lang="en-US" dirty="0"/>
          </a:p>
        </p:txBody>
      </p:sp>
      <p:sp>
        <p:nvSpPr>
          <p:cNvPr id="4" name="Title 3"/>
          <p:cNvSpPr>
            <a:spLocks noGrp="1"/>
          </p:cNvSpPr>
          <p:nvPr>
            <p:ph type="title"/>
          </p:nvPr>
        </p:nvSpPr>
        <p:spPr/>
        <p:txBody>
          <a:bodyPr/>
          <a:lstStyle/>
          <a:p>
            <a:r>
              <a:rPr lang="en-US" dirty="0"/>
              <a:t>CHOCK YOUR TIRE</a:t>
            </a:r>
          </a:p>
        </p:txBody>
      </p:sp>
      <p:sp>
        <p:nvSpPr>
          <p:cNvPr id="6" name="TextBox 5"/>
          <p:cNvSpPr txBox="1"/>
          <p:nvPr/>
        </p:nvSpPr>
        <p:spPr>
          <a:xfrm>
            <a:off x="1470978" y="4762195"/>
            <a:ext cx="6217920" cy="923330"/>
          </a:xfrm>
          <a:prstGeom prst="rect">
            <a:avLst/>
          </a:prstGeom>
          <a:noFill/>
        </p:spPr>
        <p:txBody>
          <a:bodyPr wrap="square" rtlCol="0">
            <a:spAutoFit/>
          </a:bodyPr>
          <a:lstStyle/>
          <a:p>
            <a:r>
              <a:rPr lang="en-US" dirty="0">
                <a:solidFill>
                  <a:schemeClr val="bg1"/>
                </a:solidFill>
              </a:rPr>
              <a:t>Ensure your safety while placing chocks by setting them from the uphill side.  Never cross in front of the vehicle on the downhill side. </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3" y="1036320"/>
            <a:ext cx="9147583" cy="5471160"/>
          </a:xfrm>
        </p:spPr>
      </p:pic>
    </p:spTree>
    <p:extLst>
      <p:ext uri="{BB962C8B-B14F-4D97-AF65-F5344CB8AC3E}">
        <p14:creationId xmlns:p14="http://schemas.microsoft.com/office/powerpoint/2010/main" val="58393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66DC23-5D75-4E55-94E0-8AC9A57DBD08}" type="slidenum">
              <a:rPr lang="en-US" smtClean="0"/>
              <a:pPr>
                <a:defRPr/>
              </a:pPr>
              <a:t>19</a:t>
            </a:fld>
            <a:endParaRPr lang="en-US" dirty="0"/>
          </a:p>
        </p:txBody>
      </p:sp>
      <p:sp>
        <p:nvSpPr>
          <p:cNvPr id="4" name="Title 3"/>
          <p:cNvSpPr>
            <a:spLocks noGrp="1"/>
          </p:cNvSpPr>
          <p:nvPr>
            <p:ph type="title"/>
          </p:nvPr>
        </p:nvSpPr>
        <p:spPr/>
        <p:txBody>
          <a:bodyPr/>
          <a:lstStyle/>
          <a:p>
            <a:r>
              <a:rPr lang="en-US" dirty="0"/>
              <a:t>CHOCK YOUR TIRE</a:t>
            </a:r>
          </a:p>
        </p:txBody>
      </p:sp>
      <p:sp>
        <p:nvSpPr>
          <p:cNvPr id="6" name="TextBox 5"/>
          <p:cNvSpPr txBox="1"/>
          <p:nvPr/>
        </p:nvSpPr>
        <p:spPr>
          <a:xfrm>
            <a:off x="1470978" y="4762195"/>
            <a:ext cx="6217920" cy="923330"/>
          </a:xfrm>
          <a:prstGeom prst="rect">
            <a:avLst/>
          </a:prstGeom>
          <a:noFill/>
        </p:spPr>
        <p:txBody>
          <a:bodyPr wrap="square" rtlCol="0">
            <a:spAutoFit/>
          </a:bodyPr>
          <a:lstStyle/>
          <a:p>
            <a:r>
              <a:rPr lang="en-US" dirty="0">
                <a:solidFill>
                  <a:schemeClr val="bg1"/>
                </a:solidFill>
              </a:rPr>
              <a:t>Ensure your safety while placing chocks by setting them from the uphill side.  Never cross in front of the vehicle on the downhill side.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12916"/>
            <a:ext cx="9155444" cy="4995950"/>
          </a:xfrm>
        </p:spPr>
      </p:pic>
    </p:spTree>
    <p:extLst>
      <p:ext uri="{BB962C8B-B14F-4D97-AF65-F5344CB8AC3E}">
        <p14:creationId xmlns:p14="http://schemas.microsoft.com/office/powerpoint/2010/main" val="327651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02E2105-E949-4548-8949-28CE22A94EA3}" type="slidenum">
              <a:rPr lang="en-US" smtClean="0"/>
              <a:pPr>
                <a:defRPr/>
              </a:pPr>
              <a:t>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19286" cy="6858000"/>
          </a:xfrm>
          <a:prstGeom prst="rect">
            <a:avLst/>
          </a:prstGeom>
        </p:spPr>
      </p:pic>
    </p:spTree>
    <p:extLst>
      <p:ext uri="{BB962C8B-B14F-4D97-AF65-F5344CB8AC3E}">
        <p14:creationId xmlns:p14="http://schemas.microsoft.com/office/powerpoint/2010/main" val="1153797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20</a:t>
            </a:fld>
            <a:endParaRPr lang="en-US"/>
          </a:p>
        </p:txBody>
      </p:sp>
      <p:sp>
        <p:nvSpPr>
          <p:cNvPr id="2" name="Title 1"/>
          <p:cNvSpPr>
            <a:spLocks noGrp="1"/>
          </p:cNvSpPr>
          <p:nvPr>
            <p:ph type="title"/>
          </p:nvPr>
        </p:nvSpPr>
        <p:spPr/>
        <p:txBody>
          <a:bodyPr/>
          <a:lstStyle/>
          <a:p>
            <a:r>
              <a:rPr lang="en-US" dirty="0"/>
              <a:t>CHOCK YOUR TIRE</a:t>
            </a:r>
          </a:p>
        </p:txBody>
      </p:sp>
      <p:sp>
        <p:nvSpPr>
          <p:cNvPr id="6" name="TextBox 5"/>
          <p:cNvSpPr txBox="1"/>
          <p:nvPr/>
        </p:nvSpPr>
        <p:spPr>
          <a:xfrm>
            <a:off x="778735" y="1835393"/>
            <a:ext cx="7896315" cy="400110"/>
          </a:xfrm>
          <a:prstGeom prst="rect">
            <a:avLst/>
          </a:prstGeom>
          <a:noFill/>
        </p:spPr>
        <p:txBody>
          <a:bodyPr wrap="square" rtlCol="0">
            <a:spAutoFit/>
          </a:bodyPr>
          <a:lstStyle/>
          <a:p>
            <a:r>
              <a:rPr lang="en-US" sz="2000" b="1" dirty="0">
                <a:solidFill>
                  <a:srgbClr val="FF0000"/>
                </a:solidFill>
              </a:rPr>
              <a:t>HONK YOUR HORN ONCE BEFORE YOU START YOUR ENGINE </a:t>
            </a:r>
          </a:p>
        </p:txBody>
      </p:sp>
      <p:sp>
        <p:nvSpPr>
          <p:cNvPr id="7" name="TextBox 6"/>
          <p:cNvSpPr txBox="1"/>
          <p:nvPr/>
        </p:nvSpPr>
        <p:spPr>
          <a:xfrm>
            <a:off x="602456" y="3518505"/>
            <a:ext cx="7708307" cy="400110"/>
          </a:xfrm>
          <a:prstGeom prst="rect">
            <a:avLst/>
          </a:prstGeom>
          <a:noFill/>
        </p:spPr>
        <p:txBody>
          <a:bodyPr wrap="square" rtlCol="0">
            <a:spAutoFit/>
          </a:bodyPr>
          <a:lstStyle/>
          <a:p>
            <a:r>
              <a:rPr lang="en-US" sz="2000" b="1" dirty="0">
                <a:solidFill>
                  <a:srgbClr val="FF0000"/>
                </a:solidFill>
              </a:rPr>
              <a:t>HONK YOUR HORN TWICE BEFORE YOU PULL FOWARD</a:t>
            </a:r>
          </a:p>
        </p:txBody>
      </p:sp>
      <p:sp>
        <p:nvSpPr>
          <p:cNvPr id="8" name="TextBox 7"/>
          <p:cNvSpPr txBox="1"/>
          <p:nvPr/>
        </p:nvSpPr>
        <p:spPr>
          <a:xfrm>
            <a:off x="28575" y="5343258"/>
            <a:ext cx="9144000" cy="584775"/>
          </a:xfrm>
          <a:prstGeom prst="rect">
            <a:avLst/>
          </a:prstGeom>
          <a:noFill/>
        </p:spPr>
        <p:txBody>
          <a:bodyPr wrap="square" rtlCol="0">
            <a:spAutoFit/>
          </a:bodyPr>
          <a:lstStyle/>
          <a:p>
            <a:r>
              <a:rPr lang="en-US" sz="3200" b="1" dirty="0">
                <a:solidFill>
                  <a:srgbClr val="FF0000"/>
                </a:solidFill>
              </a:rPr>
              <a:t>HONK THREE TIMES BEFORE YOU BACK UP</a:t>
            </a: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07333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21</a:t>
            </a:fld>
            <a:endParaRPr lang="en-US"/>
          </a:p>
        </p:txBody>
      </p:sp>
      <p:sp>
        <p:nvSpPr>
          <p:cNvPr id="4" name="Content Placeholder 3"/>
          <p:cNvSpPr>
            <a:spLocks noGrp="1"/>
          </p:cNvSpPr>
          <p:nvPr>
            <p:ph idx="1"/>
          </p:nvPr>
        </p:nvSpPr>
        <p:spPr>
          <a:xfrm>
            <a:off x="147783" y="1371599"/>
            <a:ext cx="8996218" cy="5250874"/>
          </a:xfrm>
        </p:spPr>
        <p:txBody>
          <a:bodyPr/>
          <a:lstStyle/>
          <a:p>
            <a:pPr marL="0" indent="0">
              <a:buNone/>
            </a:pPr>
            <a:r>
              <a:rPr lang="en-US" sz="2200" dirty="0"/>
              <a:t>Fighting and Physical Assault Policy States</a:t>
            </a:r>
          </a:p>
          <a:p>
            <a:pPr marL="457200" lvl="1" indent="0">
              <a:buNone/>
            </a:pPr>
            <a:endParaRPr lang="en-US" sz="2200" dirty="0"/>
          </a:p>
          <a:p>
            <a:pPr lvl="1"/>
            <a:r>
              <a:rPr lang="en-US" sz="2200" dirty="0"/>
              <a:t>No fighting or physical assault of any type permitted in the Concentrator Division.</a:t>
            </a:r>
          </a:p>
          <a:p>
            <a:pPr lvl="1"/>
            <a:r>
              <a:rPr lang="en-US" sz="2200" dirty="0"/>
              <a:t>Will show and treat our fellow employees with dignity and respect </a:t>
            </a:r>
          </a:p>
          <a:p>
            <a:pPr lvl="1"/>
            <a:r>
              <a:rPr lang="en-US" sz="2200" dirty="0"/>
              <a:t>Will communicate with our fellow employees in a professional manner</a:t>
            </a:r>
          </a:p>
          <a:p>
            <a:pPr lvl="1"/>
            <a:endParaRPr lang="en-US" sz="800" dirty="0"/>
          </a:p>
          <a:p>
            <a:pPr marL="0" indent="0">
              <a:buNone/>
            </a:pPr>
            <a:r>
              <a:rPr lang="en-US" sz="2200" dirty="0"/>
              <a:t>Failure to follow and practice the above rules, can and will lead to disciplinary action. </a:t>
            </a:r>
          </a:p>
          <a:p>
            <a:pPr marL="0" indent="0">
              <a:buNone/>
            </a:pPr>
            <a:endParaRPr lang="en-US" sz="2200" dirty="0"/>
          </a:p>
          <a:p>
            <a:pPr lvl="1" algn="r"/>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p:txBody>
      </p:sp>
      <p:sp>
        <p:nvSpPr>
          <p:cNvPr id="2" name="Title 1"/>
          <p:cNvSpPr>
            <a:spLocks noGrp="1"/>
          </p:cNvSpPr>
          <p:nvPr>
            <p:ph type="title"/>
          </p:nvPr>
        </p:nvSpPr>
        <p:spPr/>
        <p:txBody>
          <a:bodyPr/>
          <a:lstStyle/>
          <a:p>
            <a:r>
              <a:rPr lang="en-US" dirty="0"/>
              <a:t>Fighting or Physical Assault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1509" y="4808463"/>
            <a:ext cx="1579417" cy="1487856"/>
          </a:xfrm>
          <a:prstGeom prst="rect">
            <a:avLst/>
          </a:prstGeom>
          <a:noFill/>
          <a:ln>
            <a:noFill/>
          </a:ln>
          <a:effectLst>
            <a:glow rad="101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29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22</a:t>
            </a:fld>
            <a:endParaRPr lang="en-US"/>
          </a:p>
        </p:txBody>
      </p:sp>
      <p:sp>
        <p:nvSpPr>
          <p:cNvPr id="4" name="Content Placeholder 3"/>
          <p:cNvSpPr>
            <a:spLocks noGrp="1"/>
          </p:cNvSpPr>
          <p:nvPr>
            <p:ph idx="1"/>
          </p:nvPr>
        </p:nvSpPr>
        <p:spPr>
          <a:xfrm>
            <a:off x="272142" y="1117799"/>
            <a:ext cx="8768444" cy="5170714"/>
          </a:xfrm>
        </p:spPr>
        <p:txBody>
          <a:bodyPr/>
          <a:lstStyle/>
          <a:p>
            <a:pPr marL="0" indent="0">
              <a:buNone/>
            </a:pPr>
            <a:r>
              <a:rPr lang="en-US" b="1" dirty="0"/>
              <a:t>“LOCK OUT” “TAG OUT” “TRY OUT”</a:t>
            </a:r>
          </a:p>
          <a:p>
            <a:pPr marL="0" indent="0">
              <a:buNone/>
            </a:pPr>
            <a:endParaRPr lang="en-US" b="1" dirty="0"/>
          </a:p>
          <a:p>
            <a:r>
              <a:rPr lang="en-US" sz="2200" dirty="0"/>
              <a:t>Ensure equipment is isolated from all sources of energy, locked, tagged, and tried before work begins where individuals could be exposed to dangerous conditions.  </a:t>
            </a:r>
          </a:p>
          <a:p>
            <a:endParaRPr lang="en-US" sz="2200" dirty="0"/>
          </a:p>
          <a:p>
            <a:r>
              <a:rPr lang="en-US" sz="2200" dirty="0"/>
              <a:t>The procedure is established for the protection of personnel from injury due to unexpected energization, start-up, recharge, or release of stored energy in, on or around the equipment.   </a:t>
            </a:r>
          </a:p>
          <a:p>
            <a:endParaRPr lang="en-US" sz="2200" dirty="0"/>
          </a:p>
          <a:p>
            <a:endParaRPr lang="en-US" sz="2200" dirty="0"/>
          </a:p>
          <a:p>
            <a:pPr marL="457200" lvl="1" indent="0">
              <a:buNone/>
            </a:pPr>
            <a:r>
              <a:rPr lang="en-US" sz="2200" dirty="0"/>
              <a:t>The LOTOTO policy can be found on Sharepoint:</a:t>
            </a:r>
          </a:p>
          <a:p>
            <a:pPr marL="457200" lvl="1" indent="0">
              <a:buNone/>
            </a:pPr>
            <a:r>
              <a:rPr lang="en-US" sz="2000" dirty="0">
                <a:hlinkClick r:id="rId2"/>
              </a:rPr>
              <a:t>http://fmweb/sites/morsafety/MORSafety/default.aspx</a:t>
            </a:r>
            <a:endParaRPr lang="en-US" sz="2000" dirty="0"/>
          </a:p>
          <a:p>
            <a:pPr marL="0" indent="0">
              <a:buNone/>
            </a:pPr>
            <a:endParaRPr lang="en-US" dirty="0"/>
          </a:p>
        </p:txBody>
      </p:sp>
      <p:sp>
        <p:nvSpPr>
          <p:cNvPr id="2" name="Title 1"/>
          <p:cNvSpPr>
            <a:spLocks noGrp="1"/>
          </p:cNvSpPr>
          <p:nvPr>
            <p:ph type="title"/>
          </p:nvPr>
        </p:nvSpPr>
        <p:spPr>
          <a:xfrm>
            <a:off x="3185636" y="148148"/>
            <a:ext cx="7202078" cy="663969"/>
          </a:xfrm>
        </p:spPr>
        <p:txBody>
          <a:bodyPr/>
          <a:lstStyle/>
          <a:p>
            <a:r>
              <a:rPr lang="en-US" dirty="0"/>
              <a:t>LOTOTO</a:t>
            </a:r>
          </a:p>
        </p:txBody>
      </p:sp>
    </p:spTree>
    <p:extLst>
      <p:ext uri="{BB962C8B-B14F-4D97-AF65-F5344CB8AC3E}">
        <p14:creationId xmlns:p14="http://schemas.microsoft.com/office/powerpoint/2010/main" val="336327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23</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2500"/>
            <a:ext cx="5007836" cy="5571822"/>
          </a:xfrm>
        </p:spPr>
      </p:pic>
      <p:sp>
        <p:nvSpPr>
          <p:cNvPr id="2" name="Title 1"/>
          <p:cNvSpPr>
            <a:spLocks noGrp="1"/>
          </p:cNvSpPr>
          <p:nvPr>
            <p:ph type="title"/>
          </p:nvPr>
        </p:nvSpPr>
        <p:spPr/>
        <p:txBody>
          <a:bodyPr/>
          <a:lstStyle/>
          <a:p>
            <a:r>
              <a:rPr lang="en-US" dirty="0"/>
              <a:t>LOTOTO</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9823" y="952500"/>
            <a:ext cx="4144177" cy="5571822"/>
          </a:xfrm>
          <a:prstGeom prst="rect">
            <a:avLst/>
          </a:prstGeom>
        </p:spPr>
      </p:pic>
      <p:sp>
        <p:nvSpPr>
          <p:cNvPr id="7" name="TextBox 6"/>
          <p:cNvSpPr txBox="1"/>
          <p:nvPr/>
        </p:nvSpPr>
        <p:spPr>
          <a:xfrm>
            <a:off x="767340" y="908583"/>
            <a:ext cx="8682527" cy="707886"/>
          </a:xfrm>
          <a:prstGeom prst="rect">
            <a:avLst/>
          </a:prstGeom>
          <a:noFill/>
        </p:spPr>
        <p:txBody>
          <a:bodyPr wrap="square" rtlCol="0">
            <a:spAutoFit/>
          </a:bodyPr>
          <a:lstStyle/>
          <a:p>
            <a:r>
              <a:rPr lang="en-US" sz="4000" dirty="0">
                <a:solidFill>
                  <a:schemeClr val="bg1"/>
                </a:solidFill>
              </a:rPr>
              <a:t>Performing work on equipment ?  </a:t>
            </a:r>
          </a:p>
        </p:txBody>
      </p:sp>
      <p:sp>
        <p:nvSpPr>
          <p:cNvPr id="8" name="TextBox 7"/>
          <p:cNvSpPr txBox="1"/>
          <p:nvPr/>
        </p:nvSpPr>
        <p:spPr>
          <a:xfrm>
            <a:off x="119640" y="5358213"/>
            <a:ext cx="8955994" cy="1569660"/>
          </a:xfrm>
          <a:prstGeom prst="rect">
            <a:avLst/>
          </a:prstGeom>
          <a:noFill/>
        </p:spPr>
        <p:txBody>
          <a:bodyPr wrap="square" rtlCol="0">
            <a:spAutoFit/>
          </a:bodyPr>
          <a:lstStyle/>
          <a:p>
            <a:pPr algn="ctr"/>
            <a:r>
              <a:rPr lang="en-US" sz="4800" dirty="0">
                <a:solidFill>
                  <a:srgbClr val="FFFF00"/>
                </a:solidFill>
              </a:rPr>
              <a:t>NEED LOTOTO TASK TRAINING</a:t>
            </a:r>
          </a:p>
        </p:txBody>
      </p:sp>
    </p:spTree>
    <p:extLst>
      <p:ext uri="{BB962C8B-B14F-4D97-AF65-F5344CB8AC3E}">
        <p14:creationId xmlns:p14="http://schemas.microsoft.com/office/powerpoint/2010/main" val="19346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24</a:t>
            </a:fld>
            <a:endParaRPr lang="en-US"/>
          </a:p>
        </p:txBody>
      </p:sp>
      <p:sp>
        <p:nvSpPr>
          <p:cNvPr id="4" name="Content Placeholder 3"/>
          <p:cNvSpPr>
            <a:spLocks noGrp="1"/>
          </p:cNvSpPr>
          <p:nvPr>
            <p:ph idx="1"/>
          </p:nvPr>
        </p:nvSpPr>
        <p:spPr>
          <a:xfrm>
            <a:off x="97971" y="1317171"/>
            <a:ext cx="8806543" cy="5347835"/>
          </a:xfrm>
        </p:spPr>
        <p:txBody>
          <a:bodyPr/>
          <a:lstStyle/>
          <a:p>
            <a:pPr lvl="1"/>
            <a:endParaRPr lang="en-US" sz="1800" dirty="0"/>
          </a:p>
          <a:p>
            <a:pPr marL="57150" indent="0">
              <a:buNone/>
            </a:pPr>
            <a:r>
              <a:rPr lang="en-US" sz="2200" dirty="0"/>
              <a:t>Any time there will be a penetration to a surface more than one inch employees must contact a Supervisor immediately. </a:t>
            </a:r>
            <a:br>
              <a:rPr lang="en-US" sz="2200" dirty="0"/>
            </a:br>
            <a:br>
              <a:rPr lang="en-US" sz="2200" dirty="0"/>
            </a:br>
            <a:r>
              <a:rPr lang="en-US" sz="2200" dirty="0"/>
              <a:t>Permit will be required.</a:t>
            </a:r>
          </a:p>
          <a:p>
            <a:pPr marL="457200" lvl="1" indent="0">
              <a:buNone/>
            </a:pPr>
            <a:endParaRPr lang="en-US" dirty="0"/>
          </a:p>
        </p:txBody>
      </p:sp>
      <p:sp>
        <p:nvSpPr>
          <p:cNvPr id="2" name="Title 1"/>
          <p:cNvSpPr>
            <a:spLocks noGrp="1"/>
          </p:cNvSpPr>
          <p:nvPr>
            <p:ph type="title"/>
          </p:nvPr>
        </p:nvSpPr>
        <p:spPr/>
        <p:txBody>
          <a:bodyPr/>
          <a:lstStyle/>
          <a:p>
            <a:r>
              <a:rPr lang="en-US" dirty="0"/>
              <a:t>Blue Stake </a:t>
            </a:r>
          </a:p>
        </p:txBody>
      </p:sp>
    </p:spTree>
    <p:extLst>
      <p:ext uri="{BB962C8B-B14F-4D97-AF65-F5344CB8AC3E}">
        <p14:creationId xmlns:p14="http://schemas.microsoft.com/office/powerpoint/2010/main" val="195904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25</a:t>
            </a:fld>
            <a:endParaRPr lang="en-US"/>
          </a:p>
        </p:txBody>
      </p:sp>
      <p:sp>
        <p:nvSpPr>
          <p:cNvPr id="4" name="Content Placeholder 3"/>
          <p:cNvSpPr>
            <a:spLocks noGrp="1"/>
          </p:cNvSpPr>
          <p:nvPr>
            <p:ph idx="1"/>
          </p:nvPr>
        </p:nvSpPr>
        <p:spPr>
          <a:xfrm>
            <a:off x="206829" y="1491343"/>
            <a:ext cx="8708571" cy="5116285"/>
          </a:xfrm>
        </p:spPr>
        <p:txBody>
          <a:bodyPr/>
          <a:lstStyle/>
          <a:p>
            <a:pPr marL="0" indent="0">
              <a:buNone/>
            </a:pPr>
            <a:r>
              <a:rPr lang="en-US" b="1" dirty="0"/>
              <a:t>Confined Space </a:t>
            </a:r>
          </a:p>
          <a:p>
            <a:endParaRPr lang="en-US" sz="200" dirty="0"/>
          </a:p>
          <a:p>
            <a:r>
              <a:rPr lang="en-US" sz="2200" dirty="0"/>
              <a:t>Any location that is large enough for a person to enter</a:t>
            </a:r>
          </a:p>
          <a:p>
            <a:endParaRPr lang="en-US" sz="800" dirty="0"/>
          </a:p>
          <a:p>
            <a:r>
              <a:rPr lang="en-US" sz="2200" dirty="0"/>
              <a:t>Is not designed for continuous occupancy </a:t>
            </a:r>
          </a:p>
          <a:p>
            <a:endParaRPr lang="en-US" sz="800" dirty="0"/>
          </a:p>
          <a:p>
            <a:r>
              <a:rPr lang="en-US" sz="2200" dirty="0"/>
              <a:t>Has limited means of entry or exit</a:t>
            </a:r>
          </a:p>
          <a:p>
            <a:endParaRPr lang="en-US" sz="2200" dirty="0"/>
          </a:p>
          <a:p>
            <a:pPr marL="0" indent="0">
              <a:buNone/>
            </a:pPr>
            <a:endParaRPr lang="en-US" sz="2200" dirty="0"/>
          </a:p>
          <a:p>
            <a:pPr marL="0" indent="0">
              <a:buNone/>
            </a:pPr>
            <a:r>
              <a:rPr lang="en-US" sz="2200" dirty="0"/>
              <a:t>There are two classifications of confined spaces: </a:t>
            </a:r>
          </a:p>
          <a:p>
            <a:pPr marL="857250" lvl="1" indent="-457200">
              <a:buFont typeface="+mj-lt"/>
              <a:buAutoNum type="arabicPeriod"/>
            </a:pPr>
            <a:r>
              <a:rPr lang="en-US" sz="2200" dirty="0"/>
              <a:t>Permit required confined space </a:t>
            </a:r>
          </a:p>
          <a:p>
            <a:pPr marL="857250" lvl="1" indent="-457200">
              <a:buFont typeface="+mj-lt"/>
              <a:buAutoNum type="arabicPeriod"/>
            </a:pPr>
            <a:r>
              <a:rPr lang="en-US" sz="2200" dirty="0"/>
              <a:t>Non-permit required confined space</a:t>
            </a:r>
          </a:p>
          <a:p>
            <a:pPr marL="457200" indent="-457200">
              <a:buFont typeface="+mj-lt"/>
              <a:buAutoNum type="arabicPeriod"/>
            </a:pPr>
            <a:endParaRPr lang="en-US" sz="2200" dirty="0"/>
          </a:p>
          <a:p>
            <a:pPr marL="0" indent="0">
              <a:buNone/>
            </a:pPr>
            <a:endParaRPr lang="en-US" b="1" dirty="0"/>
          </a:p>
          <a:p>
            <a:endParaRPr lang="en-US" dirty="0"/>
          </a:p>
        </p:txBody>
      </p:sp>
      <p:sp>
        <p:nvSpPr>
          <p:cNvPr id="2" name="Title 1"/>
          <p:cNvSpPr>
            <a:spLocks noGrp="1"/>
          </p:cNvSpPr>
          <p:nvPr>
            <p:ph type="title"/>
          </p:nvPr>
        </p:nvSpPr>
        <p:spPr>
          <a:xfrm>
            <a:off x="2035016" y="124987"/>
            <a:ext cx="7202078" cy="663969"/>
          </a:xfrm>
        </p:spPr>
        <p:txBody>
          <a:bodyPr/>
          <a:lstStyle/>
          <a:p>
            <a:r>
              <a:rPr lang="en-US" dirty="0"/>
              <a:t>Confined Space</a:t>
            </a:r>
          </a:p>
        </p:txBody>
      </p:sp>
    </p:spTree>
    <p:extLst>
      <p:ext uri="{BB962C8B-B14F-4D97-AF65-F5344CB8AC3E}">
        <p14:creationId xmlns:p14="http://schemas.microsoft.com/office/powerpoint/2010/main" val="193837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26</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8576" y="988092"/>
            <a:ext cx="9115424" cy="5476804"/>
          </a:xfrm>
        </p:spPr>
      </p:pic>
      <p:sp>
        <p:nvSpPr>
          <p:cNvPr id="2" name="Title 1"/>
          <p:cNvSpPr>
            <a:spLocks noGrp="1"/>
          </p:cNvSpPr>
          <p:nvPr>
            <p:ph type="title"/>
          </p:nvPr>
        </p:nvSpPr>
        <p:spPr>
          <a:xfrm>
            <a:off x="2949416" y="116461"/>
            <a:ext cx="7202078" cy="663969"/>
          </a:xfrm>
        </p:spPr>
        <p:txBody>
          <a:bodyPr/>
          <a:lstStyle/>
          <a:p>
            <a:r>
              <a:rPr lang="en-US" dirty="0">
                <a:solidFill>
                  <a:srgbClr val="997F69"/>
                </a:solidFill>
              </a:rPr>
              <a:t>Flagging</a:t>
            </a:r>
            <a:r>
              <a:rPr lang="en-US" dirty="0">
                <a:solidFill>
                  <a:srgbClr val="FF0000"/>
                </a:solidFill>
              </a:rPr>
              <a:t> </a:t>
            </a:r>
          </a:p>
        </p:txBody>
      </p:sp>
      <p:sp>
        <p:nvSpPr>
          <p:cNvPr id="6" name="TextBox 5"/>
          <p:cNvSpPr txBox="1"/>
          <p:nvPr/>
        </p:nvSpPr>
        <p:spPr>
          <a:xfrm>
            <a:off x="124369" y="988092"/>
            <a:ext cx="9144000"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RED TAPE:  </a:t>
            </a:r>
            <a:r>
              <a:rPr lang="en-US" sz="2800" dirty="0">
                <a:solidFill>
                  <a:srgbClr val="FF0000"/>
                </a:solidFill>
                <a:effectLst>
                  <a:outerShdw blurRad="38100" dist="38100" dir="2700000" algn="tl">
                    <a:srgbClr val="000000">
                      <a:alpha val="43137"/>
                    </a:srgbClr>
                  </a:outerShdw>
                </a:effectLst>
              </a:rPr>
              <a:t>HIGH ENERGY </a:t>
            </a:r>
            <a:r>
              <a:rPr lang="en-US" sz="2800" dirty="0">
                <a:solidFill>
                  <a:schemeClr val="bg1"/>
                </a:solidFill>
                <a:effectLst>
                  <a:outerShdw blurRad="38100" dist="38100" dir="2700000" algn="tl">
                    <a:srgbClr val="000000">
                      <a:alpha val="43137"/>
                    </a:srgbClr>
                  </a:outerShdw>
                </a:effectLst>
              </a:rPr>
              <a:t>LEVEL HAZARD</a:t>
            </a:r>
          </a:p>
        </p:txBody>
      </p:sp>
      <p:sp>
        <p:nvSpPr>
          <p:cNvPr id="8" name="TextBox 7"/>
          <p:cNvSpPr txBox="1"/>
          <p:nvPr/>
        </p:nvSpPr>
        <p:spPr>
          <a:xfrm>
            <a:off x="328040" y="1639304"/>
            <a:ext cx="8280875" cy="523220"/>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rPr>
              <a:t>YELLOW:  </a:t>
            </a:r>
            <a:r>
              <a:rPr lang="en-US" sz="2800" dirty="0">
                <a:solidFill>
                  <a:srgbClr val="FFFF00"/>
                </a:solidFill>
                <a:effectLst>
                  <a:outerShdw blurRad="38100" dist="38100" dir="2700000" algn="tl">
                    <a:srgbClr val="000000">
                      <a:alpha val="43137"/>
                    </a:srgbClr>
                  </a:outerShdw>
                </a:effectLst>
              </a:rPr>
              <a:t>LOW ENERGY HAZARD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701" y="3439886"/>
            <a:ext cx="3689985" cy="2878308"/>
          </a:xfrm>
          <a:prstGeom prst="rect">
            <a:avLst/>
          </a:prstGeom>
        </p:spPr>
      </p:pic>
    </p:spTree>
    <p:extLst>
      <p:ext uri="{BB962C8B-B14F-4D97-AF65-F5344CB8AC3E}">
        <p14:creationId xmlns:p14="http://schemas.microsoft.com/office/powerpoint/2010/main" val="393572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27</a:t>
            </a:fld>
            <a:endParaRPr lang="en-US"/>
          </a:p>
        </p:txBody>
      </p:sp>
      <p:sp>
        <p:nvSpPr>
          <p:cNvPr id="4" name="Content Placeholder 3"/>
          <p:cNvSpPr>
            <a:spLocks noGrp="1"/>
          </p:cNvSpPr>
          <p:nvPr>
            <p:ph idx="1"/>
          </p:nvPr>
        </p:nvSpPr>
        <p:spPr>
          <a:xfrm>
            <a:off x="304800" y="1055914"/>
            <a:ext cx="8839200" cy="5257800"/>
          </a:xfrm>
        </p:spPr>
        <p:txBody>
          <a:bodyPr/>
          <a:lstStyle/>
          <a:p>
            <a:pPr marL="0" indent="0">
              <a:buNone/>
            </a:pPr>
            <a:r>
              <a:rPr lang="en-US" sz="2200" dirty="0"/>
              <a:t>Hot work permit is required for hot work operations on or near operational processes.  </a:t>
            </a:r>
            <a:br>
              <a:rPr lang="en-US" sz="2200" dirty="0"/>
            </a:br>
            <a:r>
              <a:rPr lang="en-US" sz="2200" dirty="0"/>
              <a:t>        </a:t>
            </a:r>
            <a:r>
              <a:rPr lang="en-US" sz="1200" dirty="0">
                <a:solidFill>
                  <a:srgbClr val="FF0000"/>
                </a:solidFill>
              </a:rPr>
              <a:t>Hot work class is mandatory for anyone involved in hot work, including fire watch.</a:t>
            </a:r>
          </a:p>
          <a:p>
            <a:pPr marL="0" indent="0">
              <a:buNone/>
            </a:pPr>
            <a:br>
              <a:rPr lang="en-US" sz="2200" dirty="0"/>
            </a:br>
            <a:br>
              <a:rPr lang="en-US" sz="2200" dirty="0"/>
            </a:br>
            <a:endParaRPr lang="en-US" sz="2200" dirty="0"/>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a:t>Hot Work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32486"/>
            <a:ext cx="4381500" cy="35749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0" y="2932486"/>
            <a:ext cx="4762500" cy="3574994"/>
          </a:xfrm>
          <a:prstGeom prst="rect">
            <a:avLst/>
          </a:prstGeom>
        </p:spPr>
      </p:pic>
    </p:spTree>
    <p:extLst>
      <p:ext uri="{BB962C8B-B14F-4D97-AF65-F5344CB8AC3E}">
        <p14:creationId xmlns:p14="http://schemas.microsoft.com/office/powerpoint/2010/main" val="119908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28</a:t>
            </a:fld>
            <a:endParaRPr lang="en-US"/>
          </a:p>
        </p:txBody>
      </p:sp>
      <p:sp>
        <p:nvSpPr>
          <p:cNvPr id="4" name="Content Placeholder 3"/>
          <p:cNvSpPr>
            <a:spLocks noGrp="1"/>
          </p:cNvSpPr>
          <p:nvPr>
            <p:ph idx="1"/>
          </p:nvPr>
        </p:nvSpPr>
        <p:spPr>
          <a:xfrm>
            <a:off x="326573" y="982979"/>
            <a:ext cx="8817427" cy="5388429"/>
          </a:xfrm>
        </p:spPr>
        <p:txBody>
          <a:bodyPr/>
          <a:lstStyle/>
          <a:p>
            <a:pPr marL="0" indent="0">
              <a:buNone/>
            </a:pPr>
            <a:r>
              <a:rPr lang="en-US" sz="2200" dirty="0"/>
              <a:t>Purpose for fall protection is to protect employees conducting work from hazards associated with falling from one surface to another.    </a:t>
            </a:r>
          </a:p>
          <a:p>
            <a:pPr marL="0" indent="0">
              <a:buNone/>
            </a:pPr>
            <a:endParaRPr lang="en-US" sz="2200" dirty="0"/>
          </a:p>
          <a:p>
            <a:pPr marL="0" indent="0">
              <a:buNone/>
            </a:pPr>
            <a:r>
              <a:rPr lang="en-US" sz="2200" dirty="0"/>
              <a:t>You are required to use Fall Protection if there is any chance of a fall.</a:t>
            </a:r>
          </a:p>
          <a:p>
            <a:pPr marL="0" indent="0">
              <a:buNone/>
            </a:pPr>
            <a:endParaRPr lang="en-US" sz="2200" dirty="0"/>
          </a:p>
          <a:p>
            <a:pPr marL="0" indent="0">
              <a:buNone/>
            </a:pPr>
            <a:r>
              <a:rPr lang="en-US" sz="2200" dirty="0"/>
              <a:t>When all hazards exists there are two options:</a:t>
            </a:r>
          </a:p>
          <a:p>
            <a:pPr marL="0" indent="0">
              <a:buNone/>
            </a:pPr>
            <a:r>
              <a:rPr lang="en-US" sz="2200" dirty="0"/>
              <a:t>	Eliminate the hazard </a:t>
            </a:r>
          </a:p>
          <a:p>
            <a:pPr marL="0" indent="0">
              <a:buNone/>
            </a:pPr>
            <a:r>
              <a:rPr lang="en-US" sz="2200" dirty="0"/>
              <a:t>	Provide protection against the hazard </a:t>
            </a:r>
          </a:p>
          <a:p>
            <a:pPr marL="0" indent="0">
              <a:buNone/>
            </a:pPr>
            <a:endParaRPr lang="en-US" sz="2200" dirty="0"/>
          </a:p>
          <a:p>
            <a:pPr marL="0" indent="0">
              <a:buNone/>
            </a:pPr>
            <a:r>
              <a:rPr lang="en-US" sz="2200" dirty="0"/>
              <a:t>Eliminating the hazard is the best method.  This can be done by using handrails around area which prevents a fall hazard or cover the exposed openings or holes</a:t>
            </a:r>
            <a:r>
              <a:rPr lang="en-US" dirty="0"/>
              <a:t>.</a:t>
            </a:r>
          </a:p>
        </p:txBody>
      </p:sp>
      <p:sp>
        <p:nvSpPr>
          <p:cNvPr id="2" name="Title 1"/>
          <p:cNvSpPr>
            <a:spLocks noGrp="1"/>
          </p:cNvSpPr>
          <p:nvPr>
            <p:ph type="title"/>
          </p:nvPr>
        </p:nvSpPr>
        <p:spPr/>
        <p:txBody>
          <a:bodyPr/>
          <a:lstStyle/>
          <a:p>
            <a:r>
              <a:rPr lang="en-US" dirty="0"/>
              <a:t>Fall Protection </a:t>
            </a:r>
          </a:p>
        </p:txBody>
      </p:sp>
      <p:pic>
        <p:nvPicPr>
          <p:cNvPr id="6" name="Picture 5" descr="19847"/>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01543" y="3004457"/>
            <a:ext cx="1713820" cy="189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83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29</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990603"/>
            <a:ext cx="3059393" cy="5867400"/>
          </a:xfrm>
        </p:spPr>
      </p:pic>
      <p:sp>
        <p:nvSpPr>
          <p:cNvPr id="2" name="Title 1"/>
          <p:cNvSpPr>
            <a:spLocks noGrp="1"/>
          </p:cNvSpPr>
          <p:nvPr>
            <p:ph type="title"/>
          </p:nvPr>
        </p:nvSpPr>
        <p:spPr>
          <a:xfrm>
            <a:off x="2911316" y="180776"/>
            <a:ext cx="7202078" cy="663969"/>
          </a:xfrm>
        </p:spPr>
        <p:txBody>
          <a:bodyPr/>
          <a:lstStyle/>
          <a:p>
            <a:r>
              <a:rPr lang="en-US" dirty="0"/>
              <a:t>Scaffolding</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521863" y="2596498"/>
            <a:ext cx="5903719" cy="26919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4548142" y="2262146"/>
            <a:ext cx="5867402" cy="3324313"/>
          </a:xfrm>
          <a:prstGeom prst="rect">
            <a:avLst/>
          </a:prstGeom>
        </p:spPr>
      </p:pic>
      <p:sp>
        <p:nvSpPr>
          <p:cNvPr id="9" name="TextBox 8"/>
          <p:cNvSpPr txBox="1"/>
          <p:nvPr/>
        </p:nvSpPr>
        <p:spPr>
          <a:xfrm>
            <a:off x="845108" y="1149024"/>
            <a:ext cx="8118505" cy="1015663"/>
          </a:xfrm>
          <a:prstGeom prst="rect">
            <a:avLst/>
          </a:prstGeom>
          <a:noFill/>
        </p:spPr>
        <p:txBody>
          <a:bodyPr wrap="square" rtlCol="0">
            <a:spAutoFit/>
          </a:bodyPr>
          <a:lstStyle/>
          <a:p>
            <a:r>
              <a:rPr lang="en-US" sz="6000" dirty="0">
                <a:solidFill>
                  <a:schemeClr val="accent3"/>
                </a:solidFill>
              </a:rPr>
              <a:t>FALL PROTECTION ?</a:t>
            </a:r>
          </a:p>
        </p:txBody>
      </p:sp>
      <p:sp>
        <p:nvSpPr>
          <p:cNvPr id="4" name="TextBox 3"/>
          <p:cNvSpPr txBox="1"/>
          <p:nvPr/>
        </p:nvSpPr>
        <p:spPr>
          <a:xfrm>
            <a:off x="452001" y="2568011"/>
            <a:ext cx="8904717" cy="707886"/>
          </a:xfrm>
          <a:prstGeom prst="rect">
            <a:avLst/>
          </a:prstGeom>
          <a:noFill/>
        </p:spPr>
        <p:txBody>
          <a:bodyPr wrap="square" rtlCol="0">
            <a:spAutoFit/>
          </a:bodyPr>
          <a:lstStyle/>
          <a:p>
            <a:r>
              <a:rPr lang="en-US" sz="4000" dirty="0">
                <a:solidFill>
                  <a:srgbClr val="FFFF00"/>
                </a:solidFill>
              </a:rPr>
              <a:t>Has the scaffold been Inspected??</a:t>
            </a:r>
          </a:p>
        </p:txBody>
      </p:sp>
    </p:spTree>
    <p:extLst>
      <p:ext uri="{BB962C8B-B14F-4D97-AF65-F5344CB8AC3E}">
        <p14:creationId xmlns:p14="http://schemas.microsoft.com/office/powerpoint/2010/main" val="364052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a:t>
            </a:fld>
            <a:endParaRPr lang="en-US"/>
          </a:p>
        </p:txBody>
      </p:sp>
      <p:sp>
        <p:nvSpPr>
          <p:cNvPr id="5" name="Title 4"/>
          <p:cNvSpPr>
            <a:spLocks noGrp="1"/>
          </p:cNvSpPr>
          <p:nvPr>
            <p:ph type="title" idx="4294967295"/>
          </p:nvPr>
        </p:nvSpPr>
        <p:spPr>
          <a:xfrm>
            <a:off x="0" y="830263"/>
            <a:ext cx="7018338" cy="2201862"/>
          </a:xfrm>
        </p:spPr>
        <p:txBody>
          <a:bodyPr/>
          <a:lstStyle/>
          <a:p>
            <a:pPr algn="ctr"/>
            <a:r>
              <a:rPr lang="en-US" dirty="0">
                <a:solidFill>
                  <a:schemeClr val="tx1"/>
                </a:solidFill>
              </a:rPr>
              <a:t>Concentrator Division Emergency Procedures </a:t>
            </a:r>
          </a:p>
        </p:txBody>
      </p:sp>
    </p:spTree>
    <p:extLst>
      <p:ext uri="{BB962C8B-B14F-4D97-AF65-F5344CB8AC3E}">
        <p14:creationId xmlns:p14="http://schemas.microsoft.com/office/powerpoint/2010/main" val="3601365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DCE93B1-6408-41E2-A950-B9CA5BB09F1E}" type="slidenum">
              <a:rPr lang="en-US" smtClean="0"/>
              <a:pPr>
                <a:defRPr/>
              </a:pPr>
              <a:t>30</a:t>
            </a:fld>
            <a:endParaRPr lang="en-US"/>
          </a:p>
        </p:txBody>
      </p:sp>
      <p:sp>
        <p:nvSpPr>
          <p:cNvPr id="2" name="Title 1"/>
          <p:cNvSpPr>
            <a:spLocks noGrp="1"/>
          </p:cNvSpPr>
          <p:nvPr>
            <p:ph type="title"/>
          </p:nvPr>
        </p:nvSpPr>
        <p:spPr/>
        <p:txBody>
          <a:bodyPr/>
          <a:lstStyle/>
          <a:p>
            <a:r>
              <a:rPr lang="en-US" dirty="0"/>
              <a:t>Environmental </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30618" y="-821141"/>
            <a:ext cx="5511340" cy="9115427"/>
          </a:xfrm>
        </p:spPr>
      </p:pic>
    </p:spTree>
    <p:extLst>
      <p:ext uri="{BB962C8B-B14F-4D97-AF65-F5344CB8AC3E}">
        <p14:creationId xmlns:p14="http://schemas.microsoft.com/office/powerpoint/2010/main" val="184998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31</a:t>
            </a:fld>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1204957"/>
            <a:ext cx="4811283" cy="5653043"/>
          </a:xfrm>
        </p:spPr>
      </p:pic>
      <p:sp>
        <p:nvSpPr>
          <p:cNvPr id="2" name="Title 1"/>
          <p:cNvSpPr>
            <a:spLocks noGrp="1"/>
          </p:cNvSpPr>
          <p:nvPr>
            <p:ph type="title"/>
          </p:nvPr>
        </p:nvSpPr>
        <p:spPr/>
        <p:txBody>
          <a:bodyPr/>
          <a:lstStyle/>
          <a:p>
            <a:r>
              <a:rPr lang="en-US" dirty="0">
                <a:solidFill>
                  <a:srgbClr val="C00000"/>
                </a:solidFill>
              </a:rPr>
              <a:t>HEAVY MACHINERY &amp; RR TRAFFIC</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4164" y="1196411"/>
            <a:ext cx="4499836" cy="5661590"/>
          </a:xfrm>
          <a:prstGeom prst="rect">
            <a:avLst/>
          </a:prstGeom>
        </p:spPr>
      </p:pic>
    </p:spTree>
    <p:extLst>
      <p:ext uri="{BB962C8B-B14F-4D97-AF65-F5344CB8AC3E}">
        <p14:creationId xmlns:p14="http://schemas.microsoft.com/office/powerpoint/2010/main" val="32102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32</a:t>
            </a:fld>
            <a:endParaRPr lang="en-US"/>
          </a:p>
        </p:txBody>
      </p:sp>
      <p:sp>
        <p:nvSpPr>
          <p:cNvPr id="2" name="Title 1"/>
          <p:cNvSpPr>
            <a:spLocks noGrp="1"/>
          </p:cNvSpPr>
          <p:nvPr>
            <p:ph type="title"/>
          </p:nvPr>
        </p:nvSpPr>
        <p:spPr/>
        <p:txBody>
          <a:bodyPr/>
          <a:lstStyle/>
          <a:p>
            <a:r>
              <a:rPr lang="en-US" sz="4400" dirty="0"/>
              <a:t>Water Hazard</a:t>
            </a:r>
          </a:p>
        </p:txBody>
      </p:sp>
      <p:sp>
        <p:nvSpPr>
          <p:cNvPr id="6" name="TextBox 5"/>
          <p:cNvSpPr txBox="1"/>
          <p:nvPr/>
        </p:nvSpPr>
        <p:spPr>
          <a:xfrm>
            <a:off x="1512607" y="5486400"/>
            <a:ext cx="6076060" cy="646331"/>
          </a:xfrm>
          <a:prstGeom prst="rect">
            <a:avLst/>
          </a:prstGeom>
          <a:noFill/>
        </p:spPr>
        <p:txBody>
          <a:bodyPr wrap="square" rtlCol="0">
            <a:spAutoFit/>
          </a:bodyPr>
          <a:lstStyle/>
          <a:p>
            <a:r>
              <a:rPr lang="en-US" sz="3600" b="1" dirty="0">
                <a:solidFill>
                  <a:schemeClr val="accent3"/>
                </a:solidFill>
              </a:rPr>
              <a:t>Inside the Metcalf Building</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60120"/>
            <a:ext cx="9144000" cy="5545138"/>
          </a:xfrm>
        </p:spPr>
      </p:pic>
    </p:spTree>
    <p:extLst>
      <p:ext uri="{BB962C8B-B14F-4D97-AF65-F5344CB8AC3E}">
        <p14:creationId xmlns:p14="http://schemas.microsoft.com/office/powerpoint/2010/main" val="380473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33</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944880"/>
            <a:ext cx="3275409" cy="5913120"/>
          </a:xfrm>
        </p:spPr>
      </p:pic>
      <p:sp>
        <p:nvSpPr>
          <p:cNvPr id="2" name="Title 1"/>
          <p:cNvSpPr>
            <a:spLocks noGrp="1"/>
          </p:cNvSpPr>
          <p:nvPr>
            <p:ph type="title"/>
          </p:nvPr>
        </p:nvSpPr>
        <p:spPr>
          <a:xfrm>
            <a:off x="1509236" y="287840"/>
            <a:ext cx="7202078" cy="331984"/>
          </a:xfrm>
        </p:spPr>
        <p:txBody>
          <a:bodyPr/>
          <a:lstStyle/>
          <a:p>
            <a:r>
              <a:rPr lang="en-US" dirty="0"/>
              <a:t>Overhead / Mobile Cranes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767267" y="2465745"/>
            <a:ext cx="5913120" cy="28713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4679107" y="2393105"/>
            <a:ext cx="5913119" cy="3016666"/>
          </a:xfrm>
          <a:prstGeom prst="rect">
            <a:avLst/>
          </a:prstGeom>
        </p:spPr>
      </p:pic>
      <p:sp>
        <p:nvSpPr>
          <p:cNvPr id="8" name="TextBox 7"/>
          <p:cNvSpPr txBox="1"/>
          <p:nvPr/>
        </p:nvSpPr>
        <p:spPr>
          <a:xfrm>
            <a:off x="299103" y="3708875"/>
            <a:ext cx="4255805" cy="1107996"/>
          </a:xfrm>
          <a:prstGeom prst="rect">
            <a:avLst/>
          </a:prstGeom>
          <a:noFill/>
        </p:spPr>
        <p:txBody>
          <a:bodyPr wrap="square" rtlCol="0">
            <a:spAutoFit/>
          </a:bodyPr>
          <a:lstStyle/>
          <a:p>
            <a:r>
              <a:rPr lang="en-US" sz="6600" dirty="0">
                <a:solidFill>
                  <a:srgbClr val="FFFF00"/>
                </a:solidFill>
              </a:rPr>
              <a:t>LOOK UP </a:t>
            </a:r>
          </a:p>
        </p:txBody>
      </p:sp>
      <p:pic>
        <p:nvPicPr>
          <p:cNvPr id="1026" name="Picture 2" descr="C:\Users\093125\AppData\Local\Microsoft\Windows\Temporary Internet Files\Content.IE5\BUI7CV58\MC900432676[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04615" y="4816871"/>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6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34</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2019299"/>
            <a:ext cx="9144000" cy="4480561"/>
          </a:xfrm>
        </p:spPr>
      </p:pic>
      <p:sp>
        <p:nvSpPr>
          <p:cNvPr id="2" name="Title 1"/>
          <p:cNvSpPr>
            <a:spLocks noGrp="1"/>
          </p:cNvSpPr>
          <p:nvPr>
            <p:ph type="title"/>
          </p:nvPr>
        </p:nvSpPr>
        <p:spPr/>
        <p:txBody>
          <a:bodyPr/>
          <a:lstStyle/>
          <a:p>
            <a:r>
              <a:rPr lang="en-US" dirty="0"/>
              <a:t>Lightning Alerts </a:t>
            </a:r>
          </a:p>
        </p:txBody>
      </p:sp>
      <p:pic>
        <p:nvPicPr>
          <p:cNvPr id="1027" name="Picture 3"/>
          <p:cNvPicPr>
            <a:picLocks noChangeAspect="1" noChangeArrowheads="1"/>
          </p:cNvPicPr>
          <p:nvPr/>
        </p:nvPicPr>
        <p:blipFill>
          <a:blip r:embed="rId4" cstate="email">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a:ext>
            </a:extLst>
          </a:blip>
          <a:srcRect/>
          <a:stretch>
            <a:fillRect/>
          </a:stretch>
        </p:blipFill>
        <p:spPr bwMode="auto">
          <a:xfrm>
            <a:off x="301626" y="946349"/>
            <a:ext cx="8540750" cy="122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 y="2446020"/>
            <a:ext cx="8816340" cy="2031325"/>
          </a:xfrm>
          <a:prstGeom prst="rect">
            <a:avLst/>
          </a:prstGeom>
          <a:noFill/>
        </p:spPr>
        <p:txBody>
          <a:bodyPr wrap="square" rtlCol="0">
            <a:spAutoFit/>
          </a:bodyPr>
          <a:lstStyle/>
          <a:p>
            <a:r>
              <a:rPr lang="en-US" b="1" dirty="0">
                <a:solidFill>
                  <a:srgbClr val="FFC000"/>
                </a:solidFill>
              </a:rPr>
              <a:t>YELLOW ALERT</a:t>
            </a:r>
            <a:r>
              <a:rPr lang="en-US" dirty="0"/>
              <a:t>:  </a:t>
            </a:r>
            <a:r>
              <a:rPr lang="en-US" dirty="0">
                <a:solidFill>
                  <a:schemeClr val="bg1"/>
                </a:solidFill>
              </a:rPr>
              <a:t>Prepare to evacuate when and if RED Alert comes</a:t>
            </a:r>
          </a:p>
          <a:p>
            <a:endParaRPr lang="en-US" dirty="0"/>
          </a:p>
          <a:p>
            <a:r>
              <a:rPr lang="en-US" b="1" dirty="0">
                <a:solidFill>
                  <a:srgbClr val="C00000"/>
                </a:solidFill>
              </a:rPr>
              <a:t>RED ALERT</a:t>
            </a:r>
            <a:r>
              <a:rPr lang="en-US" dirty="0"/>
              <a:t>:  </a:t>
            </a:r>
            <a:r>
              <a:rPr lang="en-US" dirty="0">
                <a:solidFill>
                  <a:schemeClr val="bg1"/>
                </a:solidFill>
              </a:rPr>
              <a:t>Work is Prohibited in High Risk Areas.   Appropriate shelter from hazards must be taken.  </a:t>
            </a:r>
          </a:p>
          <a:p>
            <a:endParaRPr lang="en-US" dirty="0"/>
          </a:p>
          <a:p>
            <a:r>
              <a:rPr lang="en-US" dirty="0">
                <a:solidFill>
                  <a:schemeClr val="bg1"/>
                </a:solidFill>
              </a:rPr>
              <a:t>Depending on the work being performed, it is the decision of division management to understand, communicate and enforce specific procedures.</a:t>
            </a:r>
          </a:p>
        </p:txBody>
      </p:sp>
    </p:spTree>
    <p:extLst>
      <p:ext uri="{BB962C8B-B14F-4D97-AF65-F5344CB8AC3E}">
        <p14:creationId xmlns:p14="http://schemas.microsoft.com/office/powerpoint/2010/main" val="338010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35</a:t>
            </a:fld>
            <a:endParaRPr lang="en-US"/>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574" y="960120"/>
            <a:ext cx="9028339" cy="3314699"/>
          </a:xfrm>
          <a:prstGeom prst="rect">
            <a:avLst/>
          </a:prstGeom>
          <a:noFill/>
          <a:ln>
            <a:noFill/>
          </a:ln>
          <a:effectLst>
            <a:glow rad="228600">
              <a:srgbClr val="F79646">
                <a:satMod val="175000"/>
                <a:alpha val="40000"/>
              </a:srgbClr>
            </a:glow>
          </a:effectLst>
          <a:scene3d>
            <a:camera prst="orthographicFront"/>
            <a:lightRig rig="threePt" dir="t"/>
          </a:scene3d>
          <a:sp3d>
            <a:bevelT/>
          </a:sp3d>
        </p:spPr>
      </p:pic>
      <p:sp>
        <p:nvSpPr>
          <p:cNvPr id="2" name="Title 1"/>
          <p:cNvSpPr>
            <a:spLocks noGrp="1"/>
          </p:cNvSpPr>
          <p:nvPr>
            <p:ph type="title"/>
          </p:nvPr>
        </p:nvSpPr>
        <p:spPr>
          <a:xfrm>
            <a:off x="663416" y="171890"/>
            <a:ext cx="7202078" cy="663969"/>
          </a:xfrm>
        </p:spPr>
        <p:txBody>
          <a:bodyPr/>
          <a:lstStyle/>
          <a:p>
            <a:r>
              <a:rPr lang="en-US" dirty="0"/>
              <a:t>Heat Stress / Dehydration / Sun Screen</a:t>
            </a:r>
          </a:p>
        </p:txBody>
      </p:sp>
      <p:sp>
        <p:nvSpPr>
          <p:cNvPr id="7" name="Rectangle 6"/>
          <p:cNvSpPr/>
          <p:nvPr/>
        </p:nvSpPr>
        <p:spPr>
          <a:xfrm>
            <a:off x="1910714" y="4544786"/>
            <a:ext cx="9028341" cy="1938992"/>
          </a:xfrm>
          <a:prstGeom prst="rect">
            <a:avLst/>
          </a:prstGeom>
        </p:spPr>
        <p:txBody>
          <a:bodyPr wrap="square">
            <a:spAutoFit/>
          </a:bodyPr>
          <a:lstStyle/>
          <a:p>
            <a:r>
              <a:rPr lang="en-US" sz="2000" dirty="0">
                <a:latin typeface="+mj-lt"/>
              </a:rPr>
              <a:t>Be sure and drink plenty of water every day. </a:t>
            </a:r>
            <a:br>
              <a:rPr lang="en-US" sz="2000" dirty="0">
                <a:latin typeface="+mj-lt"/>
              </a:rPr>
            </a:br>
            <a:br>
              <a:rPr lang="en-US" sz="2000" dirty="0">
                <a:latin typeface="+mj-lt"/>
              </a:rPr>
            </a:br>
            <a:r>
              <a:rPr lang="en-US" sz="2000" dirty="0">
                <a:latin typeface="+mj-lt"/>
              </a:rPr>
              <a:t>Stay out of the Sun if possible/</a:t>
            </a:r>
            <a:br>
              <a:rPr lang="en-US" sz="2000" dirty="0">
                <a:latin typeface="+mj-lt"/>
              </a:rPr>
            </a:br>
            <a:br>
              <a:rPr lang="en-US" sz="2000" dirty="0">
                <a:latin typeface="+mj-lt"/>
              </a:rPr>
            </a:br>
            <a:r>
              <a:rPr lang="en-US" sz="2000" dirty="0">
                <a:latin typeface="+mj-lt"/>
              </a:rPr>
              <a:t>Use Sunscreen / Protective Clothing.</a:t>
            </a:r>
          </a:p>
          <a:p>
            <a:endParaRPr lang="en-US" sz="2000" dirty="0">
              <a:latin typeface="+mj-lt"/>
            </a:endParaRPr>
          </a:p>
        </p:txBody>
      </p:sp>
    </p:spTree>
    <p:extLst>
      <p:ext uri="{BB962C8B-B14F-4D97-AF65-F5344CB8AC3E}">
        <p14:creationId xmlns:p14="http://schemas.microsoft.com/office/powerpoint/2010/main" val="74560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36</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84250"/>
            <a:ext cx="4086225" cy="3069590"/>
          </a:xfrm>
        </p:spPr>
      </p:pic>
      <p:sp>
        <p:nvSpPr>
          <p:cNvPr id="2" name="Title 1"/>
          <p:cNvSpPr>
            <a:spLocks noGrp="1"/>
          </p:cNvSpPr>
          <p:nvPr>
            <p:ph type="title"/>
          </p:nvPr>
        </p:nvSpPr>
        <p:spPr>
          <a:xfrm>
            <a:off x="2043111" y="126170"/>
            <a:ext cx="7202078" cy="663969"/>
          </a:xfrm>
        </p:spPr>
        <p:txBody>
          <a:bodyPr/>
          <a:lstStyle/>
          <a:p>
            <a:r>
              <a:rPr lang="en-US" dirty="0"/>
              <a:t>Fatigue Awareness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224" y="984250"/>
            <a:ext cx="5057776" cy="306959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53840"/>
            <a:ext cx="9144000" cy="2461260"/>
          </a:xfrm>
          <a:prstGeom prst="rect">
            <a:avLst/>
          </a:prstGeom>
        </p:spPr>
      </p:pic>
    </p:spTree>
    <p:extLst>
      <p:ext uri="{BB962C8B-B14F-4D97-AF65-F5344CB8AC3E}">
        <p14:creationId xmlns:p14="http://schemas.microsoft.com/office/powerpoint/2010/main" val="215419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37</a:t>
            </a:fld>
            <a:endParaRPr lang="en-US"/>
          </a:p>
        </p:txBody>
      </p:sp>
      <p:sp>
        <p:nvSpPr>
          <p:cNvPr id="4" name="Content Placeholder 3"/>
          <p:cNvSpPr>
            <a:spLocks noGrp="1"/>
          </p:cNvSpPr>
          <p:nvPr>
            <p:ph idx="1"/>
          </p:nvPr>
        </p:nvSpPr>
        <p:spPr>
          <a:xfrm>
            <a:off x="97972" y="1005840"/>
            <a:ext cx="8948058" cy="5710646"/>
          </a:xfrm>
        </p:spPr>
        <p:txBody>
          <a:bodyPr/>
          <a:lstStyle/>
          <a:p>
            <a:pPr marL="0" indent="0">
              <a:buNone/>
            </a:pPr>
            <a:r>
              <a:rPr lang="en-US" sz="2800" dirty="0"/>
              <a:t>                     Silicosis Prevention</a:t>
            </a:r>
          </a:p>
          <a:p>
            <a:pPr marL="0" indent="0">
              <a:buNone/>
            </a:pPr>
            <a:endParaRPr lang="en-US" sz="2200" dirty="0"/>
          </a:p>
        </p:txBody>
      </p:sp>
      <p:sp>
        <p:nvSpPr>
          <p:cNvPr id="2" name="Title 1"/>
          <p:cNvSpPr>
            <a:spLocks noGrp="1"/>
          </p:cNvSpPr>
          <p:nvPr>
            <p:ph type="title"/>
          </p:nvPr>
        </p:nvSpPr>
        <p:spPr/>
        <p:txBody>
          <a:bodyPr/>
          <a:lstStyle/>
          <a:p>
            <a:r>
              <a:rPr lang="en-US" dirty="0"/>
              <a:t>Dust Awareness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972" y="1417320"/>
            <a:ext cx="8948058" cy="507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6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38</a:t>
            </a:fld>
            <a:endParaRPr lang="en-US"/>
          </a:p>
        </p:txBody>
      </p:sp>
      <p:sp>
        <p:nvSpPr>
          <p:cNvPr id="2" name="Title 1"/>
          <p:cNvSpPr>
            <a:spLocks noGrp="1"/>
          </p:cNvSpPr>
          <p:nvPr>
            <p:ph type="title"/>
          </p:nvPr>
        </p:nvSpPr>
        <p:spPr/>
        <p:txBody>
          <a:bodyPr/>
          <a:lstStyle/>
          <a:p>
            <a:r>
              <a:rPr lang="en-US" dirty="0"/>
              <a:t>Dust Awareness</a:t>
            </a:r>
          </a:p>
        </p:txBody>
      </p:sp>
      <p:pic>
        <p:nvPicPr>
          <p:cNvPr id="6" name="Picture 5"/>
          <p:cNvPicPr/>
          <p:nvPr/>
        </p:nvPicPr>
        <p:blipFill>
          <a:blip r:embed="rId2">
            <a:extLst>
              <a:ext uri="{28A0092B-C50C-407E-A947-70E740481C1C}">
                <a14:useLocalDpi xmlns:a14="http://schemas.microsoft.com/office/drawing/2010/main"/>
              </a:ext>
            </a:extLst>
          </a:blip>
          <a:srcRect/>
          <a:stretch>
            <a:fillRect/>
          </a:stretch>
        </p:blipFill>
        <p:spPr bwMode="auto">
          <a:xfrm>
            <a:off x="1549377" y="1560945"/>
            <a:ext cx="6042911" cy="4505034"/>
          </a:xfrm>
          <a:prstGeom prst="rect">
            <a:avLst/>
          </a:prstGeom>
          <a:noFill/>
          <a:ln>
            <a:noFill/>
          </a:ln>
          <a:effectLst/>
        </p:spPr>
      </p:pic>
    </p:spTree>
    <p:extLst>
      <p:ext uri="{BB962C8B-B14F-4D97-AF65-F5344CB8AC3E}">
        <p14:creationId xmlns:p14="http://schemas.microsoft.com/office/powerpoint/2010/main" val="18498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39</a:t>
            </a:fld>
            <a:endParaRPr lang="en-US"/>
          </a:p>
        </p:txBody>
      </p:sp>
      <p:sp>
        <p:nvSpPr>
          <p:cNvPr id="2" name="Title 1"/>
          <p:cNvSpPr>
            <a:spLocks noGrp="1"/>
          </p:cNvSpPr>
          <p:nvPr>
            <p:ph type="title"/>
          </p:nvPr>
        </p:nvSpPr>
        <p:spPr/>
        <p:txBody>
          <a:bodyPr/>
          <a:lstStyle/>
          <a:p>
            <a:r>
              <a:rPr lang="en-US" dirty="0"/>
              <a:t>Conveyor Awareness </a:t>
            </a:r>
          </a:p>
        </p:txBody>
      </p:sp>
      <p:pic>
        <p:nvPicPr>
          <p:cNvPr id="6" name="irc_mi" descr="http://www.mysafetysign.com/img/lg/S/Stay-Clear-Conveyor-Danger-Sign-S-0855.gif"/>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3141" y="2933700"/>
            <a:ext cx="4316614" cy="3323691"/>
          </a:xfrm>
          <a:prstGeom prst="rect">
            <a:avLst/>
          </a:prstGeom>
          <a:noFill/>
          <a:ln>
            <a:noFill/>
          </a:ln>
          <a:effectLst>
            <a:innerShdw blurRad="114300">
              <a:prstClr val="black"/>
            </a:innerShdw>
          </a:effectLst>
        </p:spPr>
      </p:pic>
      <p:sp>
        <p:nvSpPr>
          <p:cNvPr id="7" name="Rectangle 6"/>
          <p:cNvSpPr/>
          <p:nvPr/>
        </p:nvSpPr>
        <p:spPr>
          <a:xfrm>
            <a:off x="400050" y="1346836"/>
            <a:ext cx="8657228" cy="2339102"/>
          </a:xfrm>
          <a:prstGeom prst="rect">
            <a:avLst/>
          </a:prstGeom>
        </p:spPr>
        <p:txBody>
          <a:bodyPr wrap="square">
            <a:spAutoFit/>
          </a:bodyPr>
          <a:lstStyle/>
          <a:p>
            <a:r>
              <a:rPr lang="en-US" sz="2200" dirty="0">
                <a:latin typeface="+mj-lt"/>
              </a:rPr>
              <a:t>The concentrator personnel are exposed to more conveyor hazards than most other mine employees. </a:t>
            </a:r>
            <a:br>
              <a:rPr lang="en-US" sz="2200" dirty="0">
                <a:latin typeface="+mj-lt"/>
              </a:rPr>
            </a:br>
            <a:br>
              <a:rPr lang="en-US" sz="2200" dirty="0">
                <a:latin typeface="+mj-lt"/>
              </a:rPr>
            </a:br>
            <a:r>
              <a:rPr lang="en-US" sz="2200" dirty="0">
                <a:latin typeface="+mj-lt"/>
              </a:rPr>
              <a:t>Conveyors can, and will start at any time.</a:t>
            </a:r>
          </a:p>
          <a:p>
            <a:endParaRPr lang="en-US" sz="2200" dirty="0">
              <a:latin typeface="+mj-lt"/>
            </a:endParaRPr>
          </a:p>
          <a:p>
            <a:r>
              <a:rPr lang="en-US" b="1" dirty="0"/>
              <a:t> </a:t>
            </a:r>
            <a:endParaRPr lang="en-US" dirty="0"/>
          </a:p>
          <a:p>
            <a:r>
              <a:rPr lang="en-US" dirty="0"/>
              <a:t> </a:t>
            </a:r>
          </a:p>
        </p:txBody>
      </p:sp>
    </p:spTree>
    <p:extLst>
      <p:ext uri="{BB962C8B-B14F-4D97-AF65-F5344CB8AC3E}">
        <p14:creationId xmlns:p14="http://schemas.microsoft.com/office/powerpoint/2010/main" val="230864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4</a:t>
            </a:fld>
            <a:endParaRPr lang="en-US"/>
          </a:p>
        </p:txBody>
      </p:sp>
      <p:sp>
        <p:nvSpPr>
          <p:cNvPr id="4" name="Content Placeholder 3"/>
          <p:cNvSpPr>
            <a:spLocks noGrp="1"/>
          </p:cNvSpPr>
          <p:nvPr>
            <p:ph idx="1"/>
          </p:nvPr>
        </p:nvSpPr>
        <p:spPr>
          <a:xfrm>
            <a:off x="341745" y="1431636"/>
            <a:ext cx="8534399" cy="5116946"/>
          </a:xfrm>
        </p:spPr>
        <p:txBody>
          <a:bodyPr/>
          <a:lstStyle/>
          <a:p>
            <a:pPr>
              <a:buNone/>
            </a:pPr>
            <a:r>
              <a:rPr lang="en-US" altLang="en-US" dirty="0"/>
              <a:t>   In the event of a medical emergency, the following six conditions will constitute a full “MAYDAY” response. </a:t>
            </a:r>
          </a:p>
          <a:p>
            <a:pPr>
              <a:buNone/>
            </a:pPr>
            <a:endParaRPr lang="en-US" altLang="en-US" dirty="0"/>
          </a:p>
          <a:p>
            <a:r>
              <a:rPr lang="en-US" altLang="en-US" dirty="0"/>
              <a:t>Chest Pains (Any)</a:t>
            </a:r>
          </a:p>
          <a:p>
            <a:endParaRPr lang="en-US" altLang="en-US" sz="800" dirty="0"/>
          </a:p>
          <a:p>
            <a:r>
              <a:rPr lang="en-US" altLang="en-US" dirty="0"/>
              <a:t>Difficulty Breathing</a:t>
            </a:r>
          </a:p>
          <a:p>
            <a:endParaRPr lang="en-US" altLang="en-US" sz="800" dirty="0"/>
          </a:p>
          <a:p>
            <a:r>
              <a:rPr lang="en-US" altLang="en-US" dirty="0"/>
              <a:t>Unconscious/Unresponsive Person</a:t>
            </a:r>
          </a:p>
          <a:p>
            <a:endParaRPr lang="en-US" altLang="en-US" sz="800" dirty="0"/>
          </a:p>
          <a:p>
            <a:r>
              <a:rPr lang="en-US" altLang="en-US" dirty="0"/>
              <a:t>Electrical Shock </a:t>
            </a:r>
          </a:p>
          <a:p>
            <a:endParaRPr lang="en-US" altLang="en-US" sz="800" dirty="0"/>
          </a:p>
          <a:p>
            <a:r>
              <a:rPr lang="en-US" altLang="en-US" dirty="0"/>
              <a:t>Major Trauma</a:t>
            </a:r>
          </a:p>
          <a:p>
            <a:endParaRPr lang="en-US" altLang="en-US" sz="800" dirty="0"/>
          </a:p>
          <a:p>
            <a:r>
              <a:rPr lang="en-US" altLang="en-US" dirty="0"/>
              <a:t>Seizures</a:t>
            </a:r>
          </a:p>
          <a:p>
            <a:endParaRPr lang="en-US" dirty="0"/>
          </a:p>
        </p:txBody>
      </p:sp>
      <p:sp>
        <p:nvSpPr>
          <p:cNvPr id="2" name="Title 1"/>
          <p:cNvSpPr>
            <a:spLocks noGrp="1"/>
          </p:cNvSpPr>
          <p:nvPr>
            <p:ph type="title"/>
          </p:nvPr>
        </p:nvSpPr>
        <p:spPr>
          <a:xfrm>
            <a:off x="762476" y="164270"/>
            <a:ext cx="7202078" cy="663969"/>
          </a:xfrm>
        </p:spPr>
        <p:txBody>
          <a:bodyPr/>
          <a:lstStyle/>
          <a:p>
            <a:r>
              <a:rPr lang="en-US" dirty="0"/>
              <a:t>Emergency Response Procedures “Mayday”</a:t>
            </a:r>
          </a:p>
        </p:txBody>
      </p:sp>
    </p:spTree>
    <p:extLst>
      <p:ext uri="{BB962C8B-B14F-4D97-AF65-F5344CB8AC3E}">
        <p14:creationId xmlns:p14="http://schemas.microsoft.com/office/powerpoint/2010/main" val="23710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40</a:t>
            </a:fld>
            <a:endParaRPr lang="en-US"/>
          </a:p>
        </p:txBody>
      </p:sp>
      <p:sp>
        <p:nvSpPr>
          <p:cNvPr id="4" name="Content Placeholder 3"/>
          <p:cNvSpPr>
            <a:spLocks noGrp="1"/>
          </p:cNvSpPr>
          <p:nvPr>
            <p:ph idx="1"/>
          </p:nvPr>
        </p:nvSpPr>
        <p:spPr/>
        <p:txBody>
          <a:bodyPr/>
          <a:lstStyle/>
          <a:p>
            <a:r>
              <a:rPr lang="en-US" dirty="0"/>
              <a:t>New picture of </a:t>
            </a:r>
            <a:r>
              <a:rPr lang="en-US" dirty="0" err="1"/>
              <a:t>conv</a:t>
            </a:r>
            <a:endParaRPr lang="en-US" dirty="0"/>
          </a:p>
        </p:txBody>
      </p:sp>
      <p:sp>
        <p:nvSpPr>
          <p:cNvPr id="2" name="Title 1"/>
          <p:cNvSpPr>
            <a:spLocks noGrp="1"/>
          </p:cNvSpPr>
          <p:nvPr>
            <p:ph type="title"/>
          </p:nvPr>
        </p:nvSpPr>
        <p:spPr/>
        <p:txBody>
          <a:bodyPr/>
          <a:lstStyle/>
          <a:p>
            <a:r>
              <a:rPr lang="en-US" dirty="0"/>
              <a:t> Conveyor Awareness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6" y="1018903"/>
            <a:ext cx="9054464" cy="5440636"/>
          </a:xfrm>
          <a:prstGeom prst="rect">
            <a:avLst/>
          </a:prstGeom>
        </p:spPr>
      </p:pic>
      <p:sp>
        <p:nvSpPr>
          <p:cNvPr id="6" name="TextBox 5"/>
          <p:cNvSpPr txBox="1"/>
          <p:nvPr/>
        </p:nvSpPr>
        <p:spPr>
          <a:xfrm>
            <a:off x="317183" y="2567940"/>
            <a:ext cx="8477250" cy="2246769"/>
          </a:xfrm>
          <a:prstGeom prst="rect">
            <a:avLst/>
          </a:prstGeom>
          <a:noFill/>
        </p:spPr>
        <p:txBody>
          <a:bodyPr wrap="square" rtlCol="0">
            <a:spAutoFit/>
          </a:bodyPr>
          <a:lstStyle/>
          <a:p>
            <a:r>
              <a:rPr lang="en-US" sz="2800" b="1" dirty="0">
                <a:solidFill>
                  <a:schemeClr val="bg1"/>
                </a:solidFill>
              </a:rPr>
              <a:t> </a:t>
            </a:r>
            <a:endParaRPr lang="en-US" sz="2800" dirty="0">
              <a:solidFill>
                <a:schemeClr val="bg1"/>
              </a:solidFill>
            </a:endParaRPr>
          </a:p>
          <a:p>
            <a:pPr algn="ctr"/>
            <a:r>
              <a:rPr lang="en-US" sz="2800" b="1" dirty="0">
                <a:solidFill>
                  <a:srgbClr val="FF0000"/>
                </a:solidFill>
              </a:rPr>
              <a:t>Conveyors can grab you……  Don’t get caught up!!!</a:t>
            </a:r>
            <a:br>
              <a:rPr lang="en-US" sz="2800" b="1" dirty="0">
                <a:solidFill>
                  <a:srgbClr val="FF0000"/>
                </a:solidFill>
              </a:rPr>
            </a:br>
            <a:br>
              <a:rPr lang="en-US" sz="2800" b="1" dirty="0">
                <a:solidFill>
                  <a:srgbClr val="FF0000"/>
                </a:solidFill>
              </a:rPr>
            </a:br>
            <a:r>
              <a:rPr lang="en-US" sz="2800" b="1" dirty="0">
                <a:solidFill>
                  <a:srgbClr val="FF0000"/>
                </a:solidFill>
              </a:rPr>
              <a:t>LOTOTO REQUIRED!!</a:t>
            </a:r>
            <a:endParaRPr lang="en-US" sz="2800" dirty="0"/>
          </a:p>
        </p:txBody>
      </p:sp>
    </p:spTree>
    <p:extLst>
      <p:ext uri="{BB962C8B-B14F-4D97-AF65-F5344CB8AC3E}">
        <p14:creationId xmlns:p14="http://schemas.microsoft.com/office/powerpoint/2010/main" val="35821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41</a:t>
            </a:fld>
            <a:endParaRPr lang="en-US"/>
          </a:p>
        </p:txBody>
      </p:sp>
      <p:sp>
        <p:nvSpPr>
          <p:cNvPr id="4" name="Content Placeholder 3"/>
          <p:cNvSpPr>
            <a:spLocks noGrp="1"/>
          </p:cNvSpPr>
          <p:nvPr>
            <p:ph idx="1"/>
          </p:nvPr>
        </p:nvSpPr>
        <p:spPr>
          <a:xfrm>
            <a:off x="138249" y="1824446"/>
            <a:ext cx="8817428" cy="5170714"/>
          </a:xfrm>
        </p:spPr>
        <p:txBody>
          <a:bodyPr/>
          <a:lstStyle/>
          <a:p>
            <a:pPr marL="0" indent="0">
              <a:buNone/>
            </a:pPr>
            <a:r>
              <a:rPr lang="en-US" sz="2200" dirty="0"/>
              <a:t>We use many chemicals and reagents to help with the processes of milling. Some of the chemicals or solutions are abrasive in nature and injuries may occur as a result of contact and rubbing of the eye. </a:t>
            </a:r>
            <a:br>
              <a:rPr lang="en-US" sz="2200" dirty="0"/>
            </a:br>
            <a:br>
              <a:rPr lang="en-US" sz="2200" dirty="0"/>
            </a:br>
            <a:r>
              <a:rPr lang="en-US" sz="2200" dirty="0"/>
              <a:t>Lime / Collectors</a:t>
            </a:r>
          </a:p>
          <a:p>
            <a:pPr marL="0" indent="0">
              <a:buNone/>
            </a:pPr>
            <a:endParaRPr lang="en-US" sz="2200" dirty="0"/>
          </a:p>
          <a:p>
            <a:pPr marL="0" indent="0">
              <a:buNone/>
            </a:pPr>
            <a:r>
              <a:rPr lang="en-US" sz="2200" b="1" dirty="0">
                <a:solidFill>
                  <a:srgbClr val="FF0000"/>
                </a:solidFill>
              </a:rPr>
              <a:t>Hazard Awareness </a:t>
            </a:r>
            <a:r>
              <a:rPr lang="en-US" sz="2200" dirty="0"/>
              <a:t>- Collector will cause irritation to eye burns and can trigger allergic skin reactions.  </a:t>
            </a:r>
          </a:p>
        </p:txBody>
      </p:sp>
      <p:sp>
        <p:nvSpPr>
          <p:cNvPr id="2" name="Title 1"/>
          <p:cNvSpPr>
            <a:spLocks noGrp="1"/>
          </p:cNvSpPr>
          <p:nvPr>
            <p:ph type="title"/>
          </p:nvPr>
        </p:nvSpPr>
        <p:spPr/>
        <p:txBody>
          <a:bodyPr/>
          <a:lstStyle/>
          <a:p>
            <a:r>
              <a:rPr lang="en-US" dirty="0"/>
              <a:t>Reagent Awareness </a:t>
            </a:r>
          </a:p>
        </p:txBody>
      </p:sp>
    </p:spTree>
    <p:extLst>
      <p:ext uri="{BB962C8B-B14F-4D97-AF65-F5344CB8AC3E}">
        <p14:creationId xmlns:p14="http://schemas.microsoft.com/office/powerpoint/2010/main" val="120777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42</a:t>
            </a:fld>
            <a:endParaRPr lang="en-US"/>
          </a:p>
        </p:txBody>
      </p:sp>
      <p:sp>
        <p:nvSpPr>
          <p:cNvPr id="4" name="Content Placeholder 3"/>
          <p:cNvSpPr>
            <a:spLocks noGrp="1"/>
          </p:cNvSpPr>
          <p:nvPr>
            <p:ph idx="1"/>
          </p:nvPr>
        </p:nvSpPr>
        <p:spPr>
          <a:xfrm>
            <a:off x="83128" y="1274618"/>
            <a:ext cx="8996218" cy="5583382"/>
          </a:xfrm>
        </p:spPr>
        <p:txBody>
          <a:bodyPr/>
          <a:lstStyle/>
          <a:p>
            <a:pPr marL="0" indent="0">
              <a:buNone/>
            </a:pPr>
            <a:r>
              <a:rPr lang="en-US" sz="2000" dirty="0"/>
              <a:t>Housekeeping will always be of prime issue for the concentrator division.</a:t>
            </a:r>
          </a:p>
          <a:p>
            <a:pPr marL="0" indent="0" algn="ctr">
              <a:buNone/>
            </a:pPr>
            <a:endParaRPr lang="en-US" sz="2200" dirty="0"/>
          </a:p>
          <a:p>
            <a:pPr marL="0" indent="0" algn="ctr">
              <a:buNone/>
            </a:pPr>
            <a:r>
              <a:rPr lang="en-US" sz="2200" dirty="0"/>
              <a:t>It’ </a:t>
            </a:r>
            <a:r>
              <a:rPr lang="en-US" sz="2200" b="1" dirty="0"/>
              <a:t>EVERYONE’S </a:t>
            </a:r>
            <a:r>
              <a:rPr lang="en-US" sz="2200" dirty="0"/>
              <a:t>job! </a:t>
            </a:r>
          </a:p>
          <a:p>
            <a:pPr marL="0" indent="0" algn="ctr">
              <a:buNone/>
            </a:pPr>
            <a:endParaRPr lang="en-US" sz="2200" dirty="0"/>
          </a:p>
          <a:p>
            <a:pPr marL="0" indent="0">
              <a:buNone/>
            </a:pPr>
            <a:endParaRPr lang="en-US" sz="2200" dirty="0"/>
          </a:p>
        </p:txBody>
      </p:sp>
      <p:sp>
        <p:nvSpPr>
          <p:cNvPr id="2" name="Title 1"/>
          <p:cNvSpPr>
            <a:spLocks noGrp="1"/>
          </p:cNvSpPr>
          <p:nvPr>
            <p:ph type="title"/>
          </p:nvPr>
        </p:nvSpPr>
        <p:spPr/>
        <p:txBody>
          <a:bodyPr/>
          <a:lstStyle/>
          <a:p>
            <a:r>
              <a:rPr lang="en-US" dirty="0"/>
              <a:t>Housekeeping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965960"/>
            <a:ext cx="9079346" cy="451866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81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66DC23-5D75-4E55-94E0-8AC9A57DBD08}" type="slidenum">
              <a:rPr lang="en-US" smtClean="0"/>
              <a:pPr>
                <a:defRPr/>
              </a:pPr>
              <a:t>43</a:t>
            </a:fld>
            <a:endParaRPr lang="en-US" dirty="0"/>
          </a:p>
        </p:txBody>
      </p:sp>
      <p:sp>
        <p:nvSpPr>
          <p:cNvPr id="3" name="Content Placeholder 2"/>
          <p:cNvSpPr>
            <a:spLocks noGrp="1"/>
          </p:cNvSpPr>
          <p:nvPr>
            <p:ph idx="1"/>
          </p:nvPr>
        </p:nvSpPr>
        <p:spPr>
          <a:xfrm>
            <a:off x="602456" y="1512277"/>
            <a:ext cx="7939088" cy="1520483"/>
          </a:xfrm>
        </p:spPr>
        <p:txBody>
          <a:bodyPr/>
          <a:lstStyle/>
          <a:p>
            <a:pPr lvl="0"/>
            <a:r>
              <a:rPr lang="en-US" dirty="0"/>
              <a:t>Metcalf Concentrator is a non-smoking / Vaping facility.</a:t>
            </a:r>
          </a:p>
          <a:p>
            <a:pPr lvl="0"/>
            <a:r>
              <a:rPr lang="en-US" dirty="0"/>
              <a:t>Smoking is authorized in designated areas only.</a:t>
            </a:r>
          </a:p>
          <a:p>
            <a:r>
              <a:rPr lang="en-US" dirty="0"/>
              <a:t>Disciplinary actions may be initiated for any employees, contractors, or visitors found to be in violation of our policy.</a:t>
            </a:r>
          </a:p>
        </p:txBody>
      </p:sp>
      <p:sp>
        <p:nvSpPr>
          <p:cNvPr id="4" name="Title 3"/>
          <p:cNvSpPr>
            <a:spLocks noGrp="1"/>
          </p:cNvSpPr>
          <p:nvPr>
            <p:ph type="title"/>
          </p:nvPr>
        </p:nvSpPr>
        <p:spPr>
          <a:xfrm>
            <a:off x="1339466" y="171890"/>
            <a:ext cx="7202078" cy="663969"/>
          </a:xfrm>
        </p:spPr>
        <p:txBody>
          <a:bodyPr/>
          <a:lstStyle/>
          <a:p>
            <a:r>
              <a:rPr lang="en-US" dirty="0"/>
              <a:t>Smoking / Vaping Policy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5120"/>
            <a:ext cx="4442460" cy="363093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460" y="2865120"/>
            <a:ext cx="4701540" cy="3630930"/>
          </a:xfrm>
          <a:prstGeom prst="rect">
            <a:avLst/>
          </a:prstGeom>
        </p:spPr>
      </p:pic>
    </p:spTree>
    <p:extLst>
      <p:ext uri="{BB962C8B-B14F-4D97-AF65-F5344CB8AC3E}">
        <p14:creationId xmlns:p14="http://schemas.microsoft.com/office/powerpoint/2010/main" val="58785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66DC23-5D75-4E55-94E0-8AC9A57DBD08}" type="slidenum">
              <a:rPr lang="en-US" smtClean="0"/>
              <a:pPr>
                <a:defRPr/>
              </a:pPr>
              <a:t>44</a:t>
            </a:fld>
            <a:endParaRPr lang="en-US" dirty="0"/>
          </a:p>
        </p:txBody>
      </p:sp>
      <p:sp>
        <p:nvSpPr>
          <p:cNvPr id="3" name="Content Placeholder 2"/>
          <p:cNvSpPr>
            <a:spLocks noGrp="1"/>
          </p:cNvSpPr>
          <p:nvPr>
            <p:ph idx="1"/>
          </p:nvPr>
        </p:nvSpPr>
        <p:spPr>
          <a:xfrm>
            <a:off x="602456" y="1512278"/>
            <a:ext cx="7939088" cy="477888"/>
          </a:xfrm>
        </p:spPr>
        <p:txBody>
          <a:bodyPr/>
          <a:lstStyle/>
          <a:p>
            <a:r>
              <a:rPr lang="en-US" dirty="0"/>
              <a:t>Designated Smoking areas</a:t>
            </a:r>
            <a:br>
              <a:rPr lang="en-US" dirty="0"/>
            </a:br>
            <a:br>
              <a:rPr lang="en-US" dirty="0"/>
            </a:br>
            <a:endParaRPr lang="en-US" dirty="0"/>
          </a:p>
        </p:txBody>
      </p:sp>
      <p:sp>
        <p:nvSpPr>
          <p:cNvPr id="4" name="Title 3"/>
          <p:cNvSpPr>
            <a:spLocks noGrp="1"/>
          </p:cNvSpPr>
          <p:nvPr>
            <p:ph type="title"/>
          </p:nvPr>
        </p:nvSpPr>
        <p:spPr/>
        <p:txBody>
          <a:bodyPr/>
          <a:lstStyle/>
          <a:p>
            <a:r>
              <a:rPr lang="en-US" dirty="0"/>
              <a:t>Smoking Policy</a:t>
            </a:r>
          </a:p>
        </p:txBody>
      </p:sp>
      <p:sp>
        <p:nvSpPr>
          <p:cNvPr id="6" name="Rectangle 5"/>
          <p:cNvSpPr/>
          <p:nvPr/>
        </p:nvSpPr>
        <p:spPr>
          <a:xfrm>
            <a:off x="139849" y="1990166"/>
            <a:ext cx="8907332" cy="4410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39849" y="1990166"/>
            <a:ext cx="8907332" cy="4410634"/>
          </a:xfrm>
          <a:prstGeom prst="rect">
            <a:avLst/>
          </a:prstGeom>
        </p:spPr>
      </p:pic>
    </p:spTree>
    <p:extLst>
      <p:ext uri="{BB962C8B-B14F-4D97-AF65-F5344CB8AC3E}">
        <p14:creationId xmlns:p14="http://schemas.microsoft.com/office/powerpoint/2010/main" val="263499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3912" y="4655127"/>
            <a:ext cx="2893652" cy="223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45</a:t>
            </a:fld>
            <a:endParaRPr lang="en-US"/>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 y="1239140"/>
            <a:ext cx="4701308" cy="3591478"/>
          </a:xfrm>
        </p:spPr>
      </p:pic>
      <p:sp>
        <p:nvSpPr>
          <p:cNvPr id="2" name="Title 1"/>
          <p:cNvSpPr>
            <a:spLocks noGrp="1"/>
          </p:cNvSpPr>
          <p:nvPr>
            <p:ph type="title"/>
          </p:nvPr>
        </p:nvSpPr>
        <p:spPr/>
        <p:txBody>
          <a:bodyPr/>
          <a:lstStyle/>
          <a:p>
            <a:r>
              <a:rPr lang="en-US" dirty="0">
                <a:solidFill>
                  <a:schemeClr val="accent6">
                    <a:lumMod val="60000"/>
                    <a:lumOff val="40000"/>
                  </a:schemeClr>
                </a:solidFill>
              </a:rPr>
              <a:t>Watch out for critters</a:t>
            </a:r>
          </a:p>
        </p:txBody>
      </p:sp>
      <p:pic>
        <p:nvPicPr>
          <p:cNvPr id="6" name="Content Placeholder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636655" y="1182256"/>
            <a:ext cx="4507345" cy="2493817"/>
          </a:xfrm>
          <a:prstGeom prst="rect">
            <a:avLst/>
          </a:prstGeom>
          <a:noFill/>
          <a:ln w="9525">
            <a:noFill/>
            <a:miter lim="800000"/>
            <a:headEnd/>
            <a:tailEnd/>
          </a:ln>
        </p:spPr>
      </p:pic>
      <p:pic>
        <p:nvPicPr>
          <p:cNvPr id="2050" name="Picture 2" descr="http://t2.gstatic.com/images?q=tbn:ANd9GcSQf8Tjnu11EOgvjWEBgbtLCe9PQ45GVp8yIhNnWuHbhqvSBoCH">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06087" y="3539404"/>
            <a:ext cx="4568479" cy="33185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4812144"/>
            <a:ext cx="2463655" cy="204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data:image/jpeg;base64,/9j/4AAQSkZJRgABAQAAAQABAAD/2wCEAAkGBxQTEhUUExQWFhUXFxwYFhgYGRocGBkaGxoXGBgYGBgYHCggGBolHBYYIjEiJSkrLi4uGB8zODMsNygtLisBCgoKDg0OGxAQGiwkHCQsLCwsLCwsLCwsLCwsLCwsLCwsLCwsLCwsLCwsLCwsLCwsLCwsLCwsLCwsLCwsLCwsLP/AABEIAMIBAwMBIgACEQEDEQH/xAAcAAABBQEBAQAAAAAAAAAAAAADAAIEBQYBBwj/xAA9EAABAgQDBQcDAwIFBAMAAAABAhEAAyExBEFRBRJhcYEGIpGhsdHwE8HhMkLxFFIHFSNiknKCotIWM7L/xAAYAQEBAQEBAAAAAAAAAAAAAAABAAIDBP/EACIRAQEAAgICAgIDAAAAAAAAAAABAhESIQMxBEETIlFhcf/aAAwDAQACEQMRAD8A1+E3z+pG65I7pcM1CfmYiWWTn49PxHN9hS2cCmqzY8TemTBo8rs7O7xen2aEuc9SXycm3AQt97PelCOvnDl2pXx8oEEJVKu3RoZ9MgO/jB3oDx5cYZMRRizZu/pnATZUtrmHS1iotp94fzNPmcCRLYsCEp/tYPXUuYkeqbkbcL/iHSlgiheGTUlq5W5cYFKlMSSanjzsHiSQk0GvppyjqaG1/lxA2DPevWCBZatT6xIXdB+esd+iNOXjDRNAvlesJM7eercIk5MATXPp94D9VRd6dftB0oD2pCHCJGCUCQpq+fnBAAPlYaVQgD0iTiEFz8YQ9CWhpQM3aHfVpSvHTm0SPUAWdLtUcPzDnFIriVKqSfloLKRlWubwhKJDeVdY6ZQekR0gWOcP3WiRqsPWgDwP6Late/2g2+1YcVOOPCJIm7xqLZ/bhBkTdfH5aH7j5Qwor73ESEVNAFaAXMNmEdeP4gMwHLXQEdQYcldSK0apZulYkYEqNy+kSEp1v80gYXrHa6vFpbFhQI/KfmFAUOXNc96ml26Q8rY3NTo7M1/LxPAREUhrVGgL3PAfKxLkAWLeJ+ZwoUube1PCmsdWQlnI9fwIFOQHO6pScnFy+YByytHJawQ4rxJr5/eBDInc6/aETXQViCraZdgkj/qHjY/ModK2iaOkV/tDvxGv4iSa1WPqfKOKvSj/AAw/e0v5+cRJ6nLC5BqBQaevlEhXVV3p8zh308/U04wyTKUwf9RuoDO2ZjmIlrAp3mTk1TyeApCEhPEx0rSCzFyBYUPtnEDZH1O8ua7miUOO6Bm2RMS95IehDmpFa9IIq5MQwpcijvd9GtAZs3dIGZtxa7ZtSJAShKWFhYMB5NHPpgkFQFNWcPoY0ilr/NzzFoKiYDQFznbSKPtRjDKlgoIBFaGMsNrhACaBS+8Vf3EuaVoA7RnK8ZtvDDldbejPpHQT7xlOyu3jMV9KYq77r3DXB1HtGpVLprp75RY3c2zljxunVQA4gWF7Uy6QZKNXPt0vaA43EplIKlZUoxJD3rGgIlDBmcwl3FNc7ZxS/wDyRG9u1YXJLtnX5pFrgscmakFJHKCWX0csLj7FUnMNDwrT54QnYs44CnkM4YqW9fv9oWTlDn9o6whm+oaH1/iAqnnIfNLxINa0hYQKKIcXqA2ebP5wVMxWp9Y7LSFEFVwXBzHLxaJUqWDUGFAIxDfqFYS8Ql6GJKt0ZxDnFzbdztfnDBXWa9X1ygjw0ILc9L9I5v8AOIHgc/GFEdWOAo3lCg4nYKJdNA/jD5SiVfpDC5A9je9YRxoP6fHLxiJ9ZRFT3b1L8c66Rf4U+WkPck3AGlONobMUAkgAO/B/AescTiQkOS5b584QOVtGWaFT6gn5YwJEXhVN+nPrnlaCS1s1Cd6wAL8zSLQYlAa1NePOGYnHgByQGfrzzaAhIBFWrRxWAFVTvFvl4zHaTtoEOJS95WYAp/y+GIOyNtrVJWsqClqslmCQL5Vy8Motam2pjutqrHypQ/8AsS5uCr7QD/P5f96VHmKefMR5htxU6ewCXHBKyPAJYRTnsliyHTJXwo3g6ocZv2spp7VidrBACibh0gEVfzaI6O0ctR3XI/6gWbgRnHn89eNmsn6awsJG93QTxrvNu01ivxgxEkArEsgv+lQKnGqUmn4jlryb607SeLj3vb2BM5Ld1e9vVBpY6NeClYOobVh1pHhuF7UYyTP+shgWbcYbhTo2XSPVeyfauTjZW8HTMS31EFnB4WdJ1jtcbJt59zbL9tscuSpiHr5cNYxG09pzEpSQohyW5Us/Ex632uwAnyiGciqc2I4i2ceP9qJO5ujR/t7RrDVWV1DtjbenGfI35hKRNFMqndNAK0Jj3TATJpNEkp1PkAzfe8fP3ZWVvYzDhn/1UluR3vtH0diMeQkktugZcLscovLJL0zjbfaJt7a0vDSFzZpYJFtTkA1ybR4ZtbtbPnzjNKimvcSDRKXs2ZNHMG/xA7SHFTyhJ/0pZZIehVYq46D8wHsT2UXjppc7klFZi/PdT/u9B0B3jjMZui276TF7fM5IUU7gCmO6+6os4FqHg7R6F/h1tALQsqLMzAswBt1jJ9vNsYaVJTgsMH+ma7p7gI1P7lF6xjtibR+nNQVKO6DUZeEZ49bka5buq+g/86k5Lfi1Oj3ENmbZQEFVwP1NkOLVjyvF7VCd0JWSDVO6KFL00qLGpEStjbSWZg3X9VEaaAcA0cJc9+une4ePj77ei4LtDImsErD6Ufwi1lpBAaoyP2vHk2H2RiEzd4Spgcgua+Y98o9O2KlaJQCv1M/Do0dcpPpwT/paeHy0dTJZ2tmaQOTiSUgkMcwXFjbjaGrxRFSRyq8AGEqIc6Yp2GWsEmbRbjrwgOHnomGlCMn+cYkjzkqFUkgZsbF71yjsmcsXL8D8eJwl6+kNVJO8Klg9KVf2hARmHKFBgg6ffzhRFW4XCrzBHEFtLDK3nEbGpVNWJcpPdd1kZB6knU2EW4WVhld0G9xTPqYDMmKHdkJAvUtuvqr9yosev9V7V+Mw0wguk2zY8gAKg2vTpFXKlkTd0q3UgbyiU91hZy1SOeca7+oAUEuTStRVrkJAtHVTJRDEAa/loyXne0+1MqSoplpM4prvk7qSToc2dukV23e0aVykGiSq4NW4AfxG7xWwcIo724CSc9OD1yjPbewmHmH6Cd0LFktlzPSLpub+mZ7NbKl4hffX0zP/AKj1j0fA7KkyR/pofSqXNH/caWaseeStmLkq7rs9xn7xeYftKUJCUp3llwmrVa6jkBqOEOUE7avaGPkyEBUzupyoN4m7BrmnrGJ2v2xnlKjKliWnIqKSs6mvdR/5RT43bClKUpSt9ZzJIAFmQg0QOWkUm1cSQgCveqA/vGcZ23ZJNmY/a02Yf9Va1cCaeWXJog/W4AfOMDM0ihBHA28DAit8gOT+8enThtL+sePX78Ik7Pxi5MxM2UShaSwIsdUqGaTpEKXOULPw4cRmOYhqJ1a9dTGdN7e37E7RpxaWoFN3h/66h9Y86/xOwW6tBAFfgiPszaapITMT+pJodeB843kmZLnoRMYEnvuahINaaN9o88z4dun4+V1HmvY/Zk0YuSooUlIVUtQUIj1Tba1TZK0SypClJbUh9Kt/MZja+3zJP+lLQR/ebvyyjM4ntVilKcTm0Ccm9TGpln5O5Fljh4+qj4vsZiUzEoCFKSpQAWB3a5nRuMa/tNjhgcEMLhkkKA78zR6KU/8AeSQKWflGRV2qxZIaestlkfLOBYnb+ImjdmzApP8AaUJ9WfzjrrO63py3h9bUAc2zi4wOyZIUn+qniUl+8lI31gchYxpNkdncPi5KzImCTiJYBO7vFKkks5SqqDk6S1bRmMT2bnomfT3N45KSQUHjve9Y6TKX+nO42PQtg7c2LhA0tM6Yq++tBJNNFMB0AuY0ex+12DnTO6QlRokKDDxsY802d/h/i1LTRISr9zvTkzkwbHdmcVhZhC0lSAaLSksRlxEcspj9V0x/t7ihY1flDyQRQ509qx4l2f7WTpc4jeJlv+lWTaE2j1LYe3pWJRvIUSc0kd4E3ce0ZuNiXCh8v1rFbjUk2zysM3Phl6RPWsAUB/POIn1EFbKJd6G7NQsQ46wJHl7OL1JVnmB1rAUy9xRYkPYMWpmPjxc/SQgHdBBNzUuz0c8zFZ9Mn9z94gPzoA+dPKKJPw2LKheuj58YM/Xh8+UirXKVpveINNG+Vh2Dxq1O6d2ue87Zn9PzWKCxbbr/AM/iFA5JO6O74mv3hQhEmbSSoAs49feErHpySeTZ8tbXiMiSQ4BvelvAQSbg+7YE0yDdb1v5QNEnFCm8ktxIdnZ3uS48o6caDTcPNqVfx/MNThqnePeNmYelcvOGKkqtYCwZwKuwP4GUBSFM2QPJwKuyXFHrVqRFXg5IJmEJvU0ccCWvD9xQAYs7UprW1fW16x1JINa1sBU0urIjnAlJ2qlL/ppq5IBWJZIzDZ7rNXddjmcqR5psXEFQJNFMEszFnJj2tnCgoEg0qzMQKUrWseJ7bwJwU9UskhNSh7KRvUqNM+UM7lxbxurtZysCg1Ve5eKztPNlUSLjyip2jtJZYO3L3iuDqOp5/HjXj8V3u0+XzS9Q8LagNNHYdbQ4LSNUn/aQR0rHU4FRoL6UfoH9WiZh9lL3t1lG1EkVfgxc8wOcd7p55tHRIKwVAuxYvfwcnrAyN096/keRjbyey4QB9YKRmEA97mSTupPAOYIvB4dm+kVGzqr6lo82XysMbr29WPxc8ptj5eNYNG27E415Kkgij8QznyqIxvaLAIkzE/TPdWN4B3apBAOYi+7GJO4ptXcEggtlF5ZLhuDxWzPVTtr7igpKmqz3FeGpjETkhEwsHAPdBPGm8zP5Rpts4ZRmAAqFanRzXmc4oMfhy9mBsKODZnYE5/nN+P8ArPbPyO+9IM6aS9RfIAeQALQ0TdHani1ejvBV4ctW9Gd3bg9xb7Q1GGL0qPl49O480lb/APw/O+maFd0FBS4JsSFGuVjaG7X2PMSApK3FwpIY+GeefSKTBbR+jKKUmpg0vtIsAJd0gAMY44y27d8tSaej9jcSpcpKipyzeBZ2exaLHamKmhYCUFYUdHGpc/al4842d2zRJl7pBUrecAaf7jpX0i+2F28Qpk94LUWZtaUNukZywolib2j7OSFIKlICJqj+3ul6udD1gfYjZX9Otakq395LFxQaG93ziw2yd5O6reJcGvFyQDleO9nZ4390vWt6061pFjf1Fl206Br0Le3OHIkACgYCzQOXN4AV6kdYLLWXbr8f5WMxOGW1d0lhQZn2tAZ+G+olJLosQN1O8CKh3Bq7eETUrrQXzyiMokkJT00OdKQwGIlslioq/wCpvjcIeZdnDa65+7w6repsb6NXOEKWL8oqjwr/AHNCgRPPxhRbWjpaQGag0GvnrAsUD3QlQSp3IKQXGfK99SIiDaZUVJ/cA5awvcjgPGCSQRUi7ZeAcjR9bnlAUpNczpUg9Wh4lDj5tEP6aq06GvhV39ICjeSCJZZnNQzk1qWJOdeMSWX0fG2TtSjiOGSLM2YYm2vnbgIiyJyx+rM1s/IG2VucSFYnMoUBevOgveAn/T48WjG/4hdl/wCplb6GE2WCa0ChdreHKNNM2mWYAgtmCf5MVuLmKWSGVut3iR0Ya2g3q7Onghwq1L3QklWgBJ8EgxoMBsr6YBUEktWyjyYyqDmqL7BbLV9SkveJspgwfUkFsqARYYvZO4lSpx3iKhAzPGoeO+Xk1BjhusZiJYVQITuv5/8AJgeXhC7ObXThcUiZupUmqTY7u9TeDOARzs8R8dLXMWQaD+0GgeyafqUdBEdWD7wBL8MhkANT/EPVnau5emv7QbeVMLDp+PeMpicUalSnOg+7RGnFYdILB6t7iIs5NIxh4scWs/NlZoKfOKi5jS9k8QpikOB5GhvGX3DFvszATpjoT3XuVOB6Vyjr5JLjpy8eVmW26lKQssV1L7w3iHbg9WPOG4nZktVKM4y+73jD47Z83D7pWBuuQ4IIfO2fOLTYu1SlKt8kswLl3/tSxdnJFcnOkeb8PW8a9P5ZbrKNKvs/J3aqS1yFlmye72A8M4BPwUmWgsUMxchqgVI5Uv7xm9ry5ae+ukxTsEJo4Z6nS18ogydvLShSKkKYFzRhcNxjU8VsZvkxlP2rhFJ3VMUoVVJVn4OIqlTYuto7VXiZSZYTZW8WqSWPvaKKYggkGhGWcejD128+d76cKjB8Jid1SToQYCiUTYQfCYUqWE5kgRqszb0RHaQLNAd1k3oQWY86iLXZmP3lAg1ehseStOf8RmsbgVJSlSRUBuvx4iYTaiZZ3iQ/9ub6Nzzjy3xTe8fb1Y+Xc1l6e04aaN0FRq2Zt0GfnB0HNvbzjz/sf2v32TMASonus7VyOmcb+VOCg78orNORxWcgMnFm1uYJ9QDkeXnX0gJmgAn7Gp6B/KGlBaz8vHPnEBCSTkQL6twY0uIctNmYercMr+kDTMyqNPlaw9SEjV9H+3OEHpHD1jsQZuKSkspSX4kPHYCKEDNmyH3Y3ga194boLVyZz4/HjPbX28Uf6ctKioNkCnVqm9LcYjDaU5QSQg940e7D9TgZEtWI6a6YN4OSkVsHcdL5eUcTKFB+mrkVrpX5lFEnaM52V3RR1AMM3Fch94OjFTCS43sgxcOKPrfLSA6WrVI88uA1FoSw1yNOZIycc4ij6lanO7D5fnByVAW5nXTK9Xv6xlGCQH/TmLVDDg9PyY6EV4VprW/DlHAogsUkBulGZyBx8o4rEJBLUbIgvwraDTUZPtCn6JUU0JrY/P4ii2ltEYgJILHdAWP93v7xL7YYzeJGWfLQeF+WkZTCSD3jl5OAxjtJLOxuy9DYshLpsGuLDUJ4mxPE5RUzp2gA/j1iXPlk3+aRGMh43GLUJQgKkxPmS2guFw2+wNBr8+8OxoLZMir0uwLZ+wjXyJIw4FzMUHI/d+Ej1iu2JNkSp6Qod0n9SiWcAsSBS7DrFl2jnorum9aZ8Xz/AA0eb5HLPWMev4/HC8qpttY5UySuUK/vVmKEFgTVxrm5igwtaGlQX4i0WE8brnNQPgSRXixJ6xBMmO/jx4Y6efy588rUHHTCpalFySSrqSSaZViNFyZAN7/P5gKtnOzfPaOvJy4rjsQJYJWv9SVJ3RlU3fg0avbUmViQBMSkqSO4sJALX726BvJPlGU2TKEtBGZv/wBof1Ii/QQC+VPtTz9Y8nyJlLyxr1/H4WccopNpYREpBKUtld2NqvVuMA7MJCllRFtTmYvdsYYLSpIq6SQKku1T0pzin2HhFovR7gx3xu8dvPlOOVjVyl3DPdrW6RA2p2YCgVBNSBbNzTnaNDsLB77FwOFK+0adGDTusQT0Ay48zre0YuelI8ZShIO6pwbpLVBFCx6R6X2O2mVoCFKc0D14CkVXbTYKJcoz3AKSObqUkD18op+xO0VKxKUSgLKUXIDswIH/ACcfiG3lDJI9YK3bl+mj/jPwjqZjAUJ4XplnwhiA9SO9dj9vHzg3EB2vbjxjCJB1Bfn5mHrDVPj6OIGpQep8o5K4NxcNfOEOBL5n/lCgv0tFHxhRBWS9loLkg7xqVOXJ0e5PykPXsk03Uo4FaSS+VAwpSv8AMWMgBKQN0JbIZdIDitoBAezWcsOlb2jLQeD2NLRUgEu7gM5zNbfiJktKE07oGeXUgc4zC9rTlKNO6zUsO9yqWGufSJEvEquxdzWuoyvR7mIrs4kVIFAWf7sbXeGoxhIBSzEODrQkEHOn3iHJxhOWtLlsoly5lHcWoLN7iBM12q2nPlp3kDdBVc2A1Iqbt4jWPPJm1531CkrKXZyGLhv2trdqR7NiJw/SpiMwdKUikmbLw5cpkISdd0A5VHSNSyGPNNo7QCwklw1OPny/8jGq2WmRiJAQmgSAAP3JUeNy+ubmO7S2Elcvuuc3Po/BozUhCpCwRdJ6aXh1uK3Tu1dlLlmoo5DtSl2OsVwQ0embKxaJ6WLEnJVhape9ogbQ7NBaipBAf9vDKgt+YJl/I088MkGtaxbYPBDcJIBbwHLU+PSLOf2ZmpP6X4gv0Nb8ImScI26Flmqxpap9I3yUnbEbVwhqCGJLJGbZcg5r+IjYSSpqElFx6PrrSNL2i76xqSXbOwbz84rljdG7agfmAj2jWOW4spqoJSSeVImYHZpmlkj5rDAhzFpsfGmUt2fJmckdc4MqJFJisKUkhVwa/BA0IOTxs9uyBOQFFICsmL9DQZxn0SCk8eX2ixy3FZpHwcs94Afi/uI6duhJ3CgszCwyLvxf1jaYXZ8udKKpbBRDKAy4D5mYyG2tilKtSDpncf8A5ilmXVPePo/Zm1FLUFBLAZM5BpXlWJ60qKnUx13fVj8rFZs47iu6Dko3sXc9GbwjTyJklQBUhT/7T9jD69M3s/YCmmAGxIvx5xuUktS/CmnMRmdmTZALpJBqHIduUW8naCAkBS0qp+pNAX0FfCOWfv01j6Re2WDXPwi5aQN8sQHHe3VBRG9YEsRWPM+y2ITIxKVrNA6T936x6dtPaSPpL3FjeIIHgbg2MeYK2NMmTCoEOTUnjyjWHrVFe3YMpUkFNmyrBAhOf2flao5RUbGwf08PLlhQ3gA6iCx+AWi1UgXNfA24RnQJKb1DZHV/hh7VqztXnxAhst8i/O4fhlD1DNx11+CJOBQzeFC6eafeFFtK+ZjSqiWbIseDnl8zjpZSfjvlbMDOsc2Zg2ADN1PH50gs8hIsSA7M/K3XzEDSrTgSQWUQBRKWPi+lg8H/AKJViALGoyZw7dIssLJ7rbpfQgODQHwbyiciWxqomgACi4HRufwCIKnCymuQOBAbgwycVaJAQ4pSv3rbPSLD+nSOfz50iJNCQGAYA8vlfGAo6JASGtWlNat5mGzpBIbdcnia82ygq1BnoLXzqwFTTkISJgZyxyYnO7ecVIEyR3LBsgLWa4v+Iz+2cAmvdAJ4fcRqFL0DX4htOfSIq8GVFRJOQD+ZAiiYKWFSSCDma669Iu8Lt2u8pFw28x61+Wibiti757oq12Y3uc34GMttdMyUDLyevTSN9ZDuNXNx6Snuq5UfxjBdpNoKKiAWYjiXd35C/QRz/NPp3NOF7CK6bikLJ/uI6cvOHHHVVu1p2TCpqj9R1buZuDevlyjm39nlEwquFAUySQBaIGy8aqUGSSDctcls/CJOKxS5jbxf5XhDq8trfSLKl/PCHSwpwRvDRr8X+ZxMw2GJoL5V5xJlytXHr4dIay1uycOFyg7FwLCjtfxrGa2zs3cVQe383jS9mcQQkpAfTJgbs8TcThgtJSuqq2BIHLhbrHGfrW73GG2bjFSVOmgP6gLnw+Ui62qgTZQWgXYn4Ir9q7OVLNqcvDyiDisYqXLKkmrNwraOut9xmddHIQAmwsU/eJX9CtKRQkXEZLC7TXMUlJUSAQDxcmtI9X2WQZaQWNLXfjT48WX6nrJkly2v86RyWhg1gPmkbNeyJZqU7pOnvA5myElgH4saZfGg5xnjWTVLp+YkYOWHBtlF7/kVTpll/H5g2D2TunvVB8uMPODVWmy1OgE1p18MzE2UCMn6sfFhEeTKaoDOwvpZ/GDqU1HreznWkYaOUr+5up6NW/OOIUXdiL2FOB4Q0Lq9iQ1/xHQpWTEed684gf8AT5wo6x1Pj7woki42ZuilCRUjJvJoj4DBWLkgX1HAkwhXIO1Xy4OSzhmaJ0uTmfHR4GhUMniTcaW0+Xjk/EkVo3wevpHN4MScsvW8MTNCgDTygTq55Iu97Xtw5wJBLAt8/MPG62j5c9aV1hvEV4M/C3y0Sdlyic2tUAP4NSBhG8qh3mLWqDSgNud7QeYstn75+MM+oE2SDRyXqOQt5xaR7DK4vp5xGU+ZLnRnHDSHz8SGNC+QdmOrty84jEk1qzmtegoxsT55wE1U5nCSMiwu7/7bEl8szrFVjsAJtFUPEUc+R5RZzw4YOoMzADlmw84dJSD3RdrHRhWLtPMO12w5qWWgEpALtcZW6ZPbSK/YPZmaoGYsKSlv3AgnQ1ypHseMkqVLKUndLd0smh/u7wPHKBDBhSAlZ3jQOAz6GlnjpPJdM8Xln9GxJItpT1iRKlCN3jtildXahag5nOMzjcAUKZx0FqOOUamUo1oHCndLi7aR0yHqH8b+MBYjT7+ESsECWAHAV/HCIrrs9g1MqrDNvK+d40P0iA5NaO9/KjPAdmYIIYFwTXry5ROEu5Bp4eL5e0cbe2or8fg0rSQQa2+PGA7SYIy0qSbXHHWPSPqB6kcByvQdS8ZztXg9+Uru20dydaxrG6qrz/YmDCZqCqxVXkHbzEetbMQkIDNuk5ZfOUeFJmrSoVtbnX8x6j2Ux57hcsQKOW8LR08mNvbMsbMTOrWFvZsoc9acyftXOGS1dXHzz9YeujDxescWjSBl46/PtDWyoOPvHSWdj9/mcdQskZu/CtaF7iEGyV10a9CM8tRQ1EE/qBRy9LZ38xXzjigTZ7dYSkGvH43rCDirje3zxiPMxOgD3DU8znD1kGh0YaueXKEpDMA4JHMNbOEOiYs13n+cBCgu6RQkeH4jkO6OilykoqBW5v0yr9oV1Gqi7cBcv1bpQRXS5xUeFgS1W0AsPaJUpRc0La/tz6k8eMZaHmTSxAs4BbxoYEUHMlvTN3pA5+JyLXH2oM7/AMQ9U+hZuZo3VucFJ80kDdAAqKvYM5IANfxCcOzu1SBRukDlIAfdYdBVs9DDlGwAyclmHU2sLc4EJMnAggEgWvWvHVvKI0ya92OVPlbeOkEC2ozsKU9+Bjv0XFUvd38h6woBnHLh5AteOhNiwdiyc21HCHghNATS4urgL8YIsDXKzVaoYj5eIhpQSLU8yMqCwaCrwwyrRzwN2ty8YdkH7oFqjPMteGickhwoUF3cMLEkRAb6dKMH+eMNFW8fT54wny3A2lWpTLxhTiCzJ3WycsTWprTlwgIc1YHoNPjCIK8EFF3Ad3DCtquwLAAZ2iyVUVBItRmNT5+0NWh7BramvtwhDMYns65DXuWFL2oYs9lbDCE7xHe9DkAfnnFzh0NQg2v/ABBikcQMvggtKM3eLMxoA1QA+uvT7QyeKEC7N6sbQSelxQVzNK+MDUDZ3rplp81iSLs0rYiYKhmV/cM+TU6w3E4cKBBq+dPKJG+A1QbfpbOHrFc9TW1/bKG90PLu0XZEhRXLo9WPPgIuOzuz1S91JD7tzl5xspiAoM348awH6aRUEXao1br1jcz61Wbj/CVKSwDEcfzq0NE8Pug94MqjVe3OxgiPHxqeMII0YVqPQPGGgkhQWTvdwgBKSkUb9Rd6k+AaDg5DK1/4hpYtrmx8qGscrkzf7r5NSEHpWcgwt7mkJSCSTvNW2g4D3htOD8a9Y5KXTKngQ7AitaVhTpTe983F7D5SOBVRQi2RfPMUaDCWGJOnAdb/ACkcQAA44s/rxiBrDX/x/Edge+fjf+w9I7Eg8Dh90anLhwB1hmOxW6m7EX/LZOYJ9VnLW9Io9pTypgSQAW7tDVsjb8Rlp2WgnNgRvE5MOty2ehaLjByAhL05k6anP8xTYNKCsBSmJP6KuGYCopnq99Isp80HugU1BqTSxrTjwhqSt4AEZB3/AC2nCGqm79CaHL3poYHh1AodyxqKULkgcx5GEliWFgc9dX8YNIYlgMhQ8o7/AFBp8yvfy4wMKremut7DPnHUj92dvPVoEcC9jXpofnSHhIuznUn5pHUTFMzNxI9OML64Ku6LJqTma55kisKEKgBd6WZ2+58Yi4ZiCEi2bUfWhrBiKuaenPjeB/1KUlCDdQJSliX3U5+MXteh1KYOb0sOfnWG4ea5dxTnRucOKqMS3yjaaVgM/FoRRKd46PU52esUR6ph5aPf2tBpcqxcF9P1Z+dfKKrZ2LUve+ohKTvUSmoAoBXO1+MWktVbD3fK3CAjKUcssza4hrc/Dxh0ycBRwSWtysekRZs0PVJceWXWKgV7+Xzwgc2S+bVHUivtxhLXmzE/GhqARXNoojJUoAUDNo9aQXdLPUA2pWGbzCrv1hLNvX8vEjEJ4Uy43eg6Q2ZMIGTO17Dn7wZRNmdy2nIwwYKWp95LqU1XNhXpU+cMRyVh7vRx+YD9SrOHJ55awTcAom3PmG4QwaFRpcnh8EIPWah/hhwcO9mv9uMLde4LZk5imUc+pvW5+3O0CcfVudjwELozWNGqwOUPUgNfmGZ9GOcDU2TUvTNhbQwozELSkFZLMHNeF9YYZvdq5B4ZfaCr7zuGtfTk1eUMS4Nw2XClRwPWEGOMiPXzhQNU8ue83QexhRE7EGqevrGWnKP1F1/codKUhQoPtLLYwbfIvvGuecTcSO980MKFEUvBCg5/YQZAoevpChQfSNenWJCftChQRVFNSOXvBU3Txf0R7nxjkKGIVBp194gYoPNQTcJUxzunOFCi+ktsKHMx6tJWRwIZjziob9PFn41hQovqJKl0UG1PvEmSkF3D0z/7YUKLJQ458vuIh4RRa/7j6mFCgiFRcwWR+r5pChQ1HrogtEZH6Xza+doUKKA/D2EdWo1rl9xChRIxdEnl9oCo0TzEKFEUlBcl693PmIGrLkPtChRoHlRa+Q9YagVEKFECxSQCpg3LkfaAD9vE18TChRVQ7d9B6R2FChD/2Q==">
            <a:hlinkClick r:id="rId8"/>
          </p:cNvPr>
          <p:cNvSpPr>
            <a:spLocks noChangeAspect="1" noChangeArrowheads="1"/>
          </p:cNvSpPr>
          <p:nvPr/>
        </p:nvSpPr>
        <p:spPr bwMode="auto">
          <a:xfrm>
            <a:off x="120650" y="-2384425"/>
            <a:ext cx="6638925"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data:image/jpeg;base64,/9j/4AAQSkZJRgABAQAAAQABAAD/2wCEAAkGBxQTEhUUExQWFhUXFxwYFhgYGRocGBkaGxoXGBgYGBgYHCggGBolHBYYIjEiJSkrLi4uGB8zODMsNygtLisBCgoKDg0OGxAQGiwkHCQsLCwsLCwsLCwsLCwsLCwsLCwsLCwsLCwsLCwsLCwsLCwsLCwsLCwsLCwsLCwsLCwsLP/AABEIAMIBAwMBIgACEQEDEQH/xAAcAAABBQEBAQAAAAAAAAAAAAADAAIEBQYBBwj/xAA9EAABAgQDBQcDAwIFBAMAAAABAhEAAyExBEFRBRJhcYEGIpGhsdHwE8HhMkLxFFIHFSNiknKCotIWM7L/xAAYAQEBAQEBAAAAAAAAAAAAAAABAAIDBP/EACIRAQEAAgICAgIDAAAAAAAAAAABAhESIQMxBEETIlFhcf/aAAwDAQACEQMRAD8A1+E3z+pG65I7pcM1CfmYiWWTn49PxHN9hS2cCmqzY8TemTBo8rs7O7xen2aEuc9SXycm3AQt97PelCOvnDl2pXx8oEEJVKu3RoZ9MgO/jB3oDx5cYZMRRizZu/pnATZUtrmHS1iotp94fzNPmcCRLYsCEp/tYPXUuYkeqbkbcL/iHSlgiheGTUlq5W5cYFKlMSSanjzsHiSQk0GvppyjqaG1/lxA2DPevWCBZatT6xIXdB+esd+iNOXjDRNAvlesJM7eercIk5MATXPp94D9VRd6dftB0oD2pCHCJGCUCQpq+fnBAAPlYaVQgD0iTiEFz8YQ9CWhpQM3aHfVpSvHTm0SPUAWdLtUcPzDnFIriVKqSfloLKRlWubwhKJDeVdY6ZQekR0gWOcP3WiRqsPWgDwP6Late/2g2+1YcVOOPCJIm7xqLZ/bhBkTdfH5aH7j5Qwor73ESEVNAFaAXMNmEdeP4gMwHLXQEdQYcldSK0apZulYkYEqNy+kSEp1v80gYXrHa6vFpbFhQI/KfmFAUOXNc96ml26Q8rY3NTo7M1/LxPAREUhrVGgL3PAfKxLkAWLeJ+ZwoUube1PCmsdWQlnI9fwIFOQHO6pScnFy+YByytHJawQ4rxJr5/eBDInc6/aETXQViCraZdgkj/qHjY/ModK2iaOkV/tDvxGv4iSa1WPqfKOKvSj/AAw/e0v5+cRJ6nLC5BqBQaevlEhXVV3p8zh308/U04wyTKUwf9RuoDO2ZjmIlrAp3mTk1TyeApCEhPEx0rSCzFyBYUPtnEDZH1O8ua7miUOO6Bm2RMS95IehDmpFa9IIq5MQwpcijvd9GtAZs3dIGZtxa7ZtSJAShKWFhYMB5NHPpgkFQFNWcPoY0ilr/NzzFoKiYDQFznbSKPtRjDKlgoIBFaGMsNrhACaBS+8Vf3EuaVoA7RnK8ZtvDDldbejPpHQT7xlOyu3jMV9KYq77r3DXB1HtGpVLprp75RY3c2zljxunVQA4gWF7Uy6QZKNXPt0vaA43EplIKlZUoxJD3rGgIlDBmcwl3FNc7ZxS/wDyRG9u1YXJLtnX5pFrgscmakFJHKCWX0csLj7FUnMNDwrT54QnYs44CnkM4YqW9fv9oWTlDn9o6whm+oaH1/iAqnnIfNLxINa0hYQKKIcXqA2ebP5wVMxWp9Y7LSFEFVwXBzHLxaJUqWDUGFAIxDfqFYS8Ql6GJKt0ZxDnFzbdztfnDBXWa9X1ygjw0ILc9L9I5v8AOIHgc/GFEdWOAo3lCg4nYKJdNA/jD5SiVfpDC5A9je9YRxoP6fHLxiJ9ZRFT3b1L8c66Rf4U+WkPck3AGlONobMUAkgAO/B/AescTiQkOS5b584QOVtGWaFT6gn5YwJEXhVN+nPrnlaCS1s1Cd6wAL8zSLQYlAa1NePOGYnHgByQGfrzzaAhIBFWrRxWAFVTvFvl4zHaTtoEOJS95WYAp/y+GIOyNtrVJWsqClqslmCQL5Vy8Motam2pjutqrHypQ/8AsS5uCr7QD/P5f96VHmKefMR5htxU6ewCXHBKyPAJYRTnsliyHTJXwo3g6ocZv2spp7VidrBACibh0gEVfzaI6O0ctR3XI/6gWbgRnHn89eNmsn6awsJG93QTxrvNu01ivxgxEkArEsgv+lQKnGqUmn4jlryb607SeLj3vb2BM5Ld1e9vVBpY6NeClYOobVh1pHhuF7UYyTP+shgWbcYbhTo2XSPVeyfauTjZW8HTMS31EFnB4WdJ1jtcbJt59zbL9tscuSpiHr5cNYxG09pzEpSQohyW5Us/Ex632uwAnyiGciqc2I4i2ceP9qJO5ujR/t7RrDVWV1DtjbenGfI35hKRNFMqndNAK0Jj3TATJpNEkp1PkAzfe8fP3ZWVvYzDhn/1UluR3vtH0diMeQkktugZcLscovLJL0zjbfaJt7a0vDSFzZpYJFtTkA1ybR4ZtbtbPnzjNKimvcSDRKXs2ZNHMG/xA7SHFTyhJ/0pZZIehVYq46D8wHsT2UXjppc7klFZi/PdT/u9B0B3jjMZui276TF7fM5IUU7gCmO6+6os4FqHg7R6F/h1tALQsqLMzAswBt1jJ9vNsYaVJTgsMH+ma7p7gI1P7lF6xjtibR+nNQVKO6DUZeEZ49bka5buq+g/86k5Lfi1Oj3ENmbZQEFVwP1NkOLVjyvF7VCd0JWSDVO6KFL00qLGpEStjbSWZg3X9VEaaAcA0cJc9+une4ePj77ei4LtDImsErD6Ufwi1lpBAaoyP2vHk2H2RiEzd4Spgcgua+Y98o9O2KlaJQCv1M/Do0dcpPpwT/paeHy0dTJZ2tmaQOTiSUgkMcwXFjbjaGrxRFSRyq8AGEqIc6Yp2GWsEmbRbjrwgOHnomGlCMn+cYkjzkqFUkgZsbF71yjsmcsXL8D8eJwl6+kNVJO8Klg9KVf2hARmHKFBgg6ffzhRFW4XCrzBHEFtLDK3nEbGpVNWJcpPdd1kZB6knU2EW4WVhld0G9xTPqYDMmKHdkJAvUtuvqr9yosev9V7V+Mw0wguk2zY8gAKg2vTpFXKlkTd0q3UgbyiU91hZy1SOeca7+oAUEuTStRVrkJAtHVTJRDEAa/loyXne0+1MqSoplpM4prvk7qSToc2dukV23e0aVykGiSq4NW4AfxG7xWwcIo724CSc9OD1yjPbewmHmH6Cd0LFktlzPSLpub+mZ7NbKl4hffX0zP/AKj1j0fA7KkyR/pofSqXNH/caWaseeStmLkq7rs9xn7xeYftKUJCUp3llwmrVa6jkBqOEOUE7avaGPkyEBUzupyoN4m7BrmnrGJ2v2xnlKjKliWnIqKSs6mvdR/5RT43bClKUpSt9ZzJIAFmQg0QOWkUm1cSQgCveqA/vGcZ23ZJNmY/a02Yf9Va1cCaeWXJog/W4AfOMDM0ihBHA28DAit8gOT+8enThtL+sePX78Ik7Pxi5MxM2UShaSwIsdUqGaTpEKXOULPw4cRmOYhqJ1a9dTGdN7e37E7RpxaWoFN3h/66h9Y86/xOwW6tBAFfgiPszaapITMT+pJodeB843kmZLnoRMYEnvuahINaaN9o88z4dun4+V1HmvY/Zk0YuSooUlIVUtQUIj1Tba1TZK0SypClJbUh9Kt/MZja+3zJP+lLQR/ebvyyjM4ntVilKcTm0Ccm9TGpln5O5Fljh4+qj4vsZiUzEoCFKSpQAWB3a5nRuMa/tNjhgcEMLhkkKA78zR6KU/8AeSQKWflGRV2qxZIaestlkfLOBYnb+ImjdmzApP8AaUJ9WfzjrrO63py3h9bUAc2zi4wOyZIUn+qniUl+8lI31gchYxpNkdncPi5KzImCTiJYBO7vFKkks5SqqDk6S1bRmMT2bnomfT3N45KSQUHjve9Y6TKX+nO42PQtg7c2LhA0tM6Yq++tBJNNFMB0AuY0ex+12DnTO6QlRokKDDxsY802d/h/i1LTRISr9zvTkzkwbHdmcVhZhC0lSAaLSksRlxEcspj9V0x/t7ihY1flDyQRQ509qx4l2f7WTpc4jeJlv+lWTaE2j1LYe3pWJRvIUSc0kd4E3ce0ZuNiXCh8v1rFbjUk2zysM3Phl6RPWsAUB/POIn1EFbKJd6G7NQsQ46wJHl7OL1JVnmB1rAUy9xRYkPYMWpmPjxc/SQgHdBBNzUuz0c8zFZ9Mn9z94gPzoA+dPKKJPw2LKheuj58YM/Xh8+UirXKVpveINNG+Vh2Dxq1O6d2ue87Zn9PzWKCxbbr/AM/iFA5JO6O74mv3hQhEmbSSoAs49feErHpySeTZ8tbXiMiSQ4BvelvAQSbg+7YE0yDdb1v5QNEnFCm8ktxIdnZ3uS48o6caDTcPNqVfx/MNThqnePeNmYelcvOGKkqtYCwZwKuwP4GUBSFM2QPJwKuyXFHrVqRFXg5IJmEJvU0ccCWvD9xQAYs7UprW1fW16x1JINa1sBU0urIjnAlJ2qlL/ppq5IBWJZIzDZ7rNXddjmcqR5psXEFQJNFMEszFnJj2tnCgoEg0qzMQKUrWseJ7bwJwU9UskhNSh7KRvUqNM+UM7lxbxurtZysCg1Ve5eKztPNlUSLjyip2jtJZYO3L3iuDqOp5/HjXj8V3u0+XzS9Q8LagNNHYdbQ4LSNUn/aQR0rHU4FRoL6UfoH9WiZh9lL3t1lG1EkVfgxc8wOcd7p55tHRIKwVAuxYvfwcnrAyN096/keRjbyey4QB9YKRmEA97mSTupPAOYIvB4dm+kVGzqr6lo82XysMbr29WPxc8ptj5eNYNG27E415Kkgij8QznyqIxvaLAIkzE/TPdWN4B3apBAOYi+7GJO4ptXcEggtlF5ZLhuDxWzPVTtr7igpKmqz3FeGpjETkhEwsHAPdBPGm8zP5Rpts4ZRmAAqFanRzXmc4oMfhy9mBsKODZnYE5/nN+P8ArPbPyO+9IM6aS9RfIAeQALQ0TdHani1ejvBV4ctW9Gd3bg9xb7Q1GGL0qPl49O480lb/APw/O+maFd0FBS4JsSFGuVjaG7X2PMSApK3FwpIY+GeefSKTBbR+jKKUmpg0vtIsAJd0gAMY44y27d8tSaej9jcSpcpKipyzeBZ2exaLHamKmhYCUFYUdHGpc/al4842d2zRJl7pBUrecAaf7jpX0i+2F28Qpk94LUWZtaUNukZywolib2j7OSFIKlICJqj+3ul6udD1gfYjZX9Otakq395LFxQaG93ziw2yd5O6reJcGvFyQDleO9nZ4390vWt6061pFjf1Fl206Br0Le3OHIkACgYCzQOXN4AV6kdYLLWXbr8f5WMxOGW1d0lhQZn2tAZ+G+olJLosQN1O8CKh3Bq7eETUrrQXzyiMokkJT00OdKQwGIlslioq/wCpvjcIeZdnDa65+7w6repsb6NXOEKWL8oqjwr/AHNCgRPPxhRbWjpaQGag0GvnrAsUD3QlQSp3IKQXGfK99SIiDaZUVJ/cA5awvcjgPGCSQRUi7ZeAcjR9bnlAUpNczpUg9Wh4lDj5tEP6aq06GvhV39ICjeSCJZZnNQzk1qWJOdeMSWX0fG2TtSjiOGSLM2YYm2vnbgIiyJyx+rM1s/IG2VucSFYnMoUBevOgveAn/T48WjG/4hdl/wCplb6GE2WCa0ChdreHKNNM2mWYAgtmCf5MVuLmKWSGVut3iR0Ya2g3q7Onghwq1L3QklWgBJ8EgxoMBsr6YBUEktWyjyYyqDmqL7BbLV9SkveJspgwfUkFsqARYYvZO4lSpx3iKhAzPGoeO+Xk1BjhusZiJYVQITuv5/8AJgeXhC7ObXThcUiZupUmqTY7u9TeDOARzs8R8dLXMWQaD+0GgeyafqUdBEdWD7wBL8MhkANT/EPVnau5emv7QbeVMLDp+PeMpicUalSnOg+7RGnFYdILB6t7iIs5NIxh4scWs/NlZoKfOKi5jS9k8QpikOB5GhvGX3DFvszATpjoT3XuVOB6Vyjr5JLjpy8eVmW26lKQssV1L7w3iHbg9WPOG4nZktVKM4y+73jD47Z83D7pWBuuQ4IIfO2fOLTYu1SlKt8kswLl3/tSxdnJFcnOkeb8PW8a9P5ZbrKNKvs/J3aqS1yFlmye72A8M4BPwUmWgsUMxchqgVI5Uv7xm9ry5ae+ukxTsEJo4Z6nS18ogydvLShSKkKYFzRhcNxjU8VsZvkxlP2rhFJ3VMUoVVJVn4OIqlTYuto7VXiZSZYTZW8WqSWPvaKKYggkGhGWcejD128+d76cKjB8Jid1SToQYCiUTYQfCYUqWE5kgRqszb0RHaQLNAd1k3oQWY86iLXZmP3lAg1ehseStOf8RmsbgVJSlSRUBuvx4iYTaiZZ3iQ/9ub6Nzzjy3xTe8fb1Y+Xc1l6e04aaN0FRq2Zt0GfnB0HNvbzjz/sf2v32TMASonus7VyOmcb+VOCg78orNORxWcgMnFm1uYJ9QDkeXnX0gJmgAn7Gp6B/KGlBaz8vHPnEBCSTkQL6twY0uIctNmYercMr+kDTMyqNPlaw9SEjV9H+3OEHpHD1jsQZuKSkspSX4kPHYCKEDNmyH3Y3ga194boLVyZz4/HjPbX28Uf6ctKioNkCnVqm9LcYjDaU5QSQg940e7D9TgZEtWI6a6YN4OSkVsHcdL5eUcTKFB+mrkVrpX5lFEnaM52V3RR1AMM3Fch94OjFTCS43sgxcOKPrfLSA6WrVI88uA1FoSw1yNOZIycc4ij6lanO7D5fnByVAW5nXTK9Xv6xlGCQH/TmLVDDg9PyY6EV4VprW/DlHAogsUkBulGZyBx8o4rEJBLUbIgvwraDTUZPtCn6JUU0JrY/P4ii2ltEYgJILHdAWP93v7xL7YYzeJGWfLQeF+WkZTCSD3jl5OAxjtJLOxuy9DYshLpsGuLDUJ4mxPE5RUzp2gA/j1iXPlk3+aRGMh43GLUJQgKkxPmS2guFw2+wNBr8+8OxoLZMir0uwLZ+wjXyJIw4FzMUHI/d+Ej1iu2JNkSp6Qod0n9SiWcAsSBS7DrFl2jnorum9aZ8Xz/AA0eb5HLPWMev4/HC8qpttY5UySuUK/vVmKEFgTVxrm5igwtaGlQX4i0WE8brnNQPgSRXixJ6xBMmO/jx4Y6efy588rUHHTCpalFySSrqSSaZViNFyZAN7/P5gKtnOzfPaOvJy4rjsQJYJWv9SVJ3RlU3fg0avbUmViQBMSkqSO4sJALX726BvJPlGU2TKEtBGZv/wBof1Ii/QQC+VPtTz9Y8nyJlLyxr1/H4WccopNpYREpBKUtld2NqvVuMA7MJCllRFtTmYvdsYYLSpIq6SQKku1T0pzin2HhFovR7gx3xu8dvPlOOVjVyl3DPdrW6RA2p2YCgVBNSBbNzTnaNDsLB77FwOFK+0adGDTusQT0Ay48zre0YuelI8ZShIO6pwbpLVBFCx6R6X2O2mVoCFKc0D14CkVXbTYKJcoz3AKSObqUkD18op+xO0VKxKUSgLKUXIDswIH/ACcfiG3lDJI9YK3bl+mj/jPwjqZjAUJ4XplnwhiA9SO9dj9vHzg3EB2vbjxjCJB1Bfn5mHrDVPj6OIGpQep8o5K4NxcNfOEOBL5n/lCgv0tFHxhRBWS9loLkg7xqVOXJ0e5PykPXsk03Uo4FaSS+VAwpSv8AMWMgBKQN0JbIZdIDitoBAezWcsOlb2jLQeD2NLRUgEu7gM5zNbfiJktKE07oGeXUgc4zC9rTlKNO6zUsO9yqWGufSJEvEquxdzWuoyvR7mIrs4kVIFAWf7sbXeGoxhIBSzEODrQkEHOn3iHJxhOWtLlsoly5lHcWoLN7iBM12q2nPlp3kDdBVc2A1Iqbt4jWPPJm1531CkrKXZyGLhv2trdqR7NiJw/SpiMwdKUikmbLw5cpkISdd0A5VHSNSyGPNNo7QCwklw1OPny/8jGq2WmRiJAQmgSAAP3JUeNy+ubmO7S2Elcvuuc3Po/BozUhCpCwRdJ6aXh1uK3Tu1dlLlmoo5DtSl2OsVwQ0embKxaJ6WLEnJVhape9ogbQ7NBaipBAf9vDKgt+YJl/I088MkGtaxbYPBDcJIBbwHLU+PSLOf2ZmpP6X4gv0Nb8ImScI26Flmqxpap9I3yUnbEbVwhqCGJLJGbZcg5r+IjYSSpqElFx6PrrSNL2i76xqSXbOwbz84rljdG7agfmAj2jWOW4spqoJSSeVImYHZpmlkj5rDAhzFpsfGmUt2fJmckdc4MqJFJisKUkhVwa/BA0IOTxs9uyBOQFFICsmL9DQZxn0SCk8eX2ixy3FZpHwcs94Afi/uI6duhJ3CgszCwyLvxf1jaYXZ8udKKpbBRDKAy4D5mYyG2tilKtSDpncf8A5ilmXVPePo/Zm1FLUFBLAZM5BpXlWJ60qKnUx13fVj8rFZs47iu6Dko3sXc9GbwjTyJklQBUhT/7T9jD69M3s/YCmmAGxIvx5xuUktS/CmnMRmdmTZALpJBqHIduUW8naCAkBS0qp+pNAX0FfCOWfv01j6Re2WDXPwi5aQN8sQHHe3VBRG9YEsRWPM+y2ITIxKVrNA6T936x6dtPaSPpL3FjeIIHgbg2MeYK2NMmTCoEOTUnjyjWHrVFe3YMpUkFNmyrBAhOf2flao5RUbGwf08PLlhQ3gA6iCx+AWi1UgXNfA24RnQJKb1DZHV/hh7VqztXnxAhst8i/O4fhlD1DNx11+CJOBQzeFC6eafeFFtK+ZjSqiWbIseDnl8zjpZSfjvlbMDOsc2Zg2ADN1PH50gs8hIsSA7M/K3XzEDSrTgSQWUQBRKWPi+lg8H/AKJViALGoyZw7dIssLJ7rbpfQgODQHwbyiciWxqomgACi4HRufwCIKnCymuQOBAbgwycVaJAQ4pSv3rbPSLD+nSOfz50iJNCQGAYA8vlfGAo6JASGtWlNat5mGzpBIbdcnia82ygq1BnoLXzqwFTTkISJgZyxyYnO7ecVIEyR3LBsgLWa4v+Iz+2cAmvdAJ4fcRqFL0DX4htOfSIq8GVFRJOQD+ZAiiYKWFSSCDma669Iu8Lt2u8pFw28x61+Wibiti757oq12Y3uc34GMttdMyUDLyevTSN9ZDuNXNx6Snuq5UfxjBdpNoKKiAWYjiXd35C/QRz/NPp3NOF7CK6bikLJ/uI6cvOHHHVVu1p2TCpqj9R1buZuDevlyjm39nlEwquFAUySQBaIGy8aqUGSSDctcls/CJOKxS5jbxf5XhDq8trfSLKl/PCHSwpwRvDRr8X+ZxMw2GJoL5V5xJlytXHr4dIay1uycOFyg7FwLCjtfxrGa2zs3cVQe383jS9mcQQkpAfTJgbs8TcThgtJSuqq2BIHLhbrHGfrW73GG2bjFSVOmgP6gLnw+Ui62qgTZQWgXYn4Ir9q7OVLNqcvDyiDisYqXLKkmrNwraOut9xmddHIQAmwsU/eJX9CtKRQkXEZLC7TXMUlJUSAQDxcmtI9X2WQZaQWNLXfjT48WX6nrJkly2v86RyWhg1gPmkbNeyJZqU7pOnvA5myElgH4saZfGg5xnjWTVLp+YkYOWHBtlF7/kVTpll/H5g2D2TunvVB8uMPODVWmy1OgE1p18MzE2UCMn6sfFhEeTKaoDOwvpZ/GDqU1HreznWkYaOUr+5up6NW/OOIUXdiL2FOB4Q0Lq9iQ1/xHQpWTEed684gf8AT5wo6x1Pj7woki42ZuilCRUjJvJoj4DBWLkgX1HAkwhXIO1Xy4OSzhmaJ0uTmfHR4GhUMniTcaW0+Xjk/EkVo3wevpHN4MScsvW8MTNCgDTygTq55Iu97Xtw5wJBLAt8/MPG62j5c9aV1hvEV4M/C3y0Sdlyic2tUAP4NSBhG8qh3mLWqDSgNud7QeYstn75+MM+oE2SDRyXqOQt5xaR7DK4vp5xGU+ZLnRnHDSHz8SGNC+QdmOrty84jEk1qzmtegoxsT55wE1U5nCSMiwu7/7bEl8szrFVjsAJtFUPEUc+R5RZzw4YOoMzADlmw84dJSD3RdrHRhWLtPMO12w5qWWgEpALtcZW6ZPbSK/YPZmaoGYsKSlv3AgnQ1ypHseMkqVLKUndLd0smh/u7wPHKBDBhSAlZ3jQOAz6GlnjpPJdM8Xln9GxJItpT1iRKlCN3jtildXahag5nOMzjcAUKZx0FqOOUamUo1oHCndLi7aR0yHqH8b+MBYjT7+ESsECWAHAV/HCIrrs9g1MqrDNvK+d40P0iA5NaO9/KjPAdmYIIYFwTXry5ROEu5Bp4eL5e0cbe2or8fg0rSQQa2+PGA7SYIy0qSbXHHWPSPqB6kcByvQdS8ZztXg9+Uru20dydaxrG6qrz/YmDCZqCqxVXkHbzEetbMQkIDNuk5ZfOUeFJmrSoVtbnX8x6j2Ux57hcsQKOW8LR08mNvbMsbMTOrWFvZsoc9acyftXOGS1dXHzz9YeujDxescWjSBl46/PtDWyoOPvHSWdj9/mcdQskZu/CtaF7iEGyV10a9CM8tRQ1EE/qBRy9LZ38xXzjigTZ7dYSkGvH43rCDirje3zxiPMxOgD3DU8znD1kGh0YaueXKEpDMA4JHMNbOEOiYs13n+cBCgu6RQkeH4jkO6OilykoqBW5v0yr9oV1Gqi7cBcv1bpQRXS5xUeFgS1W0AsPaJUpRc0La/tz6k8eMZaHmTSxAs4BbxoYEUHMlvTN3pA5+JyLXH2oM7/AMQ9U+hZuZo3VucFJ80kDdAAqKvYM5IANfxCcOzu1SBRukDlIAfdYdBVs9DDlGwAyclmHU2sLc4EJMnAggEgWvWvHVvKI0ya92OVPlbeOkEC2ozsKU9+Bjv0XFUvd38h6woBnHLh5AteOhNiwdiyc21HCHghNATS4urgL8YIsDXKzVaoYj5eIhpQSLU8yMqCwaCrwwyrRzwN2ty8YdkH7oFqjPMteGickhwoUF3cMLEkRAb6dKMH+eMNFW8fT54wny3A2lWpTLxhTiCzJ3WycsTWprTlwgIc1YHoNPjCIK8EFF3Ad3DCtquwLAAZ2iyVUVBItRmNT5+0NWh7BramvtwhDMYns65DXuWFL2oYs9lbDCE7xHe9DkAfnnFzh0NQg2v/ABBikcQMvggtKM3eLMxoA1QA+uvT7QyeKEC7N6sbQSelxQVzNK+MDUDZ3rplp81iSLs0rYiYKhmV/cM+TU6w3E4cKBBq+dPKJG+A1QbfpbOHrFc9TW1/bKG90PLu0XZEhRXLo9WPPgIuOzuz1S91JD7tzl5xspiAoM348awH6aRUEXao1br1jcz61Wbj/CVKSwDEcfzq0NE8Pug94MqjVe3OxgiPHxqeMII0YVqPQPGGgkhQWTvdwgBKSkUb9Rd6k+AaDg5DK1/4hpYtrmx8qGscrkzf7r5NSEHpWcgwt7mkJSCSTvNW2g4D3htOD8a9Y5KXTKngQ7AitaVhTpTe983F7D5SOBVRQi2RfPMUaDCWGJOnAdb/ACkcQAA44s/rxiBrDX/x/Edge+fjf+w9I7Eg8Dh90anLhwB1hmOxW6m7EX/LZOYJ9VnLW9Io9pTypgSQAW7tDVsjb8Rlp2WgnNgRvE5MOty2ehaLjByAhL05k6anP8xTYNKCsBSmJP6KuGYCopnq99Isp80HugU1BqTSxrTjwhqSt4AEZB3/AC2nCGqm79CaHL3poYHh1AodyxqKULkgcx5GEliWFgc9dX8YNIYlgMhQ8o7/AFBp8yvfy4wMKremut7DPnHUj92dvPVoEcC9jXpofnSHhIuznUn5pHUTFMzNxI9OML64Ku6LJqTma55kisKEKgBd6WZ2+58Yi4ZiCEi2bUfWhrBiKuaenPjeB/1KUlCDdQJSliX3U5+MXteh1KYOb0sOfnWG4ea5dxTnRucOKqMS3yjaaVgM/FoRRKd46PU52esUR6ph5aPf2tBpcqxcF9P1Z+dfKKrZ2LUve+ohKTvUSmoAoBXO1+MWktVbD3fK3CAjKUcssza4hrc/Dxh0ycBRwSWtysekRZs0PVJceWXWKgV7+Xzwgc2S+bVHUivtxhLXmzE/GhqARXNoojJUoAUDNo9aQXdLPUA2pWGbzCrv1hLNvX8vEjEJ4Uy43eg6Q2ZMIGTO17Dn7wZRNmdy2nIwwYKWp95LqU1XNhXpU+cMRyVh7vRx+YD9SrOHJ55awTcAom3PmG4QwaFRpcnh8EIPWah/hhwcO9mv9uMLde4LZk5imUc+pvW5+3O0CcfVudjwELozWNGqwOUPUgNfmGZ9GOcDU2TUvTNhbQwozELSkFZLMHNeF9YYZvdq5B4ZfaCr7zuGtfTk1eUMS4Nw2XClRwPWEGOMiPXzhQNU8ue83QexhRE7EGqevrGWnKP1F1/codKUhQoPtLLYwbfIvvGuecTcSO980MKFEUvBCg5/YQZAoevpChQfSNenWJCftChQRVFNSOXvBU3Txf0R7nxjkKGIVBp194gYoPNQTcJUxzunOFCi+ktsKHMx6tJWRwIZjziob9PFn41hQovqJKl0UG1PvEmSkF3D0z/7YUKLJQ458vuIh4RRa/7j6mFCgiFRcwWR+r5pChQ1HrogtEZH6Xza+doUKKA/D2EdWo1rl9xChRIxdEnl9oCo0TzEKFEUlBcl693PmIGrLkPtChRoHlRa+Q9YagVEKFECxSQCpg3LkfaAD9vE18TChRVQ7d9B6R2FChD/2Q==">
            <a:hlinkClick r:id="rId8"/>
          </p:cNvPr>
          <p:cNvSpPr>
            <a:spLocks noChangeAspect="1" noChangeArrowheads="1"/>
          </p:cNvSpPr>
          <p:nvPr/>
        </p:nvSpPr>
        <p:spPr bwMode="auto">
          <a:xfrm>
            <a:off x="799523" y="291089"/>
            <a:ext cx="6638925" cy="808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ADEF"/>
              </a:solidFill>
            </a:endParaRPr>
          </a:p>
        </p:txBody>
      </p:sp>
    </p:spTree>
    <p:extLst>
      <p:ext uri="{BB962C8B-B14F-4D97-AF65-F5344CB8AC3E}">
        <p14:creationId xmlns:p14="http://schemas.microsoft.com/office/powerpoint/2010/main" val="198849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DE7526-F753-4734-9279-99EDF06A7D4C}" type="slidenum">
              <a:rPr lang="en-US" smtClean="0"/>
              <a:pPr>
                <a:defRPr/>
              </a:pPr>
              <a:t>46</a:t>
            </a:fld>
            <a:endParaRPr lang="en-US" dirty="0"/>
          </a:p>
        </p:txBody>
      </p:sp>
      <p:sp>
        <p:nvSpPr>
          <p:cNvPr id="4" name="TextBox 3"/>
          <p:cNvSpPr txBox="1"/>
          <p:nvPr/>
        </p:nvSpPr>
        <p:spPr>
          <a:xfrm>
            <a:off x="2168433" y="2312126"/>
            <a:ext cx="3644538" cy="923330"/>
          </a:xfrm>
          <a:prstGeom prst="rect">
            <a:avLst/>
          </a:prstGeom>
          <a:noFill/>
        </p:spPr>
        <p:txBody>
          <a:bodyPr wrap="square" rtlCol="0">
            <a:spAutoFit/>
          </a:bodyPr>
          <a:lstStyle/>
          <a:p>
            <a:pPr algn="ctr"/>
            <a:r>
              <a:rPr lang="en-US" sz="5400" dirty="0">
                <a:solidFill>
                  <a:schemeClr val="bg1"/>
                </a:solidFill>
              </a:rPr>
              <a:t>Questions</a:t>
            </a:r>
          </a:p>
        </p:txBody>
      </p:sp>
    </p:spTree>
    <p:extLst>
      <p:ext uri="{BB962C8B-B14F-4D97-AF65-F5344CB8AC3E}">
        <p14:creationId xmlns:p14="http://schemas.microsoft.com/office/powerpoint/2010/main" val="1305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404505" y="2355273"/>
            <a:ext cx="3894138" cy="2983345"/>
          </a:xfrm>
        </p:spPr>
        <p:txBody>
          <a:bodyPr/>
          <a:lstStyle/>
          <a:p>
            <a:pPr lvl="1">
              <a:buFont typeface="Wingdings" panose="05000000000000000000" pitchFamily="2" charset="2"/>
              <a:buChar char="§"/>
            </a:pPr>
            <a:r>
              <a:rPr lang="en-US" dirty="0"/>
              <a:t>Dumpster Fire</a:t>
            </a:r>
          </a:p>
          <a:p>
            <a:pPr lvl="1">
              <a:buFont typeface="Wingdings" panose="05000000000000000000" pitchFamily="2" charset="2"/>
              <a:buChar char="§"/>
            </a:pPr>
            <a:r>
              <a:rPr lang="en-US" dirty="0"/>
              <a:t>Vehicle Fire</a:t>
            </a:r>
          </a:p>
          <a:p>
            <a:pPr lvl="1">
              <a:buFont typeface="Wingdings" panose="05000000000000000000" pitchFamily="2" charset="2"/>
              <a:buChar char="§"/>
            </a:pPr>
            <a:r>
              <a:rPr lang="en-US" dirty="0"/>
              <a:t>Office or Building Fire</a:t>
            </a:r>
          </a:p>
          <a:p>
            <a:pPr marL="0" indent="0">
              <a:buNone/>
            </a:pPr>
            <a:r>
              <a:rPr lang="en-US" dirty="0"/>
              <a:t>		 </a:t>
            </a:r>
          </a:p>
          <a:p>
            <a:endParaRPr lang="en-US" dirty="0"/>
          </a:p>
        </p:txBody>
      </p:sp>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5</a:t>
            </a:fld>
            <a:endParaRPr lang="en-US"/>
          </a:p>
        </p:txBody>
      </p:sp>
      <p:sp>
        <p:nvSpPr>
          <p:cNvPr id="2" name="Title 1"/>
          <p:cNvSpPr>
            <a:spLocks noGrp="1"/>
          </p:cNvSpPr>
          <p:nvPr>
            <p:ph type="title"/>
          </p:nvPr>
        </p:nvSpPr>
        <p:spPr>
          <a:xfrm>
            <a:off x="577464" y="176325"/>
            <a:ext cx="7390104" cy="663969"/>
          </a:xfrm>
        </p:spPr>
        <p:txBody>
          <a:bodyPr/>
          <a:lstStyle/>
          <a:p>
            <a:r>
              <a:rPr lang="en-US" dirty="0"/>
              <a:t>EMERGENCY Non-Medical SITUATIONS</a:t>
            </a:r>
          </a:p>
        </p:txBody>
      </p:sp>
      <p:sp>
        <p:nvSpPr>
          <p:cNvPr id="6" name="TextBox 5"/>
          <p:cNvSpPr txBox="1"/>
          <p:nvPr/>
        </p:nvSpPr>
        <p:spPr>
          <a:xfrm>
            <a:off x="480291" y="1274618"/>
            <a:ext cx="7897091" cy="646331"/>
          </a:xfrm>
          <a:prstGeom prst="rect">
            <a:avLst/>
          </a:prstGeom>
          <a:noFill/>
        </p:spPr>
        <p:txBody>
          <a:bodyPr wrap="square" rtlCol="0">
            <a:spAutoFit/>
          </a:bodyPr>
          <a:lstStyle/>
          <a:p>
            <a:pPr algn="ctr"/>
            <a:r>
              <a:rPr lang="en-US" sz="3600" b="1" dirty="0">
                <a:latin typeface="+mj-lt"/>
              </a:rPr>
              <a:t>MAYDAY! MAYDAY! MAYDAY! </a:t>
            </a:r>
          </a:p>
        </p:txBody>
      </p:sp>
    </p:spTree>
    <p:extLst>
      <p:ext uri="{BB962C8B-B14F-4D97-AF65-F5344CB8AC3E}">
        <p14:creationId xmlns:p14="http://schemas.microsoft.com/office/powerpoint/2010/main" val="81918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DCE93B1-6408-41E2-A950-B9CA5BB09F1E}" type="slidenum">
              <a:rPr lang="en-US" smtClean="0"/>
              <a:pPr>
                <a:defRPr/>
              </a:pPr>
              <a:t>6</a:t>
            </a:fld>
            <a:endParaRPr lang="en-US"/>
          </a:p>
        </p:txBody>
      </p:sp>
      <p:sp>
        <p:nvSpPr>
          <p:cNvPr id="8" name="Rectangle 3"/>
          <p:cNvSpPr>
            <a:spLocks noGrp="1" noChangeArrowheads="1"/>
          </p:cNvSpPr>
          <p:nvPr>
            <p:ph idx="1"/>
          </p:nvPr>
        </p:nvSpPr>
        <p:spPr/>
        <p:txBody>
          <a:bodyPr/>
          <a:lstStyle/>
          <a:p>
            <a:pPr>
              <a:lnSpc>
                <a:spcPct val="80000"/>
              </a:lnSpc>
              <a:buFont typeface="Wingdings" pitchFamily="2" charset="2"/>
              <a:buNone/>
            </a:pPr>
            <a:r>
              <a:rPr lang="en-US" altLang="en-US" sz="2200" dirty="0"/>
              <a:t>Employees in areas with access to two-way radio</a:t>
            </a:r>
          </a:p>
          <a:p>
            <a:pPr>
              <a:lnSpc>
                <a:spcPct val="80000"/>
              </a:lnSpc>
            </a:pPr>
            <a:endParaRPr lang="en-US" altLang="en-US" sz="2200" dirty="0"/>
          </a:p>
          <a:p>
            <a:pPr>
              <a:lnSpc>
                <a:spcPct val="80000"/>
              </a:lnSpc>
            </a:pPr>
            <a:r>
              <a:rPr lang="en-US" altLang="en-US" sz="2200" dirty="0"/>
              <a:t>Call “Mayday, Mayday, Mayday" on a channel that is monitored by the control room. </a:t>
            </a:r>
          </a:p>
          <a:p>
            <a:pPr>
              <a:lnSpc>
                <a:spcPct val="80000"/>
              </a:lnSpc>
              <a:buFont typeface="Wingdings" pitchFamily="2" charset="2"/>
              <a:buNone/>
            </a:pPr>
            <a:r>
              <a:rPr lang="en-US" altLang="en-US" sz="2200" dirty="0"/>
              <a:t>    </a:t>
            </a:r>
            <a:r>
              <a:rPr lang="en-US" altLang="en-US" sz="2200" i="1" dirty="0"/>
              <a:t>(Metcalf Concentrator)</a:t>
            </a:r>
          </a:p>
          <a:p>
            <a:pPr>
              <a:lnSpc>
                <a:spcPct val="80000"/>
              </a:lnSpc>
              <a:buFont typeface="Wingdings" pitchFamily="2" charset="2"/>
              <a:buNone/>
            </a:pPr>
            <a:endParaRPr lang="en-US" altLang="en-US" sz="2200" dirty="0"/>
          </a:p>
          <a:p>
            <a:pPr>
              <a:lnSpc>
                <a:spcPct val="80000"/>
              </a:lnSpc>
              <a:buFont typeface="Wingdings" pitchFamily="2" charset="2"/>
              <a:buNone/>
            </a:pPr>
            <a:r>
              <a:rPr lang="en-US" altLang="en-US" sz="2200" dirty="0"/>
              <a:t>Employees in all areas with access to telephone</a:t>
            </a:r>
          </a:p>
          <a:p>
            <a:pPr>
              <a:lnSpc>
                <a:spcPct val="80000"/>
              </a:lnSpc>
            </a:pPr>
            <a:endParaRPr lang="en-US" altLang="en-US" sz="2200" dirty="0"/>
          </a:p>
          <a:p>
            <a:pPr>
              <a:lnSpc>
                <a:spcPct val="80000"/>
              </a:lnSpc>
            </a:pPr>
            <a:r>
              <a:rPr lang="en-US" altLang="en-US" sz="2200" dirty="0"/>
              <a:t>Call 865-6600 and report a “Mayday” situation, stay on the phone until you are told to hang up. </a:t>
            </a:r>
          </a:p>
        </p:txBody>
      </p:sp>
      <p:sp>
        <p:nvSpPr>
          <p:cNvPr id="6" name="Title 5"/>
          <p:cNvSpPr>
            <a:spLocks noGrp="1"/>
          </p:cNvSpPr>
          <p:nvPr>
            <p:ph type="title"/>
          </p:nvPr>
        </p:nvSpPr>
        <p:spPr/>
        <p:txBody>
          <a:bodyPr/>
          <a:lstStyle/>
          <a:p>
            <a:r>
              <a:rPr lang="en-US" dirty="0"/>
              <a:t>Responsibilities During a Mayday</a:t>
            </a:r>
          </a:p>
        </p:txBody>
      </p:sp>
    </p:spTree>
    <p:extLst>
      <p:ext uri="{BB962C8B-B14F-4D97-AF65-F5344CB8AC3E}">
        <p14:creationId xmlns:p14="http://schemas.microsoft.com/office/powerpoint/2010/main" val="214536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7</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975360"/>
            <a:ext cx="9144000" cy="5427028"/>
          </a:xfrm>
        </p:spPr>
      </p:pic>
      <p:sp>
        <p:nvSpPr>
          <p:cNvPr id="2" name="Title 1"/>
          <p:cNvSpPr>
            <a:spLocks noGrp="1"/>
          </p:cNvSpPr>
          <p:nvPr>
            <p:ph type="title"/>
          </p:nvPr>
        </p:nvSpPr>
        <p:spPr/>
        <p:txBody>
          <a:bodyPr/>
          <a:lstStyle/>
          <a:p>
            <a:r>
              <a:rPr lang="en-US" dirty="0">
                <a:solidFill>
                  <a:schemeClr val="tx1"/>
                </a:solidFill>
              </a:rPr>
              <a:t>MAYDAY!  MAYDAY!  MAYDAY!  </a:t>
            </a:r>
          </a:p>
        </p:txBody>
      </p:sp>
      <p:sp>
        <p:nvSpPr>
          <p:cNvPr id="6" name="Rectangle 5"/>
          <p:cNvSpPr/>
          <p:nvPr/>
        </p:nvSpPr>
        <p:spPr>
          <a:xfrm>
            <a:off x="863299" y="1206658"/>
            <a:ext cx="7749557" cy="707886"/>
          </a:xfrm>
          <a:prstGeom prst="rect">
            <a:avLst/>
          </a:prstGeom>
          <a:noFill/>
        </p:spPr>
        <p:txBody>
          <a:bodyPr wrap="none" lIns="91440" tIns="45720" rIns="91440" bIns="45720">
            <a:spAutoFit/>
          </a:bodyPr>
          <a:lstStyle/>
          <a:p>
            <a:pPr algn="ctr"/>
            <a:r>
              <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Press the orange button</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1" name="TextBox 10"/>
          <p:cNvSpPr txBox="1"/>
          <p:nvPr/>
        </p:nvSpPr>
        <p:spPr>
          <a:xfrm>
            <a:off x="1157345" y="1995101"/>
            <a:ext cx="8135596" cy="707886"/>
          </a:xfrm>
          <a:prstGeom prst="rect">
            <a:avLst/>
          </a:prstGeom>
          <a:noFill/>
        </p:spPr>
        <p:txBody>
          <a:bodyPr wrap="square" rtlCol="0">
            <a:spAutoFit/>
          </a:bodyPr>
          <a:lstStyle/>
          <a:p>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DISPATCH WILL CONTACT YOU</a:t>
            </a:r>
          </a:p>
        </p:txBody>
      </p:sp>
      <p:cxnSp>
        <p:nvCxnSpPr>
          <p:cNvPr id="7" name="Straight Arrow Connector 6"/>
          <p:cNvCxnSpPr/>
          <p:nvPr/>
        </p:nvCxnSpPr>
        <p:spPr>
          <a:xfrm>
            <a:off x="5225143" y="1721559"/>
            <a:ext cx="104503" cy="125496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4" name="TextBox 3"/>
          <p:cNvSpPr txBox="1"/>
          <p:nvPr/>
        </p:nvSpPr>
        <p:spPr>
          <a:xfrm>
            <a:off x="28575" y="3710940"/>
            <a:ext cx="9115425" cy="2677656"/>
          </a:xfrm>
          <a:prstGeom prst="rect">
            <a:avLst/>
          </a:prstGeom>
          <a:noFill/>
        </p:spPr>
        <p:txBody>
          <a:bodyPr wrap="square" rtlCol="0">
            <a:spAutoFit/>
          </a:bodyPr>
          <a:lstStyle/>
          <a:p>
            <a:r>
              <a:rPr lang="en-US" sz="2400" dirty="0">
                <a:solidFill>
                  <a:schemeClr val="bg1"/>
                </a:solidFill>
              </a:rPr>
              <a:t>DO NOT transmit the name or vehicle/equipment number of any injured party over any radio frequency or cell phones.  </a:t>
            </a:r>
          </a:p>
          <a:p>
            <a:endParaRPr lang="en-US" sz="2400" dirty="0">
              <a:solidFill>
                <a:schemeClr val="bg1"/>
              </a:solidFill>
            </a:endParaRPr>
          </a:p>
          <a:p>
            <a:r>
              <a:rPr lang="en-US" sz="2400" dirty="0">
                <a:solidFill>
                  <a:schemeClr val="bg1"/>
                </a:solidFill>
              </a:rPr>
              <a:t>Unofficial family notification by people that privately scan radio frequencies places unnecessary stress on injured employee’s family.</a:t>
            </a:r>
          </a:p>
          <a:p>
            <a:endParaRPr lang="en-US" sz="2400" dirty="0"/>
          </a:p>
        </p:txBody>
      </p:sp>
    </p:spTree>
    <p:extLst>
      <p:ext uri="{BB962C8B-B14F-4D97-AF65-F5344CB8AC3E}">
        <p14:creationId xmlns:p14="http://schemas.microsoft.com/office/powerpoint/2010/main" val="35546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6669" y="1117799"/>
            <a:ext cx="4762500" cy="4762500"/>
          </a:xfrm>
          <a:prstGeom prst="rect">
            <a:avLst/>
          </a:prstGeom>
        </p:spPr>
      </p:pic>
      <p:sp>
        <p:nvSpPr>
          <p:cNvPr id="3" name="Slide Number Placeholder 2"/>
          <p:cNvSpPr>
            <a:spLocks noGrp="1"/>
          </p:cNvSpPr>
          <p:nvPr>
            <p:ph type="sldNum" sz="quarter" idx="12"/>
          </p:nvPr>
        </p:nvSpPr>
        <p:spPr/>
        <p:txBody>
          <a:bodyPr/>
          <a:lstStyle/>
          <a:p>
            <a:pPr>
              <a:defRPr/>
            </a:pPr>
            <a:fld id="{0966DC23-5D75-4E55-94E0-8AC9A57DBD08}" type="slidenum">
              <a:rPr lang="en-US" smtClean="0"/>
              <a:pPr>
                <a:defRPr/>
              </a:pPr>
              <a:t>8</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75" y="1117799"/>
            <a:ext cx="3324224" cy="4418648"/>
          </a:xfrm>
        </p:spPr>
      </p:pic>
      <p:sp>
        <p:nvSpPr>
          <p:cNvPr id="2" name="Title 1"/>
          <p:cNvSpPr>
            <a:spLocks noGrp="1"/>
          </p:cNvSpPr>
          <p:nvPr>
            <p:ph type="title"/>
          </p:nvPr>
        </p:nvSpPr>
        <p:spPr/>
        <p:txBody>
          <a:bodyPr/>
          <a:lstStyle/>
          <a:p>
            <a:r>
              <a:rPr lang="en-US" dirty="0">
                <a:solidFill>
                  <a:schemeClr val="tx1"/>
                </a:solidFill>
              </a:rPr>
              <a:t>MAYDAY!  MAYDAY!  MAYDAY! </a:t>
            </a:r>
          </a:p>
        </p:txBody>
      </p:sp>
      <p:sp>
        <p:nvSpPr>
          <p:cNvPr id="6" name="TextBox 5"/>
          <p:cNvSpPr txBox="1"/>
          <p:nvPr/>
        </p:nvSpPr>
        <p:spPr>
          <a:xfrm>
            <a:off x="0" y="920523"/>
            <a:ext cx="8629169" cy="3970318"/>
          </a:xfrm>
          <a:prstGeom prst="rect">
            <a:avLst/>
          </a:prstGeom>
          <a:noFill/>
        </p:spPr>
        <p:txBody>
          <a:bodyPr wrap="square" rtlCol="0">
            <a:spAutoFit/>
          </a:bodyPr>
          <a:lstStyle/>
          <a:p>
            <a:pPr algn="ctr"/>
            <a:r>
              <a:rPr lang="en-US" sz="6000" b="1" dirty="0">
                <a:solidFill>
                  <a:srgbClr val="C00000"/>
                </a:solidFill>
              </a:rPr>
              <a:t>DIAL  </a:t>
            </a:r>
          </a:p>
          <a:p>
            <a:pPr algn="ctr"/>
            <a:r>
              <a:rPr lang="en-US" sz="9600" b="1" dirty="0">
                <a:solidFill>
                  <a:srgbClr val="C00000"/>
                </a:solidFill>
              </a:rPr>
              <a:t>928 865 6600</a:t>
            </a:r>
          </a:p>
        </p:txBody>
      </p:sp>
      <p:sp>
        <p:nvSpPr>
          <p:cNvPr id="7" name="TextBox 6"/>
          <p:cNvSpPr txBox="1"/>
          <p:nvPr/>
        </p:nvSpPr>
        <p:spPr>
          <a:xfrm>
            <a:off x="975360" y="4890841"/>
            <a:ext cx="8816340" cy="1446550"/>
          </a:xfrm>
          <a:prstGeom prst="rect">
            <a:avLst/>
          </a:prstGeom>
          <a:noFill/>
        </p:spPr>
        <p:txBody>
          <a:bodyPr wrap="square" rtlCol="0">
            <a:spAutoFit/>
          </a:bodyPr>
          <a:lstStyle/>
          <a:p>
            <a:r>
              <a:rPr lang="en-US" sz="4400" dirty="0">
                <a:solidFill>
                  <a:srgbClr val="00B050"/>
                </a:solidFill>
              </a:rPr>
              <a:t>Also used for non-emergency medical calls.</a:t>
            </a:r>
          </a:p>
        </p:txBody>
      </p:sp>
    </p:spTree>
    <p:extLst>
      <p:ext uri="{BB962C8B-B14F-4D97-AF65-F5344CB8AC3E}">
        <p14:creationId xmlns:p14="http://schemas.microsoft.com/office/powerpoint/2010/main" val="395631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966DC23-5D75-4E55-94E0-8AC9A57DBD08}" type="slidenum">
              <a:rPr lang="en-US" smtClean="0"/>
              <a:pPr>
                <a:defRPr/>
              </a:pPr>
              <a:t>9</a:t>
            </a:fld>
            <a:endParaRPr lang="en-US" dirty="0"/>
          </a:p>
        </p:txBody>
      </p:sp>
      <p:sp>
        <p:nvSpPr>
          <p:cNvPr id="3" name="Content Placeholder 2"/>
          <p:cNvSpPr>
            <a:spLocks noGrp="1"/>
          </p:cNvSpPr>
          <p:nvPr>
            <p:ph idx="1"/>
          </p:nvPr>
        </p:nvSpPr>
        <p:spPr/>
        <p:txBody>
          <a:bodyPr/>
          <a:lstStyle/>
          <a:p>
            <a:r>
              <a:rPr lang="en-US" dirty="0"/>
              <a:t>Notifying of evacuation:</a:t>
            </a:r>
          </a:p>
          <a:p>
            <a:r>
              <a:rPr lang="en-US" dirty="0"/>
              <a:t>Alarm sounds 3 times in a row.</a:t>
            </a:r>
          </a:p>
          <a:p>
            <a:r>
              <a:rPr lang="en-US" dirty="0"/>
              <a:t>Notified by Supervisor</a:t>
            </a:r>
          </a:p>
          <a:p>
            <a:r>
              <a:rPr lang="en-US" dirty="0"/>
              <a:t>Notified by another operator/employee</a:t>
            </a:r>
          </a:p>
          <a:p>
            <a:r>
              <a:rPr lang="en-US" dirty="0"/>
              <a:t>Notified by phone</a:t>
            </a:r>
          </a:p>
          <a:p>
            <a:r>
              <a:rPr lang="en-US" dirty="0"/>
              <a:t>Notified by radio</a:t>
            </a:r>
          </a:p>
        </p:txBody>
      </p:sp>
      <p:sp>
        <p:nvSpPr>
          <p:cNvPr id="4" name="Title 3"/>
          <p:cNvSpPr>
            <a:spLocks noGrp="1"/>
          </p:cNvSpPr>
          <p:nvPr>
            <p:ph type="title"/>
          </p:nvPr>
        </p:nvSpPr>
        <p:spPr/>
        <p:txBody>
          <a:bodyPr/>
          <a:lstStyle/>
          <a:p>
            <a:r>
              <a:rPr lang="en-US" dirty="0"/>
              <a:t>Evacuation Procedures </a:t>
            </a:r>
          </a:p>
        </p:txBody>
      </p:sp>
    </p:spTree>
    <p:extLst>
      <p:ext uri="{BB962C8B-B14F-4D97-AF65-F5344CB8AC3E}">
        <p14:creationId xmlns:p14="http://schemas.microsoft.com/office/powerpoint/2010/main" val="113673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CX_2014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7A3140C-41C1-4161-A5F8-D1C728716653}" vid="{24977260-5F3E-48F1-B7B4-2B88315600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d607997-8241-496c-997e-277352d2442c" xsi:nil="true"/>
    <lcf76f155ced4ddcb4097134ff3c332f xmlns="96b50f58-a40e-4869-8bc2-ee1dec35f0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41DF7-A9C5-4F18-86FD-6D44FD50B41C}"/>
</file>

<file path=customXml/itemProps2.xml><?xml version="1.0" encoding="utf-8"?>
<ds:datastoreItem xmlns:ds="http://schemas.openxmlformats.org/officeDocument/2006/customXml" ds:itemID="{1C18F455-5616-41C6-BAF4-92B00530CF2E}">
  <ds:schemaRef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dcmityp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DB2186C-95E9-4D40-87CD-A8D51E5BB34F}">
  <ds:schemaRefs>
    <ds:schemaRef ds:uri="http://schemas.microsoft.com/sharepoint/v3/contenttype/forms"/>
  </ds:schemaRefs>
</ds:datastoreItem>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ppt9514.tmp</Template>
  <TotalTime>3918</TotalTime>
  <Words>1398</Words>
  <Application>Microsoft Office PowerPoint</Application>
  <PresentationFormat>On-screen Show (4:3)</PresentationFormat>
  <Paragraphs>271</Paragraphs>
  <Slides>46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Courier New</vt:lpstr>
      <vt:lpstr>Franklin Gothic Book</vt:lpstr>
      <vt:lpstr>Franklin Gothic Medium</vt:lpstr>
      <vt:lpstr>Franklin Gothic Medium Cond</vt:lpstr>
      <vt:lpstr>Tahoma</vt:lpstr>
      <vt:lpstr>Wingdings</vt:lpstr>
      <vt:lpstr>FCX_2014_template</vt:lpstr>
      <vt:lpstr>PowerPoint Presentation</vt:lpstr>
      <vt:lpstr>PowerPoint Presentation</vt:lpstr>
      <vt:lpstr>Concentrator Division Emergency Procedures </vt:lpstr>
      <vt:lpstr>Emergency Response Procedures “Mayday”</vt:lpstr>
      <vt:lpstr>EMERGENCY Non-Medical SITUATIONS</vt:lpstr>
      <vt:lpstr>Responsibilities During a Mayday</vt:lpstr>
      <vt:lpstr>MAYDAY!  MAYDAY!  MAYDAY!  </vt:lpstr>
      <vt:lpstr>MAYDAY!  MAYDAY!  MAYDAY! </vt:lpstr>
      <vt:lpstr>Evacuation Procedures </vt:lpstr>
      <vt:lpstr>Evacuation Procedures </vt:lpstr>
      <vt:lpstr>Meeting Points </vt:lpstr>
      <vt:lpstr>General Assembly Areas </vt:lpstr>
      <vt:lpstr>Personal Protective Equipment </vt:lpstr>
      <vt:lpstr>PPE </vt:lpstr>
      <vt:lpstr>PPE </vt:lpstr>
      <vt:lpstr>PPE</vt:lpstr>
      <vt:lpstr>CHOCK YOUR TIRE</vt:lpstr>
      <vt:lpstr>CHOCK YOUR TIRE</vt:lpstr>
      <vt:lpstr>CHOCK YOUR TIRE</vt:lpstr>
      <vt:lpstr>CHOCK YOUR TIRE</vt:lpstr>
      <vt:lpstr>Fighting or Physical Assault </vt:lpstr>
      <vt:lpstr>LOTOTO</vt:lpstr>
      <vt:lpstr>LOTOTO</vt:lpstr>
      <vt:lpstr>Blue Stake </vt:lpstr>
      <vt:lpstr>Confined Space</vt:lpstr>
      <vt:lpstr>Flagging </vt:lpstr>
      <vt:lpstr>Hot Work </vt:lpstr>
      <vt:lpstr>Fall Protection </vt:lpstr>
      <vt:lpstr>Scaffolding</vt:lpstr>
      <vt:lpstr>Environmental </vt:lpstr>
      <vt:lpstr>HEAVY MACHINERY &amp; RR TRAFFIC</vt:lpstr>
      <vt:lpstr>Water Hazard</vt:lpstr>
      <vt:lpstr>Overhead / Mobile Cranes</vt:lpstr>
      <vt:lpstr>Lightning Alerts </vt:lpstr>
      <vt:lpstr>Heat Stress / Dehydration / Sun Screen</vt:lpstr>
      <vt:lpstr>Fatigue Awareness </vt:lpstr>
      <vt:lpstr>Dust Awareness </vt:lpstr>
      <vt:lpstr>Dust Awareness</vt:lpstr>
      <vt:lpstr>Conveyor Awareness </vt:lpstr>
      <vt:lpstr> Conveyor Awareness </vt:lpstr>
      <vt:lpstr>Reagent Awareness </vt:lpstr>
      <vt:lpstr>Housekeeping </vt:lpstr>
      <vt:lpstr>Smoking / Vaping Policy</vt:lpstr>
      <vt:lpstr>Smoking Policy</vt:lpstr>
      <vt:lpstr>Watch out for critters</vt:lpstr>
      <vt:lpstr>PowerPoint Presentation</vt:lpstr>
    </vt:vector>
  </TitlesOfParts>
  <Company>FreePort-McMoRan Copper &amp; Gold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Kathy</dc:creator>
  <cp:lastModifiedBy>Provencio, Alejandro</cp:lastModifiedBy>
  <cp:revision>68</cp:revision>
  <cp:lastPrinted>2017-08-23T19:43:35Z</cp:lastPrinted>
  <dcterms:created xsi:type="dcterms:W3CDTF">2017-04-26T19:45:32Z</dcterms:created>
  <dcterms:modified xsi:type="dcterms:W3CDTF">2023-08-23T18:20:52Z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0x0101000625A717CE324144AA678D44AED611A7</vt:lpwstr>
  </property>
  <property fmtid="{D5CDD505-2E9C-101B-9397-08002B2CF9AE}" pid="4" name="MSIP_Label_56f8a036-ae1b-4f85-92d3-f4203c03c43b_Enabled">
    <vt:lpwstr>true</vt:lpwstr>
  </property>
  <property fmtid="{D5CDD505-2E9C-101B-9397-08002B2CF9AE}" pid="5" name="MSIP_Label_56f8a036-ae1b-4f85-92d3-f4203c03c43b_SetDate">
    <vt:lpwstr>2022-05-27T13:39:25Z</vt:lpwstr>
  </property>
  <property fmtid="{D5CDD505-2E9C-101B-9397-08002B2CF9AE}" pid="6" name="MSIP_Label_56f8a036-ae1b-4f85-92d3-f4203c03c43b_Method">
    <vt:lpwstr>Standard</vt:lpwstr>
  </property>
  <property fmtid="{D5CDD505-2E9C-101B-9397-08002B2CF9AE}" pid="7" name="MSIP_Label_56f8a036-ae1b-4f85-92d3-f4203c03c43b_Name">
    <vt:lpwstr>56f8a036-ae1b-4f85-92d3-f4203c03c43b</vt:lpwstr>
  </property>
  <property fmtid="{D5CDD505-2E9C-101B-9397-08002B2CF9AE}" pid="8" name="MSIP_Label_56f8a036-ae1b-4f85-92d3-f4203c03c43b_SiteId">
    <vt:lpwstr>5f229ce1-773c-46ed-a6fa-974006fae097</vt:lpwstr>
  </property>
  <property fmtid="{D5CDD505-2E9C-101B-9397-08002B2CF9AE}" pid="9" name="MSIP_Label_56f8a036-ae1b-4f85-92d3-f4203c03c43b_ActionId">
    <vt:lpwstr>fdb6de7a-112c-478c-921a-9eb620e24934</vt:lpwstr>
  </property>
  <property fmtid="{D5CDD505-2E9C-101B-9397-08002B2CF9AE}" pid="10" name="MSIP_Label_56f8a036-ae1b-4f85-92d3-f4203c03c43b_ContentBits">
    <vt:lpwstr>0</vt:lpwstr>
  </property>
</Properties>
</file>