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4"/>
  </p:sldMasterIdLst>
  <p:notesMasterIdLst>
    <p:notesMasterId r:id="rId57"/>
  </p:notesMasterIdLst>
  <p:sldIdLst>
    <p:sldId id="263" r:id="rId5"/>
    <p:sldId id="404" r:id="rId6"/>
    <p:sldId id="264" r:id="rId7"/>
    <p:sldId id="265" r:id="rId8"/>
    <p:sldId id="266" r:id="rId9"/>
    <p:sldId id="267" r:id="rId10"/>
    <p:sldId id="268" r:id="rId11"/>
    <p:sldId id="405" r:id="rId12"/>
    <p:sldId id="280" r:id="rId13"/>
    <p:sldId id="288" r:id="rId14"/>
    <p:sldId id="278" r:id="rId15"/>
    <p:sldId id="281" r:id="rId16"/>
    <p:sldId id="401" r:id="rId17"/>
    <p:sldId id="293" r:id="rId18"/>
    <p:sldId id="296" r:id="rId19"/>
    <p:sldId id="297" r:id="rId20"/>
    <p:sldId id="295" r:id="rId21"/>
    <p:sldId id="299" r:id="rId22"/>
    <p:sldId id="390" r:id="rId23"/>
    <p:sldId id="399" r:id="rId24"/>
    <p:sldId id="367" r:id="rId25"/>
    <p:sldId id="366" r:id="rId26"/>
    <p:sldId id="368" r:id="rId27"/>
    <p:sldId id="370" r:id="rId28"/>
    <p:sldId id="369" r:id="rId29"/>
    <p:sldId id="391" r:id="rId30"/>
    <p:sldId id="300" r:id="rId31"/>
    <p:sldId id="302" r:id="rId32"/>
    <p:sldId id="384" r:id="rId33"/>
    <p:sldId id="379" r:id="rId34"/>
    <p:sldId id="392" r:id="rId35"/>
    <p:sldId id="406" r:id="rId36"/>
    <p:sldId id="307" r:id="rId37"/>
    <p:sldId id="394" r:id="rId38"/>
    <p:sldId id="393" r:id="rId39"/>
    <p:sldId id="312" r:id="rId40"/>
    <p:sldId id="313" r:id="rId41"/>
    <p:sldId id="314" r:id="rId42"/>
    <p:sldId id="315" r:id="rId43"/>
    <p:sldId id="372" r:id="rId44"/>
    <p:sldId id="398" r:id="rId45"/>
    <p:sldId id="380" r:id="rId46"/>
    <p:sldId id="396" r:id="rId47"/>
    <p:sldId id="316" r:id="rId48"/>
    <p:sldId id="374" r:id="rId49"/>
    <p:sldId id="395" r:id="rId50"/>
    <p:sldId id="386" r:id="rId51"/>
    <p:sldId id="376" r:id="rId52"/>
    <p:sldId id="377" r:id="rId53"/>
    <p:sldId id="387" r:id="rId54"/>
    <p:sldId id="326" r:id="rId55"/>
    <p:sldId id="388" r:id="rId56"/>
  </p:sldIdLst>
  <p:sldSz cx="12192000" cy="6858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628"/>
    <a:srgbClr val="FFC000"/>
    <a:srgbClr val="7030A0"/>
    <a:srgbClr val="0070C0"/>
    <a:srgbClr val="C47A0C"/>
    <a:srgbClr val="F8CF91"/>
    <a:srgbClr val="97C5AF"/>
    <a:srgbClr val="ECB0A2"/>
    <a:srgbClr val="465F78"/>
    <a:srgbClr val="1079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D35B0E-2416-4AFB-B4F3-15EB99DF76C0}" v="5" dt="2023-03-14T13:37:52.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C14628"/>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FF671C"/>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8991C"/>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F8CF91"/>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4C7093"/>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C14628"/>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FF671C"/>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8991C"/>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F8CF91"/>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4C7093"/>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F133C"/>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447C5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feed chute introduces ore into the mill. </a:t>
            </a:r>
          </a:p>
          <a:p>
            <a:r>
              <a:rPr lang="en-US" sz="1200" kern="1200">
                <a:solidFill>
                  <a:schemeClr val="tx1"/>
                </a:solidFill>
                <a:effectLst/>
                <a:latin typeface="+mn-lt"/>
                <a:ea typeface="+mn-ea"/>
                <a:cs typeface="+mn-cs"/>
              </a:rPr>
              <a:t>Grinding media are loose objects that move freely inside the mill. They break using a tumbling action. Steel rods, balls and large pieces of ore are common types of grinding media.</a:t>
            </a:r>
          </a:p>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9</a:t>
            </a:fld>
            <a:endParaRPr lang="en-US"/>
          </a:p>
        </p:txBody>
      </p:sp>
    </p:spTree>
    <p:extLst>
      <p:ext uri="{BB962C8B-B14F-4D97-AF65-F5344CB8AC3E}">
        <p14:creationId xmlns:p14="http://schemas.microsoft.com/office/powerpoint/2010/main" val="128708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27</a:t>
            </a:fld>
            <a:endParaRPr lang="en-US"/>
          </a:p>
        </p:txBody>
      </p:sp>
    </p:spTree>
    <p:extLst>
      <p:ext uri="{BB962C8B-B14F-4D97-AF65-F5344CB8AC3E}">
        <p14:creationId xmlns:p14="http://schemas.microsoft.com/office/powerpoint/2010/main" val="574147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36</a:t>
            </a:fld>
            <a:endParaRPr lang="en-US"/>
          </a:p>
        </p:txBody>
      </p:sp>
    </p:spTree>
    <p:extLst>
      <p:ext uri="{BB962C8B-B14F-4D97-AF65-F5344CB8AC3E}">
        <p14:creationId xmlns:p14="http://schemas.microsoft.com/office/powerpoint/2010/main" val="1356905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37</a:t>
            </a:fld>
            <a:endParaRPr lang="en-US"/>
          </a:p>
        </p:txBody>
      </p:sp>
    </p:spTree>
    <p:extLst>
      <p:ext uri="{BB962C8B-B14F-4D97-AF65-F5344CB8AC3E}">
        <p14:creationId xmlns:p14="http://schemas.microsoft.com/office/powerpoint/2010/main" val="545530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52</a:t>
            </a:fld>
            <a:endParaRPr lang="en-US"/>
          </a:p>
        </p:txBody>
      </p:sp>
    </p:spTree>
    <p:extLst>
      <p:ext uri="{BB962C8B-B14F-4D97-AF65-F5344CB8AC3E}">
        <p14:creationId xmlns:p14="http://schemas.microsoft.com/office/powerpoint/2010/main" val="273029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32 ball mills total. Original side has 16 and extension side has 16. Hearing protection needed between mills till the 6 and 7 belts. Classifiers are used for particle size separation. Classifier overflows feed the Rougher flotation circuit. </a:t>
            </a:r>
          </a:p>
        </p:txBody>
      </p:sp>
      <p:sp>
        <p:nvSpPr>
          <p:cNvPr id="4" name="Slide Number Placeholder 3"/>
          <p:cNvSpPr>
            <a:spLocks noGrp="1"/>
          </p:cNvSpPr>
          <p:nvPr>
            <p:ph type="sldNum" sz="quarter" idx="5"/>
          </p:nvPr>
        </p:nvSpPr>
        <p:spPr/>
        <p:txBody>
          <a:bodyPr/>
          <a:lstStyle/>
          <a:p>
            <a:fld id="{9C880130-CE8D-E640-9639-E0473270C6CB}" type="slidenum">
              <a:rPr lang="en-US" smtClean="0"/>
              <a:t>12</a:t>
            </a:fld>
            <a:endParaRPr lang="en-US"/>
          </a:p>
        </p:txBody>
      </p:sp>
    </p:spTree>
    <p:extLst>
      <p:ext uri="{BB962C8B-B14F-4D97-AF65-F5344CB8AC3E}">
        <p14:creationId xmlns:p14="http://schemas.microsoft.com/office/powerpoint/2010/main" val="3708422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15</a:t>
            </a:fld>
            <a:endParaRPr lang="en-US"/>
          </a:p>
        </p:txBody>
      </p:sp>
    </p:spTree>
    <p:extLst>
      <p:ext uri="{BB962C8B-B14F-4D97-AF65-F5344CB8AC3E}">
        <p14:creationId xmlns:p14="http://schemas.microsoft.com/office/powerpoint/2010/main" val="299112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19</a:t>
            </a:fld>
            <a:endParaRPr lang="en-US"/>
          </a:p>
        </p:txBody>
      </p:sp>
    </p:spTree>
    <p:extLst>
      <p:ext uri="{BB962C8B-B14F-4D97-AF65-F5344CB8AC3E}">
        <p14:creationId xmlns:p14="http://schemas.microsoft.com/office/powerpoint/2010/main" val="201482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21</a:t>
            </a:fld>
            <a:endParaRPr lang="en-US"/>
          </a:p>
        </p:txBody>
      </p:sp>
    </p:spTree>
    <p:extLst>
      <p:ext uri="{BB962C8B-B14F-4D97-AF65-F5344CB8AC3E}">
        <p14:creationId xmlns:p14="http://schemas.microsoft.com/office/powerpoint/2010/main" val="379846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22</a:t>
            </a:fld>
            <a:endParaRPr lang="en-US"/>
          </a:p>
        </p:txBody>
      </p:sp>
    </p:spTree>
    <p:extLst>
      <p:ext uri="{BB962C8B-B14F-4D97-AF65-F5344CB8AC3E}">
        <p14:creationId xmlns:p14="http://schemas.microsoft.com/office/powerpoint/2010/main" val="319075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23</a:t>
            </a:fld>
            <a:endParaRPr lang="en-US"/>
          </a:p>
        </p:txBody>
      </p:sp>
    </p:spTree>
    <p:extLst>
      <p:ext uri="{BB962C8B-B14F-4D97-AF65-F5344CB8AC3E}">
        <p14:creationId xmlns:p14="http://schemas.microsoft.com/office/powerpoint/2010/main" val="377047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24</a:t>
            </a:fld>
            <a:endParaRPr lang="en-US"/>
          </a:p>
        </p:txBody>
      </p:sp>
    </p:spTree>
    <p:extLst>
      <p:ext uri="{BB962C8B-B14F-4D97-AF65-F5344CB8AC3E}">
        <p14:creationId xmlns:p14="http://schemas.microsoft.com/office/powerpoint/2010/main" val="681333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25</a:t>
            </a:fld>
            <a:endParaRPr lang="en-US"/>
          </a:p>
        </p:txBody>
      </p:sp>
    </p:spTree>
    <p:extLst>
      <p:ext uri="{BB962C8B-B14F-4D97-AF65-F5344CB8AC3E}">
        <p14:creationId xmlns:p14="http://schemas.microsoft.com/office/powerpoint/2010/main" val="9998945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1.emf"/><Relationship Id="rId10" Type="http://schemas.openxmlformats.org/officeDocument/2006/relationships/image" Target="../media/image9.png"/><Relationship Id="rId4" Type="http://schemas.openxmlformats.org/officeDocument/2006/relationships/oleObject" Target="../embeddings/oleObject2.bin"/><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Master" Target="../slideMasters/slideMaster1.xml"/><Relationship Id="rId7" Type="http://schemas.openxmlformats.org/officeDocument/2006/relationships/image" Target="../media/image7.emf"/><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0.emf"/><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5.jpeg"/><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5.jpeg"/><Relationship Id="rId5" Type="http://schemas.openxmlformats.org/officeDocument/2006/relationships/image" Target="../media/image15.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0.emf"/><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image" Target="../media/image1.emf"/><Relationship Id="rId10" Type="http://schemas.openxmlformats.org/officeDocument/2006/relationships/image" Target="../media/image8.png"/><Relationship Id="rId4" Type="http://schemas.openxmlformats.org/officeDocument/2006/relationships/oleObject" Target="../embeddings/oleObject3.bin"/><Relationship Id="rId9"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Master" Target="../slideMasters/slideMaster1.xml"/><Relationship Id="rId7" Type="http://schemas.openxmlformats.org/officeDocument/2006/relationships/image" Target="../media/image10.emf"/><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4.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18.jpe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microsoft.com/office/2007/relationships/hdphoto" Target="../media/hdphoto1.wdp"/><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21.jpe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23.jpe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23.jpe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23.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Master" Target="../slideMasters/slideMaster1.xml"/><Relationship Id="rId7" Type="http://schemas.openxmlformats.org/officeDocument/2006/relationships/image" Target="../media/image10.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5.jpeg"/><Relationship Id="rId11" Type="http://schemas.openxmlformats.org/officeDocument/2006/relationships/image" Target="../media/image24.jpeg"/><Relationship Id="rId5" Type="http://schemas.openxmlformats.org/officeDocument/2006/relationships/image" Target="../media/image1.emf"/><Relationship Id="rId10" Type="http://schemas.openxmlformats.org/officeDocument/2006/relationships/image" Target="../media/image7.emf"/><Relationship Id="rId4" Type="http://schemas.openxmlformats.org/officeDocument/2006/relationships/oleObject" Target="../embeddings/oleObject31.bin"/><Relationship Id="rId9"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5.emf"/><Relationship Id="rId4" Type="http://schemas.openxmlformats.org/officeDocument/2006/relationships/oleObject" Target="../embeddings/oleObject32.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5.emf"/><Relationship Id="rId4" Type="http://schemas.openxmlformats.org/officeDocument/2006/relationships/oleObject" Target="../embeddings/oleObject33.bin"/></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chart" Target="../charts/chart2.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1.xml"/><Relationship Id="rId7" Type="http://schemas.openxmlformats.org/officeDocument/2006/relationships/image" Target="../media/image12.jpe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cover_CM">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2"/>
            </p:custDataLst>
            <p:extLst>
              <p:ext uri="{D42A27DB-BD31-4B8C-83A1-F6EECF244321}">
                <p14:modId xmlns:p14="http://schemas.microsoft.com/office/powerpoint/2010/main" val="1919181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68580"/>
            <a:ext cx="12192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6"/>
          <a:srcRect t="17540" b="41986"/>
          <a:stretch/>
        </p:blipFill>
        <p:spPr>
          <a:xfrm>
            <a:off x="0" y="979949"/>
            <a:ext cx="12192000" cy="4612341"/>
          </a:xfrm>
          <a:prstGeom prst="rect">
            <a:avLst/>
          </a:prstGeom>
        </p:spPr>
      </p:pic>
      <p:sp>
        <p:nvSpPr>
          <p:cNvPr id="18" name="Rectangle 17">
            <a:extLst>
              <a:ext uri="{FF2B5EF4-FFF2-40B4-BE49-F238E27FC236}">
                <a16:creationId xmlns:a16="http://schemas.microsoft.com/office/drawing/2014/main" id="{D0FE1B26-8B02-1C4E-90AC-4663A4467421}"/>
              </a:ext>
            </a:extLst>
          </p:cNvPr>
          <p:cNvSpPr/>
          <p:nvPr userDrawn="1"/>
        </p:nvSpPr>
        <p:spPr>
          <a:xfrm>
            <a:off x="0" y="1614982"/>
            <a:ext cx="12192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399" y="1153972"/>
            <a:ext cx="9582411" cy="1418262"/>
          </a:xfrm>
          <a:prstGeom prst="rect">
            <a:avLst/>
          </a:prstGeom>
        </p:spPr>
        <p:txBody>
          <a:bodyPr vert="horz" anchor="b">
            <a:normAutofit/>
          </a:bodyPr>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2656625"/>
            <a:ext cx="9582410"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7">
            <a:alphaModFix amt="50000"/>
          </a:blip>
          <a:srcRect/>
          <a:stretch/>
        </p:blipFill>
        <p:spPr>
          <a:xfrm>
            <a:off x="9322420" y="5809801"/>
            <a:ext cx="1955179" cy="548404"/>
          </a:xfrm>
          <a:prstGeom prst="rect">
            <a:avLst/>
          </a:prstGeom>
        </p:spPr>
      </p:pic>
      <p:pic>
        <p:nvPicPr>
          <p:cNvPr id="20" name="Picture 19">
            <a:extLst>
              <a:ext uri="{FF2B5EF4-FFF2-40B4-BE49-F238E27FC236}">
                <a16:creationId xmlns:a16="http://schemas.microsoft.com/office/drawing/2014/main" id="{192D5655-AF6E-4C22-A5B4-A1803D80C327}"/>
              </a:ext>
            </a:extLst>
          </p:cNvPr>
          <p:cNvPicPr>
            <a:picLocks noChangeAspect="1"/>
          </p:cNvPicPr>
          <p:nvPr userDrawn="1"/>
        </p:nvPicPr>
        <p:blipFill>
          <a:blip r:embed="rId8"/>
          <a:stretch>
            <a:fillRect/>
          </a:stretch>
        </p:blipFill>
        <p:spPr>
          <a:xfrm>
            <a:off x="1018566" y="404535"/>
            <a:ext cx="3165507" cy="194715"/>
          </a:xfrm>
          <a:prstGeom prst="rect">
            <a:avLst/>
          </a:prstGeom>
        </p:spPr>
      </p:pic>
      <p:sp>
        <p:nvSpPr>
          <p:cNvPr id="30" name="TextBox 29">
            <a:extLst>
              <a:ext uri="{FF2B5EF4-FFF2-40B4-BE49-F238E27FC236}">
                <a16:creationId xmlns:a16="http://schemas.microsoft.com/office/drawing/2014/main" id="{E68CD94B-187A-41D3-986A-C4FAB7316910}"/>
              </a:ext>
            </a:extLst>
          </p:cNvPr>
          <p:cNvSpPr txBox="1"/>
          <p:nvPr userDrawn="1"/>
        </p:nvSpPr>
        <p:spPr>
          <a:xfrm>
            <a:off x="3214525" y="5955022"/>
            <a:ext cx="772507" cy="261610"/>
          </a:xfrm>
          <a:prstGeom prst="rect">
            <a:avLst/>
          </a:prstGeom>
          <a:noFill/>
        </p:spPr>
        <p:txBody>
          <a:bodyPr wrap="square" rtlCol="0">
            <a:spAutoFit/>
          </a:bodyPr>
          <a:lstStyle/>
          <a:p>
            <a:pPr algn="l"/>
            <a:r>
              <a:rPr lang="en-US" sz="1100">
                <a:solidFill>
                  <a:schemeClr val="tx1">
                    <a:alpha val="50098"/>
                  </a:schemeClr>
                </a:solidFill>
                <a:latin typeface="+mj-lt"/>
              </a:rPr>
              <a:t>fcx.com</a:t>
            </a:r>
          </a:p>
        </p:txBody>
      </p:sp>
      <p:pic>
        <p:nvPicPr>
          <p:cNvPr id="31" name="Picture 30">
            <a:extLst>
              <a:ext uri="{FF2B5EF4-FFF2-40B4-BE49-F238E27FC236}">
                <a16:creationId xmlns:a16="http://schemas.microsoft.com/office/drawing/2014/main" id="{C632EBDD-797A-4375-B524-91F41253F014}"/>
              </a:ext>
            </a:extLst>
          </p:cNvPr>
          <p:cNvPicPr>
            <a:picLocks noChangeAspect="1"/>
          </p:cNvPicPr>
          <p:nvPr userDrawn="1"/>
        </p:nvPicPr>
        <p:blipFill>
          <a:blip r:embed="rId9">
            <a:alphaModFix amt="51000"/>
          </a:blip>
          <a:srcRect/>
          <a:stretch/>
        </p:blipFill>
        <p:spPr>
          <a:xfrm>
            <a:off x="1018566" y="5814812"/>
            <a:ext cx="541374" cy="543393"/>
          </a:xfrm>
          <a:prstGeom prst="rect">
            <a:avLst/>
          </a:prstGeom>
        </p:spPr>
      </p:pic>
      <p:pic>
        <p:nvPicPr>
          <p:cNvPr id="32" name="Picture 31">
            <a:extLst>
              <a:ext uri="{FF2B5EF4-FFF2-40B4-BE49-F238E27FC236}">
                <a16:creationId xmlns:a16="http://schemas.microsoft.com/office/drawing/2014/main" id="{B88CBF62-17A4-4AAB-BDEF-769F8467D83D}"/>
              </a:ext>
            </a:extLst>
          </p:cNvPr>
          <p:cNvPicPr>
            <a:picLocks noChangeAspect="1"/>
          </p:cNvPicPr>
          <p:nvPr userDrawn="1"/>
        </p:nvPicPr>
        <p:blipFill>
          <a:blip r:embed="rId10">
            <a:alphaModFix amt="50000"/>
          </a:blip>
          <a:srcRect/>
          <a:stretch/>
        </p:blipFill>
        <p:spPr>
          <a:xfrm>
            <a:off x="2031591" y="5823667"/>
            <a:ext cx="789851" cy="549988"/>
          </a:xfrm>
          <a:prstGeom prst="rect">
            <a:avLst/>
          </a:prstGeom>
        </p:spPr>
      </p:pic>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6FEFE62-6F9D-41D0-9C17-AAA34EDAAEFE}"/>
              </a:ext>
            </a:extLst>
          </p:cNvPr>
          <p:cNvGraphicFramePr>
            <a:graphicFrameLocks noChangeAspect="1"/>
          </p:cNvGraphicFramePr>
          <p:nvPr userDrawn="1">
            <p:custDataLst>
              <p:tags r:id="rId2"/>
            </p:custDataLst>
            <p:extLst>
              <p:ext uri="{D42A27DB-BD31-4B8C-83A1-F6EECF244321}">
                <p14:modId xmlns:p14="http://schemas.microsoft.com/office/powerpoint/2010/main" val="790191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7"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46FEFE62-6F9D-41D0-9C17-AAA34EDAAE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12192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6"/>
          <a:srcRect t="17540" b="41986"/>
          <a:stretch/>
        </p:blipFill>
        <p:spPr>
          <a:xfrm>
            <a:off x="0" y="1122829"/>
            <a:ext cx="12192000" cy="4612341"/>
          </a:xfrm>
          <a:prstGeom prst="rect">
            <a:avLst/>
          </a:prstGeom>
        </p:spPr>
      </p:pic>
      <p:sp>
        <p:nvSpPr>
          <p:cNvPr id="18" name="Rectangle 17">
            <a:extLst>
              <a:ext uri="{FF2B5EF4-FFF2-40B4-BE49-F238E27FC236}">
                <a16:creationId xmlns:a16="http://schemas.microsoft.com/office/drawing/2014/main" id="{D0FE1B26-8B02-1C4E-90AC-4663A4467421}"/>
              </a:ext>
            </a:extLst>
          </p:cNvPr>
          <p:cNvSpPr/>
          <p:nvPr userDrawn="1"/>
        </p:nvSpPr>
        <p:spPr>
          <a:xfrm>
            <a:off x="0" y="1766170"/>
            <a:ext cx="12192000" cy="3969000"/>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399" y="1296852"/>
            <a:ext cx="9582411" cy="1418262"/>
          </a:xfrm>
          <a:prstGeom prst="rect">
            <a:avLst/>
          </a:prstGeom>
        </p:spPr>
        <p:txBody>
          <a:bodyPr vert="horz" anchor="b">
            <a:normAutofit/>
          </a:bodyPr>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2799505"/>
            <a:ext cx="9582410"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pic>
        <p:nvPicPr>
          <p:cNvPr id="11" name="Picture 10">
            <a:extLst>
              <a:ext uri="{FF2B5EF4-FFF2-40B4-BE49-F238E27FC236}">
                <a16:creationId xmlns:a16="http://schemas.microsoft.com/office/drawing/2014/main" id="{3AE45130-B2EC-4E49-85B7-FD6A366C3CC5}"/>
              </a:ext>
            </a:extLst>
          </p:cNvPr>
          <p:cNvPicPr>
            <a:picLocks noChangeAspect="1"/>
          </p:cNvPicPr>
          <p:nvPr userDrawn="1"/>
        </p:nvPicPr>
        <p:blipFill>
          <a:blip r:embed="rId7"/>
          <a:stretch>
            <a:fillRect/>
          </a:stretch>
        </p:blipFill>
        <p:spPr>
          <a:xfrm>
            <a:off x="1018566" y="404535"/>
            <a:ext cx="3165507" cy="194715"/>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D03C108B-FFB4-4DD7-95C1-A9FCAEB542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22419" y="4788060"/>
            <a:ext cx="2001980" cy="561959"/>
          </a:xfrm>
          <a:prstGeom prst="rect">
            <a:avLst/>
          </a:prstGeom>
        </p:spPr>
      </p:pic>
    </p:spTree>
    <p:extLst>
      <p:ext uri="{BB962C8B-B14F-4D97-AF65-F5344CB8AC3E}">
        <p14:creationId xmlns:p14="http://schemas.microsoft.com/office/powerpoint/2010/main" val="357659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sunrise_half">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29B6C09-2ADD-4EBE-A678-20BBF58A64C4}"/>
              </a:ext>
            </a:extLst>
          </p:cNvPr>
          <p:cNvGraphicFramePr>
            <a:graphicFrameLocks noChangeAspect="1"/>
          </p:cNvGraphicFramePr>
          <p:nvPr userDrawn="1">
            <p:custDataLst>
              <p:tags r:id="rId2"/>
            </p:custDataLst>
            <p:extLst>
              <p:ext uri="{D42A27DB-BD31-4B8C-83A1-F6EECF244321}">
                <p14:modId xmlns:p14="http://schemas.microsoft.com/office/powerpoint/2010/main" val="58546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1" name="think-cell Slide" r:id="rId4" imgW="592" imgH="595" progId="TCLayout.ActiveDocument.1">
                  <p:embed/>
                </p:oleObj>
              </mc:Choice>
              <mc:Fallback>
                <p:oleObj name="think-cell Slide" r:id="rId4" imgW="592" imgH="595" progId="TCLayout.ActiveDocument.1">
                  <p:embed/>
                  <p:pic>
                    <p:nvPicPr>
                      <p:cNvPr id="8" name="Object 7" hidden="1">
                        <a:extLst>
                          <a:ext uri="{FF2B5EF4-FFF2-40B4-BE49-F238E27FC236}">
                            <a16:creationId xmlns:a16="http://schemas.microsoft.com/office/drawing/2014/main" id="{629B6C09-2ADD-4EBE-A678-20BBF58A64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6"/>
          <a:srcRect l="30328" t="4184" r="28959" b="38022"/>
          <a:stretch/>
        </p:blipFill>
        <p:spPr>
          <a:xfrm>
            <a:off x="3175" y="282102"/>
            <a:ext cx="4963615" cy="6597146"/>
          </a:xfrm>
          <a:prstGeom prst="rect">
            <a:avLst/>
          </a:prstGeom>
        </p:spPr>
      </p:pic>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5478199" y="1520375"/>
            <a:ext cx="6115382" cy="460080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9CAB2F89-4691-4891-AE92-FF16A9F3239E}"/>
              </a:ext>
            </a:extLst>
          </p:cNvPr>
          <p:cNvSpPr/>
          <p:nvPr userDrawn="1"/>
        </p:nvSpPr>
        <p:spPr>
          <a:xfrm>
            <a:off x="3175" y="365124"/>
            <a:ext cx="4963615" cy="6504395"/>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532563" y="551714"/>
            <a:ext cx="4043398" cy="823912"/>
          </a:xfrm>
          <a:prstGeom prst="rect">
            <a:avLst/>
          </a:prstGeom>
        </p:spPr>
        <p:txBody>
          <a:bodyPr anchor="b">
            <a:noAutofit/>
          </a:bodyPr>
          <a:lstStyle>
            <a:lvl1pPr marL="0" indent="0">
              <a:buNone/>
              <a:defRPr sz="2800" b="1">
                <a:solidFill>
                  <a:srgbClr val="F9D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532563" y="1638067"/>
            <a:ext cx="4043398" cy="3895958"/>
          </a:xfrm>
          <a:prstGeom prst="rect">
            <a:avLst/>
          </a:prstGeom>
        </p:spPr>
        <p:txBody>
          <a:bodyPr>
            <a:normAutofit/>
          </a:bodyPr>
          <a:lstStyle>
            <a:lvl1pPr>
              <a:defRPr sz="2400">
                <a:solidFill>
                  <a:schemeClr val="bg2"/>
                </a:solidFill>
              </a:defRPr>
            </a:lvl1pPr>
            <a:lvl2pPr>
              <a:buClr>
                <a:srgbClr val="F9D091"/>
              </a:buClr>
              <a:defRPr sz="2400">
                <a:solidFill>
                  <a:schemeClr val="bg2"/>
                </a:solidFill>
              </a:defRPr>
            </a:lvl2pPr>
            <a:lvl3pPr>
              <a:buClr>
                <a:srgbClr val="F9D091"/>
              </a:buClr>
              <a:defRPr sz="2400">
                <a:solidFill>
                  <a:schemeClr val="bg2"/>
                </a:solidFill>
              </a:defRPr>
            </a:lvl3pPr>
            <a:lvl4pPr>
              <a:buClr>
                <a:srgbClr val="F9D091"/>
              </a:buClr>
              <a:defRPr sz="2400">
                <a:solidFill>
                  <a:schemeClr val="bg2"/>
                </a:solidFill>
              </a:defRPr>
            </a:lvl4pPr>
            <a:lvl5pPr>
              <a:buClr>
                <a:srgbClr val="F9D091"/>
              </a:buCl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a:extLst>
              <a:ext uri="{FF2B5EF4-FFF2-40B4-BE49-F238E27FC236}">
                <a16:creationId xmlns:a16="http://schemas.microsoft.com/office/drawing/2014/main" id="{5B29E4FB-47CE-48E7-8CA5-76A1ECFB2C04}"/>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 name="Rectangle 1">
            <a:extLst>
              <a:ext uri="{FF2B5EF4-FFF2-40B4-BE49-F238E27FC236}">
                <a16:creationId xmlns:a16="http://schemas.microsoft.com/office/drawing/2014/main" id="{FE7AB80D-2A25-495D-9619-ACFD0CE0A7F5}"/>
              </a:ext>
            </a:extLst>
          </p:cNvPr>
          <p:cNvSpPr/>
          <p:nvPr userDrawn="1"/>
        </p:nvSpPr>
        <p:spPr>
          <a:xfrm>
            <a:off x="10511161" y="435006"/>
            <a:ext cx="1482571" cy="5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2C02780-AEF0-4D05-A8AA-59842C02C51C}"/>
              </a:ext>
            </a:extLst>
          </p:cNvPr>
          <p:cNvPicPr>
            <a:picLocks noChangeAspect="1"/>
          </p:cNvPicPr>
          <p:nvPr userDrawn="1"/>
        </p:nvPicPr>
        <p:blipFill>
          <a:blip r:embed="rId7"/>
          <a:stretch>
            <a:fillRect/>
          </a:stretch>
        </p:blipFill>
        <p:spPr>
          <a:xfrm>
            <a:off x="1457395" y="5767224"/>
            <a:ext cx="1955179" cy="546653"/>
          </a:xfrm>
          <a:prstGeom prst="rect">
            <a:avLst/>
          </a:prstGeom>
        </p:spPr>
      </p:pic>
      <p:sp>
        <p:nvSpPr>
          <p:cNvPr id="18" name="Title Placeholder 1">
            <a:extLst>
              <a:ext uri="{FF2B5EF4-FFF2-40B4-BE49-F238E27FC236}">
                <a16:creationId xmlns:a16="http://schemas.microsoft.com/office/drawing/2014/main" id="{691B6843-F871-4953-B2D4-6A992E87D457}"/>
              </a:ext>
            </a:extLst>
          </p:cNvPr>
          <p:cNvSpPr>
            <a:spLocks noGrp="1"/>
          </p:cNvSpPr>
          <p:nvPr>
            <p:ph type="title"/>
          </p:nvPr>
        </p:nvSpPr>
        <p:spPr>
          <a:xfrm>
            <a:off x="5478199" y="306758"/>
            <a:ext cx="6115382"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25768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eft box_bi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29B6C09-2ADD-4EBE-A678-20BBF58A64C4}"/>
              </a:ext>
            </a:extLst>
          </p:cNvPr>
          <p:cNvGraphicFramePr>
            <a:graphicFrameLocks noChangeAspect="1"/>
          </p:cNvGraphicFramePr>
          <p:nvPr userDrawn="1">
            <p:custDataLst>
              <p:tags r:id="rId2"/>
            </p:custDataLst>
            <p:extLst>
              <p:ext uri="{D42A27DB-BD31-4B8C-83A1-F6EECF244321}">
                <p14:modId xmlns:p14="http://schemas.microsoft.com/office/powerpoint/2010/main" val="3711821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5" name="think-cell Slide" r:id="rId4" imgW="592" imgH="595" progId="TCLayout.ActiveDocument.1">
                  <p:embed/>
                </p:oleObj>
              </mc:Choice>
              <mc:Fallback>
                <p:oleObj name="think-cell Slide" r:id="rId4" imgW="592" imgH="595" progId="TCLayout.ActiveDocument.1">
                  <p:embed/>
                  <p:pic>
                    <p:nvPicPr>
                      <p:cNvPr id="8" name="Object 7" hidden="1">
                        <a:extLst>
                          <a:ext uri="{FF2B5EF4-FFF2-40B4-BE49-F238E27FC236}">
                            <a16:creationId xmlns:a16="http://schemas.microsoft.com/office/drawing/2014/main" id="{629B6C09-2ADD-4EBE-A678-20BBF58A64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D6C19CC8-16B0-4C12-96AE-1D14592ADA9A}"/>
              </a:ext>
            </a:extLst>
          </p:cNvPr>
          <p:cNvSpPr/>
          <p:nvPr userDrawn="1"/>
        </p:nvSpPr>
        <p:spPr>
          <a:xfrm>
            <a:off x="0" y="289273"/>
            <a:ext cx="5078048" cy="6568727"/>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5423697" y="1520373"/>
            <a:ext cx="6169884" cy="460080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532563" y="551714"/>
            <a:ext cx="4043398" cy="823912"/>
          </a:xfrm>
          <a:prstGeom prst="rect">
            <a:avLst/>
          </a:prstGeo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532563" y="1638067"/>
            <a:ext cx="4043398" cy="3895958"/>
          </a:xfrm>
          <a:prstGeom prst="rect">
            <a:avLst/>
          </a:prstGeom>
        </p:spPr>
        <p:txBody>
          <a:bodyPr>
            <a:normAutofit/>
          </a:bodyPr>
          <a:lstStyle>
            <a:lvl1pPr>
              <a:defRPr sz="2400">
                <a:solidFill>
                  <a:schemeClr val="tx1"/>
                </a:solidFill>
              </a:defRPr>
            </a:lvl1pPr>
            <a:lvl2pPr>
              <a:buClr>
                <a:srgbClr val="F9D091"/>
              </a:buClr>
              <a:defRPr sz="2400">
                <a:solidFill>
                  <a:schemeClr val="tx1"/>
                </a:solidFill>
              </a:defRPr>
            </a:lvl2pPr>
            <a:lvl3pPr>
              <a:buClr>
                <a:srgbClr val="F9D091"/>
              </a:buClr>
              <a:defRPr sz="2400">
                <a:solidFill>
                  <a:schemeClr val="tx1"/>
                </a:solidFill>
              </a:defRPr>
            </a:lvl3pPr>
            <a:lvl4pPr>
              <a:buClr>
                <a:srgbClr val="F9D091"/>
              </a:buClr>
              <a:defRPr sz="2400">
                <a:solidFill>
                  <a:schemeClr val="tx1"/>
                </a:solidFill>
              </a:defRPr>
            </a:lvl4pPr>
            <a:lvl5pPr>
              <a:buClr>
                <a:srgbClr val="F9D091"/>
              </a:buClr>
              <a:defRPr sz="2400">
                <a:solidFill>
                  <a:schemeClr val="tx1"/>
                </a:solidFill>
              </a:defRPr>
            </a:lvl5pPr>
          </a:lstStyle>
          <a:p>
            <a:pPr lvl="0"/>
            <a:r>
              <a:rPr lang="en-US"/>
              <a:t>Click to edit Master text styles</a:t>
            </a:r>
          </a:p>
        </p:txBody>
      </p:sp>
      <p:sp>
        <p:nvSpPr>
          <p:cNvPr id="20" name="Slide Number Placeholder 5">
            <a:extLst>
              <a:ext uri="{FF2B5EF4-FFF2-40B4-BE49-F238E27FC236}">
                <a16:creationId xmlns:a16="http://schemas.microsoft.com/office/drawing/2014/main" id="{5B29E4FB-47CE-48E7-8CA5-76A1ECFB2C04}"/>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 name="Rectangle 1">
            <a:extLst>
              <a:ext uri="{FF2B5EF4-FFF2-40B4-BE49-F238E27FC236}">
                <a16:creationId xmlns:a16="http://schemas.microsoft.com/office/drawing/2014/main" id="{FE7AB80D-2A25-495D-9619-ACFD0CE0A7F5}"/>
              </a:ext>
            </a:extLst>
          </p:cNvPr>
          <p:cNvSpPr/>
          <p:nvPr userDrawn="1"/>
        </p:nvSpPr>
        <p:spPr>
          <a:xfrm>
            <a:off x="10511161" y="435006"/>
            <a:ext cx="1482571" cy="5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C62953E-13C3-4883-B142-1B0D7D85FFAB}"/>
              </a:ext>
            </a:extLst>
          </p:cNvPr>
          <p:cNvPicPr>
            <a:picLocks noChangeAspect="1"/>
          </p:cNvPicPr>
          <p:nvPr userDrawn="1"/>
        </p:nvPicPr>
        <p:blipFill>
          <a:blip r:embed="rId6"/>
          <a:srcRect/>
          <a:stretch/>
        </p:blipFill>
        <p:spPr>
          <a:xfrm>
            <a:off x="1535248" y="5887629"/>
            <a:ext cx="2038027" cy="571642"/>
          </a:xfrm>
          <a:prstGeom prst="rect">
            <a:avLst/>
          </a:prstGeom>
        </p:spPr>
      </p:pic>
      <p:sp>
        <p:nvSpPr>
          <p:cNvPr id="11" name="Title Placeholder 1">
            <a:extLst>
              <a:ext uri="{FF2B5EF4-FFF2-40B4-BE49-F238E27FC236}">
                <a16:creationId xmlns:a16="http://schemas.microsoft.com/office/drawing/2014/main" id="{40FC1E1F-B7C0-4F01-B063-D9CE47AFD8FC}"/>
              </a:ext>
            </a:extLst>
          </p:cNvPr>
          <p:cNvSpPr>
            <a:spLocks noGrp="1"/>
          </p:cNvSpPr>
          <p:nvPr>
            <p:ph type="title"/>
          </p:nvPr>
        </p:nvSpPr>
        <p:spPr>
          <a:xfrm>
            <a:off x="5478199" y="306758"/>
            <a:ext cx="6115382"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6017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_pic_slender">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3DF4F07-9AC7-494D-A17C-6D1E69893F76}"/>
              </a:ext>
            </a:extLst>
          </p:cNvPr>
          <p:cNvGraphicFramePr>
            <a:graphicFrameLocks noChangeAspect="1"/>
          </p:cNvGraphicFramePr>
          <p:nvPr userDrawn="1">
            <p:custDataLst>
              <p:tags r:id="rId2"/>
            </p:custDataLst>
            <p:extLst>
              <p:ext uri="{D42A27DB-BD31-4B8C-83A1-F6EECF244321}">
                <p14:modId xmlns:p14="http://schemas.microsoft.com/office/powerpoint/2010/main" val="2613263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9" name="think-cell Slide" r:id="rId4" imgW="360" imgH="360" progId="TCLayout.ActiveDocument.1">
                  <p:embed/>
                </p:oleObj>
              </mc:Choice>
              <mc:Fallback>
                <p:oleObj name="think-cell Slide" r:id="rId4" imgW="360" imgH="360" progId="TCLayout.ActiveDocument.1">
                  <p:embed/>
                  <p:pic>
                    <p:nvPicPr>
                      <p:cNvPr id="9" name="Object 8" hidden="1">
                        <a:extLst>
                          <a:ext uri="{FF2B5EF4-FFF2-40B4-BE49-F238E27FC236}">
                            <a16:creationId xmlns:a16="http://schemas.microsoft.com/office/drawing/2014/main" id="{A3DF4F07-9AC7-494D-A17C-6D1E69893F7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Picture 13" descr="A picture containing outdoor, scene, laser, night&#10;&#10;Description automatically generated">
            <a:extLst>
              <a:ext uri="{FF2B5EF4-FFF2-40B4-BE49-F238E27FC236}">
                <a16:creationId xmlns:a16="http://schemas.microsoft.com/office/drawing/2014/main" id="{DD3C75D1-6A9D-4E2F-B9CD-2D516781BE18}"/>
              </a:ext>
            </a:extLst>
          </p:cNvPr>
          <p:cNvPicPr>
            <a:picLocks noChangeAspect="1"/>
          </p:cNvPicPr>
          <p:nvPr userDrawn="1"/>
        </p:nvPicPr>
        <p:blipFill rotWithShape="1">
          <a:blip r:embed="rId6"/>
          <a:srcRect l="38742" t="19500" r="39564" b="19756"/>
          <a:stretch/>
        </p:blipFill>
        <p:spPr>
          <a:xfrm>
            <a:off x="9547165" y="-64331"/>
            <a:ext cx="2644835" cy="6922331"/>
          </a:xfrm>
          <a:prstGeom prst="rect">
            <a:avLst/>
          </a:prstGeom>
        </p:spPr>
      </p:pic>
      <p:sp>
        <p:nvSpPr>
          <p:cNvPr id="17" name="Rectangle 16">
            <a:extLst>
              <a:ext uri="{FF2B5EF4-FFF2-40B4-BE49-F238E27FC236}">
                <a16:creationId xmlns:a16="http://schemas.microsoft.com/office/drawing/2014/main" id="{F25735FC-20B1-4FF5-A6C8-6A29ECD8F896}"/>
              </a:ext>
            </a:extLst>
          </p:cNvPr>
          <p:cNvSpPr/>
          <p:nvPr userDrawn="1"/>
        </p:nvSpPr>
        <p:spPr>
          <a:xfrm>
            <a:off x="9753599" y="223736"/>
            <a:ext cx="2228194" cy="6185703"/>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781484" y="1171143"/>
            <a:ext cx="8400616" cy="642338"/>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781484" y="2091784"/>
            <a:ext cx="8400616" cy="3794665"/>
          </a:xfrm>
          <a:prstGeom prst="rect">
            <a:avLst/>
          </a:prstGeom>
        </p:spPr>
        <p:txBody>
          <a:bodyPr/>
          <a:lstStyle>
            <a:lvl1pPr>
              <a:defRPr sz="2200"/>
            </a:lvl1pPr>
            <a:lvl2pPr>
              <a:buClr>
                <a:srgbClr val="BB5D00"/>
              </a:buClr>
              <a:defRPr sz="1800"/>
            </a:lvl2pPr>
            <a:lvl3pPr>
              <a:buClr>
                <a:srgbClr val="BB5D00"/>
              </a:buClr>
              <a:defRPr sz="1800"/>
            </a:lvl3pPr>
            <a:lvl4pPr>
              <a:buClr>
                <a:srgbClr val="BB5D00"/>
              </a:buClr>
              <a:defRPr sz="1800"/>
            </a:lvl4pPr>
            <a:lvl5pPr>
              <a:buClr>
                <a:srgbClr val="BB5D00"/>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9753599" y="551713"/>
            <a:ext cx="2228194" cy="5488838"/>
          </a:xfrm>
          <a:prstGeom prst="rect">
            <a:avLst/>
          </a:prstGeom>
        </p:spPr>
        <p:txBody>
          <a:bodyPr anchor="ctr">
            <a:normAutofit/>
          </a:bodyPr>
          <a:lstStyle>
            <a:lvl1pPr marL="0" indent="0" algn="ctr">
              <a:buNone/>
              <a:defRPr sz="2400" b="1">
                <a:solidFill>
                  <a:schemeClr val="bg1"/>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20" name="Picture 19">
            <a:extLst>
              <a:ext uri="{FF2B5EF4-FFF2-40B4-BE49-F238E27FC236}">
                <a16:creationId xmlns:a16="http://schemas.microsoft.com/office/drawing/2014/main" id="{F6986FB5-DD5E-4074-9769-A8D6B09AD7CA}"/>
              </a:ext>
            </a:extLst>
          </p:cNvPr>
          <p:cNvPicPr>
            <a:picLocks noChangeAspect="1"/>
          </p:cNvPicPr>
          <p:nvPr userDrawn="1"/>
        </p:nvPicPr>
        <p:blipFill>
          <a:blip r:embed="rId7"/>
          <a:srcRect/>
          <a:stretch/>
        </p:blipFill>
        <p:spPr>
          <a:xfrm>
            <a:off x="781484" y="6222125"/>
            <a:ext cx="1260675" cy="353604"/>
          </a:xfrm>
          <a:prstGeom prst="rect">
            <a:avLst/>
          </a:prstGeom>
        </p:spPr>
      </p:pic>
      <p:sp>
        <p:nvSpPr>
          <p:cNvPr id="15" name="Slide Number Placeholder 5">
            <a:extLst>
              <a:ext uri="{FF2B5EF4-FFF2-40B4-BE49-F238E27FC236}">
                <a16:creationId xmlns:a16="http://schemas.microsoft.com/office/drawing/2014/main" id="{6DCD16FA-2800-41F5-92BA-FAA1E10A0ECE}"/>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9" name="Title Placeholder 1">
            <a:extLst>
              <a:ext uri="{FF2B5EF4-FFF2-40B4-BE49-F238E27FC236}">
                <a16:creationId xmlns:a16="http://schemas.microsoft.com/office/drawing/2014/main" id="{51DAC7DB-A6D8-48E4-9118-9C23FE0E3753}"/>
              </a:ext>
            </a:extLst>
          </p:cNvPr>
          <p:cNvSpPr>
            <a:spLocks noGrp="1"/>
          </p:cNvSpPr>
          <p:nvPr>
            <p:ph type="title"/>
          </p:nvPr>
        </p:nvSpPr>
        <p:spPr>
          <a:xfrm>
            <a:off x="782785" y="306757"/>
            <a:ext cx="8399316"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94279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_sunrise_half">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7FEDB39-788F-4330-B49F-A67C9C0C05E7}"/>
              </a:ext>
            </a:extLst>
          </p:cNvPr>
          <p:cNvGraphicFramePr>
            <a:graphicFrameLocks noChangeAspect="1"/>
          </p:cNvGraphicFramePr>
          <p:nvPr userDrawn="1">
            <p:custDataLst>
              <p:tags r:id="rId2"/>
            </p:custDataLst>
            <p:extLst>
              <p:ext uri="{D42A27DB-BD31-4B8C-83A1-F6EECF244321}">
                <p14:modId xmlns:p14="http://schemas.microsoft.com/office/powerpoint/2010/main" val="2326979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3"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27FEDB39-788F-4330-B49F-A67C9C0C05E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Picture 13" descr="A picture containing outdoor, scene, laser, night&#10;&#10;Description automatically generated">
            <a:extLst>
              <a:ext uri="{FF2B5EF4-FFF2-40B4-BE49-F238E27FC236}">
                <a16:creationId xmlns:a16="http://schemas.microsoft.com/office/drawing/2014/main" id="{358B3F54-F70F-412F-9EF9-47189A04202F}"/>
              </a:ext>
            </a:extLst>
          </p:cNvPr>
          <p:cNvPicPr>
            <a:picLocks noChangeAspect="1"/>
          </p:cNvPicPr>
          <p:nvPr userDrawn="1"/>
        </p:nvPicPr>
        <p:blipFill rotWithShape="1">
          <a:blip r:embed="rId6"/>
          <a:srcRect l="35129" t="12656" r="35129" b="34628"/>
          <a:stretch/>
        </p:blipFill>
        <p:spPr>
          <a:xfrm>
            <a:off x="8565930" y="1132608"/>
            <a:ext cx="3626069" cy="5725391"/>
          </a:xfrm>
          <a:prstGeom prst="rect">
            <a:avLst/>
          </a:prstGeom>
        </p:spPr>
      </p:pic>
      <p:sp>
        <p:nvSpPr>
          <p:cNvPr id="15" name="Rectangle 14">
            <a:extLst>
              <a:ext uri="{FF2B5EF4-FFF2-40B4-BE49-F238E27FC236}">
                <a16:creationId xmlns:a16="http://schemas.microsoft.com/office/drawing/2014/main" id="{9CAB2F89-4691-4891-AE92-FF16A9F3239E}"/>
              </a:ext>
            </a:extLst>
          </p:cNvPr>
          <p:cNvSpPr/>
          <p:nvPr userDrawn="1"/>
        </p:nvSpPr>
        <p:spPr>
          <a:xfrm>
            <a:off x="8565929" y="1587678"/>
            <a:ext cx="3626069" cy="5281842"/>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8765627" y="1638067"/>
            <a:ext cx="3331779" cy="4402484"/>
          </a:xfrm>
          <a:prstGeom prst="rect">
            <a:avLst/>
          </a:prstGeom>
        </p:spPr>
        <p:txBody>
          <a:bodyPr>
            <a:normAutofit/>
          </a:bodyPr>
          <a:lstStyle>
            <a:lvl1pPr>
              <a:defRPr sz="2400">
                <a:solidFill>
                  <a:schemeClr val="bg2"/>
                </a:solidFill>
              </a:defRPr>
            </a:lvl1pPr>
            <a:lvl2pPr>
              <a:buClr>
                <a:srgbClr val="F9D091"/>
              </a:buClr>
              <a:defRPr sz="2400">
                <a:solidFill>
                  <a:schemeClr val="bg2"/>
                </a:solidFill>
              </a:defRPr>
            </a:lvl2pPr>
            <a:lvl3pPr>
              <a:buClr>
                <a:srgbClr val="F9D091"/>
              </a:buClr>
              <a:defRPr sz="2400">
                <a:solidFill>
                  <a:schemeClr val="bg2"/>
                </a:solidFill>
              </a:defRPr>
            </a:lvl3pPr>
            <a:lvl4pPr>
              <a:buClr>
                <a:srgbClr val="F9D091"/>
              </a:buClr>
              <a:defRPr sz="1800">
                <a:solidFill>
                  <a:schemeClr val="bg2"/>
                </a:solidFill>
              </a:defRPr>
            </a:lvl4pPr>
            <a:lvl5pPr>
              <a:buClr>
                <a:srgbClr val="F9D091"/>
              </a:buClr>
              <a:defRPr sz="18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7" name="Slide Number Placeholder 5">
            <a:extLst>
              <a:ext uri="{FF2B5EF4-FFF2-40B4-BE49-F238E27FC236}">
                <a16:creationId xmlns:a16="http://schemas.microsoft.com/office/drawing/2014/main" id="{5BCE59E9-EDBA-4CD9-99E2-B626CF63BC92}"/>
              </a:ext>
            </a:extLst>
          </p:cNvPr>
          <p:cNvSpPr>
            <a:spLocks noGrp="1"/>
          </p:cNvSpPr>
          <p:nvPr>
            <p:ph type="sldNum" sz="quarter" idx="12"/>
          </p:nvPr>
        </p:nvSpPr>
        <p:spPr>
          <a:xfrm>
            <a:off x="11593581" y="6498635"/>
            <a:ext cx="598418"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8" name="Content Placeholder 5">
            <a:extLst>
              <a:ext uri="{FF2B5EF4-FFF2-40B4-BE49-F238E27FC236}">
                <a16:creationId xmlns:a16="http://schemas.microsoft.com/office/drawing/2014/main" id="{CAC46AAA-61D9-43D7-BE9C-4465C1486DA7}"/>
              </a:ext>
            </a:extLst>
          </p:cNvPr>
          <p:cNvSpPr>
            <a:spLocks noGrp="1"/>
          </p:cNvSpPr>
          <p:nvPr>
            <p:ph sz="quarter" idx="4"/>
          </p:nvPr>
        </p:nvSpPr>
        <p:spPr>
          <a:xfrm>
            <a:off x="785012" y="1519698"/>
            <a:ext cx="7415971" cy="438505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741339A0-74C3-49FB-BC2E-62C3FCDEB1BB}"/>
              </a:ext>
            </a:extLst>
          </p:cNvPr>
          <p:cNvSpPr>
            <a:spLocks noGrp="1"/>
          </p:cNvSpPr>
          <p:nvPr>
            <p:ph type="title"/>
          </p:nvPr>
        </p:nvSpPr>
        <p:spPr>
          <a:xfrm>
            <a:off x="785012" y="306758"/>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63632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right_solidbox">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715A267-87E3-4219-919B-9CF1B917550A}"/>
              </a:ext>
            </a:extLst>
          </p:cNvPr>
          <p:cNvGraphicFramePr>
            <a:graphicFrameLocks noChangeAspect="1"/>
          </p:cNvGraphicFramePr>
          <p:nvPr userDrawn="1">
            <p:custDataLst>
              <p:tags r:id="rId2"/>
            </p:custDataLst>
            <p:extLst>
              <p:ext uri="{D42A27DB-BD31-4B8C-83A1-F6EECF244321}">
                <p14:modId xmlns:p14="http://schemas.microsoft.com/office/powerpoint/2010/main" val="2488590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 name="think-cell Slide" r:id="rId4" imgW="592" imgH="595" progId="TCLayout.ActiveDocument.1">
                  <p:embed/>
                </p:oleObj>
              </mc:Choice>
              <mc:Fallback>
                <p:oleObj name="think-cell Slide" r:id="rId4" imgW="592" imgH="595" progId="TCLayout.ActiveDocument.1">
                  <p:embed/>
                  <p:pic>
                    <p:nvPicPr>
                      <p:cNvPr id="2" name="Object 1" hidden="1">
                        <a:extLst>
                          <a:ext uri="{FF2B5EF4-FFF2-40B4-BE49-F238E27FC236}">
                            <a16:creationId xmlns:a16="http://schemas.microsoft.com/office/drawing/2014/main" id="{D715A267-87E3-4219-919B-9CF1B91755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A2312A61-1303-49EA-9464-965C3A9683F2}"/>
              </a:ext>
            </a:extLst>
          </p:cNvPr>
          <p:cNvSpPr/>
          <p:nvPr userDrawn="1"/>
        </p:nvSpPr>
        <p:spPr>
          <a:xfrm>
            <a:off x="8483600" y="1138237"/>
            <a:ext cx="3708400" cy="5719763"/>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8737600" y="1646780"/>
            <a:ext cx="3196239" cy="4402484"/>
          </a:xfrm>
          <a:prstGeom prst="rect">
            <a:avLst/>
          </a:prstGeom>
        </p:spPr>
        <p:txBody>
          <a:bodyPr>
            <a:normAutofit/>
          </a:bodyPr>
          <a:lstStyle>
            <a:lvl1pPr>
              <a:defRPr sz="2400">
                <a:solidFill>
                  <a:schemeClr val="tx1"/>
                </a:solidFill>
              </a:defRPr>
            </a:lvl1pPr>
            <a:lvl2pPr>
              <a:buClr>
                <a:srgbClr val="F9D091"/>
              </a:buClr>
              <a:defRPr sz="2400">
                <a:solidFill>
                  <a:schemeClr val="tx1"/>
                </a:solidFill>
              </a:defRPr>
            </a:lvl2pPr>
            <a:lvl3pPr>
              <a:buClr>
                <a:srgbClr val="F9D091"/>
              </a:buClr>
              <a:defRPr sz="2400">
                <a:solidFill>
                  <a:schemeClr val="tx1"/>
                </a:solidFill>
              </a:defRPr>
            </a:lvl3pPr>
            <a:lvl4pPr>
              <a:buClr>
                <a:srgbClr val="F9D091"/>
              </a:buClr>
              <a:defRPr sz="1800">
                <a:solidFill>
                  <a:schemeClr val="bg2"/>
                </a:solidFill>
              </a:defRPr>
            </a:lvl4pPr>
            <a:lvl5pPr>
              <a:buClr>
                <a:srgbClr val="F9D091"/>
              </a:buClr>
              <a:defRPr sz="1800">
                <a:solidFill>
                  <a:schemeClr val="bg2"/>
                </a:solidFill>
              </a:defRPr>
            </a:lvl5pPr>
          </a:lstStyle>
          <a:p>
            <a:pPr lvl="0"/>
            <a:r>
              <a:rPr lang="en-US"/>
              <a:t>Click to edit Master text styles</a:t>
            </a:r>
          </a:p>
        </p:txBody>
      </p:sp>
      <p:sp>
        <p:nvSpPr>
          <p:cNvPr id="17" name="Slide Number Placeholder 5">
            <a:extLst>
              <a:ext uri="{FF2B5EF4-FFF2-40B4-BE49-F238E27FC236}">
                <a16:creationId xmlns:a16="http://schemas.microsoft.com/office/drawing/2014/main" id="{5BCE59E9-EDBA-4CD9-99E2-B626CF63BC92}"/>
              </a:ext>
            </a:extLst>
          </p:cNvPr>
          <p:cNvSpPr>
            <a:spLocks noGrp="1"/>
          </p:cNvSpPr>
          <p:nvPr>
            <p:ph type="sldNum" sz="quarter" idx="12"/>
          </p:nvPr>
        </p:nvSpPr>
        <p:spPr>
          <a:xfrm>
            <a:off x="11593581" y="6498635"/>
            <a:ext cx="598418" cy="359365"/>
          </a:xfrm>
          <a:prstGeom prst="rect">
            <a:avLst/>
          </a:prstGeom>
        </p:spPr>
        <p:txBody>
          <a:bodyPr/>
          <a:lstStyle>
            <a:lvl1pPr>
              <a:defRPr sz="10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8" name="Content Placeholder 5">
            <a:extLst>
              <a:ext uri="{FF2B5EF4-FFF2-40B4-BE49-F238E27FC236}">
                <a16:creationId xmlns:a16="http://schemas.microsoft.com/office/drawing/2014/main" id="{CAC46AAA-61D9-43D7-BE9C-4465C1486DA7}"/>
              </a:ext>
            </a:extLst>
          </p:cNvPr>
          <p:cNvSpPr>
            <a:spLocks noGrp="1"/>
          </p:cNvSpPr>
          <p:nvPr>
            <p:ph sz="quarter" idx="4"/>
          </p:nvPr>
        </p:nvSpPr>
        <p:spPr>
          <a:xfrm>
            <a:off x="785012" y="1519694"/>
            <a:ext cx="7415971" cy="438505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B97A351E-5A8F-4B9F-B084-3E07129FAE08}"/>
              </a:ext>
            </a:extLst>
          </p:cNvPr>
          <p:cNvSpPr>
            <a:spLocks noGrp="1"/>
          </p:cNvSpPr>
          <p:nvPr>
            <p:ph type="title"/>
          </p:nvPr>
        </p:nvSpPr>
        <p:spPr>
          <a:xfrm>
            <a:off x="785012" y="277859"/>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2838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_sunrise_white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8D66FA4-CD6B-43E1-BDB0-CC89513CD722}"/>
              </a:ext>
            </a:extLst>
          </p:cNvPr>
          <p:cNvGraphicFramePr>
            <a:graphicFrameLocks noChangeAspect="1"/>
          </p:cNvGraphicFramePr>
          <p:nvPr userDrawn="1">
            <p:custDataLst>
              <p:tags r:id="rId2"/>
            </p:custDataLst>
            <p:extLst>
              <p:ext uri="{D42A27DB-BD31-4B8C-83A1-F6EECF244321}">
                <p14:modId xmlns:p14="http://schemas.microsoft.com/office/powerpoint/2010/main" val="2904823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7"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28D66FA4-CD6B-43E1-BDB0-CC89513CD7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Picture 16" descr="A picture containing outdoor, scene, laser, night&#10;&#10;Description automatically generated">
            <a:extLst>
              <a:ext uri="{FF2B5EF4-FFF2-40B4-BE49-F238E27FC236}">
                <a16:creationId xmlns:a16="http://schemas.microsoft.com/office/drawing/2014/main" id="{49FE9D30-051A-4FA4-94A0-3AAA21EA7F98}"/>
              </a:ext>
            </a:extLst>
          </p:cNvPr>
          <p:cNvPicPr>
            <a:picLocks noChangeAspect="1"/>
          </p:cNvPicPr>
          <p:nvPr userDrawn="1"/>
        </p:nvPicPr>
        <p:blipFill rotWithShape="1">
          <a:blip r:embed="rId6"/>
          <a:srcRect l="29233" t="5825" r="29233" b="36556"/>
          <a:stretch/>
        </p:blipFill>
        <p:spPr>
          <a:xfrm>
            <a:off x="7128388" y="291830"/>
            <a:ext cx="5063612" cy="6566170"/>
          </a:xfrm>
          <a:prstGeom prst="rect">
            <a:avLst/>
          </a:prstGeom>
        </p:spPr>
      </p:pic>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782783" y="1514479"/>
            <a:ext cx="6061635" cy="368458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9CAB2F89-4691-4891-AE92-FF16A9F3239E}"/>
              </a:ext>
            </a:extLst>
          </p:cNvPr>
          <p:cNvSpPr/>
          <p:nvPr userDrawn="1"/>
        </p:nvSpPr>
        <p:spPr>
          <a:xfrm>
            <a:off x="7128387" y="291830"/>
            <a:ext cx="5063612" cy="6566170"/>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7660949" y="551714"/>
            <a:ext cx="3808325" cy="823912"/>
          </a:xfrm>
          <a:prstGeom prst="rect">
            <a:avLst/>
          </a:prstGeom>
        </p:spPr>
        <p:txBody>
          <a:bodyPr anchor="b"/>
          <a:lstStyle>
            <a:lvl1pPr marL="0" indent="0">
              <a:buNone/>
              <a:defRPr sz="2400" b="1">
                <a:solidFill>
                  <a:srgbClr val="F9D0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7660949" y="1638067"/>
            <a:ext cx="3808325" cy="3943583"/>
          </a:xfrm>
          <a:prstGeom prst="rect">
            <a:avLst/>
          </a:prstGeom>
        </p:spPr>
        <p:txBody>
          <a:bodyPr>
            <a:normAutofit/>
          </a:bodyPr>
          <a:lstStyle>
            <a:lvl1pPr>
              <a:defRPr sz="2400">
                <a:solidFill>
                  <a:schemeClr val="bg2"/>
                </a:solidFill>
              </a:defRPr>
            </a:lvl1pPr>
            <a:lvl2pPr>
              <a:buClr>
                <a:srgbClr val="F9D091"/>
              </a:buClr>
              <a:defRPr sz="2400">
                <a:solidFill>
                  <a:schemeClr val="bg2"/>
                </a:solidFill>
              </a:defRPr>
            </a:lvl2pPr>
            <a:lvl3pPr>
              <a:buClr>
                <a:srgbClr val="F9D091"/>
              </a:buClr>
              <a:defRPr sz="2400">
                <a:solidFill>
                  <a:schemeClr val="bg2"/>
                </a:solidFill>
              </a:defRPr>
            </a:lvl3pPr>
            <a:lvl4pPr>
              <a:buClr>
                <a:srgbClr val="F9D091"/>
              </a:buClr>
              <a:defRPr sz="2400">
                <a:solidFill>
                  <a:schemeClr val="bg2"/>
                </a:solidFill>
              </a:defRPr>
            </a:lvl4pPr>
            <a:lvl5pPr>
              <a:buClr>
                <a:srgbClr val="F9D091"/>
              </a:buCl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1DD805DA-FB7F-4B77-9725-BEFA5EF0D3CD}"/>
              </a:ext>
            </a:extLst>
          </p:cNvPr>
          <p:cNvPicPr>
            <a:picLocks noChangeAspect="1"/>
          </p:cNvPicPr>
          <p:nvPr userDrawn="1"/>
        </p:nvPicPr>
        <p:blipFill>
          <a:blip r:embed="rId7"/>
          <a:stretch>
            <a:fillRect/>
          </a:stretch>
        </p:blipFill>
        <p:spPr>
          <a:xfrm>
            <a:off x="8682604" y="5767224"/>
            <a:ext cx="1955179" cy="546653"/>
          </a:xfrm>
          <a:prstGeom prst="rect">
            <a:avLst/>
          </a:prstGeom>
        </p:spPr>
      </p:pic>
      <p:sp>
        <p:nvSpPr>
          <p:cNvPr id="18" name="Slide Number Placeholder 5">
            <a:extLst>
              <a:ext uri="{FF2B5EF4-FFF2-40B4-BE49-F238E27FC236}">
                <a16:creationId xmlns:a16="http://schemas.microsoft.com/office/drawing/2014/main" id="{A86C3D0C-ECB8-481B-987C-8DFDD5B883DC}"/>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Title Placeholder 1">
            <a:extLst>
              <a:ext uri="{FF2B5EF4-FFF2-40B4-BE49-F238E27FC236}">
                <a16:creationId xmlns:a16="http://schemas.microsoft.com/office/drawing/2014/main" id="{DC524BA8-6860-4B51-82D1-04CC0009A196}"/>
              </a:ext>
            </a:extLst>
          </p:cNvPr>
          <p:cNvSpPr>
            <a:spLocks noGrp="1"/>
          </p:cNvSpPr>
          <p:nvPr>
            <p:ph type="title"/>
          </p:nvPr>
        </p:nvSpPr>
        <p:spPr>
          <a:xfrm>
            <a:off x="782785" y="306758"/>
            <a:ext cx="6061636"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6840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ight_box_bi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8D66FA4-CD6B-43E1-BDB0-CC89513CD722}"/>
              </a:ext>
            </a:extLst>
          </p:cNvPr>
          <p:cNvGraphicFramePr>
            <a:graphicFrameLocks noChangeAspect="1"/>
          </p:cNvGraphicFramePr>
          <p:nvPr userDrawn="1">
            <p:custDataLst>
              <p:tags r:id="rId2"/>
            </p:custDataLst>
            <p:extLst>
              <p:ext uri="{D42A27DB-BD31-4B8C-83A1-F6EECF244321}">
                <p14:modId xmlns:p14="http://schemas.microsoft.com/office/powerpoint/2010/main" val="3952105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9"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28D66FA4-CD6B-43E1-BDB0-CC89513CD7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CF23EE1-8AC9-442E-96AC-83889F8B17DA}"/>
              </a:ext>
            </a:extLst>
          </p:cNvPr>
          <p:cNvSpPr/>
          <p:nvPr userDrawn="1"/>
        </p:nvSpPr>
        <p:spPr>
          <a:xfrm>
            <a:off x="7442200" y="289273"/>
            <a:ext cx="4749800" cy="6568727"/>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782783" y="1514479"/>
            <a:ext cx="6392715" cy="368458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7813349" y="551713"/>
            <a:ext cx="4111951" cy="1086353"/>
          </a:xfrm>
          <a:prstGeom prst="rect">
            <a:avLst/>
          </a:prstGeo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7813349" y="1900506"/>
            <a:ext cx="4111951" cy="3681144"/>
          </a:xfrm>
          <a:prstGeom prst="rect">
            <a:avLst/>
          </a:prstGeom>
        </p:spPr>
        <p:txBody>
          <a:bodyPr>
            <a:normAutofit/>
          </a:bodyPr>
          <a:lstStyle>
            <a:lvl1pPr>
              <a:defRPr sz="2400">
                <a:solidFill>
                  <a:schemeClr val="tx1"/>
                </a:solidFill>
              </a:defRPr>
            </a:lvl1pPr>
            <a:lvl2pPr>
              <a:buClr>
                <a:srgbClr val="F9D091"/>
              </a:buClr>
              <a:defRPr sz="2400">
                <a:solidFill>
                  <a:schemeClr val="tx1"/>
                </a:solidFill>
              </a:defRPr>
            </a:lvl2pPr>
            <a:lvl3pPr>
              <a:buClr>
                <a:srgbClr val="F9D091"/>
              </a:buClr>
              <a:defRPr sz="2400">
                <a:solidFill>
                  <a:schemeClr val="tx1"/>
                </a:solidFill>
              </a:defRPr>
            </a:lvl3pPr>
            <a:lvl4pPr>
              <a:buClr>
                <a:srgbClr val="F9D091"/>
              </a:buClr>
              <a:defRPr sz="2400">
                <a:solidFill>
                  <a:schemeClr val="tx1"/>
                </a:solidFill>
              </a:defRPr>
            </a:lvl4pPr>
            <a:lvl5pPr>
              <a:buClr>
                <a:srgbClr val="F9D091"/>
              </a:buClr>
              <a:defRPr sz="2400">
                <a:solidFill>
                  <a:schemeClr val="tx1"/>
                </a:solidFill>
              </a:defRPr>
            </a:lvl5pPr>
          </a:lstStyle>
          <a:p>
            <a:pPr lvl="0"/>
            <a:r>
              <a:rPr lang="en-US"/>
              <a:t>Click to edit Master text styles</a:t>
            </a:r>
          </a:p>
          <a:p>
            <a:pPr lvl="1"/>
            <a:endParaRPr lang="en-US"/>
          </a:p>
        </p:txBody>
      </p:sp>
      <p:sp>
        <p:nvSpPr>
          <p:cNvPr id="18" name="Slide Number Placeholder 5">
            <a:extLst>
              <a:ext uri="{FF2B5EF4-FFF2-40B4-BE49-F238E27FC236}">
                <a16:creationId xmlns:a16="http://schemas.microsoft.com/office/drawing/2014/main" id="{A86C3D0C-ECB8-481B-987C-8DFDD5B883DC}"/>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pic>
        <p:nvPicPr>
          <p:cNvPr id="19" name="Picture 18">
            <a:extLst>
              <a:ext uri="{FF2B5EF4-FFF2-40B4-BE49-F238E27FC236}">
                <a16:creationId xmlns:a16="http://schemas.microsoft.com/office/drawing/2014/main" id="{1517E86C-9D0C-488D-93CF-9F905ACEB3E9}"/>
              </a:ext>
            </a:extLst>
          </p:cNvPr>
          <p:cNvPicPr>
            <a:picLocks noChangeAspect="1"/>
          </p:cNvPicPr>
          <p:nvPr userDrawn="1"/>
        </p:nvPicPr>
        <p:blipFill>
          <a:blip r:embed="rId6"/>
          <a:srcRect/>
          <a:stretch/>
        </p:blipFill>
        <p:spPr>
          <a:xfrm>
            <a:off x="8795073" y="5734644"/>
            <a:ext cx="2038027" cy="571642"/>
          </a:xfrm>
          <a:prstGeom prst="rect">
            <a:avLst/>
          </a:prstGeom>
        </p:spPr>
      </p:pic>
      <p:sp>
        <p:nvSpPr>
          <p:cNvPr id="10" name="Title Placeholder 1">
            <a:extLst>
              <a:ext uri="{FF2B5EF4-FFF2-40B4-BE49-F238E27FC236}">
                <a16:creationId xmlns:a16="http://schemas.microsoft.com/office/drawing/2014/main" id="{14254384-5C4E-4073-8A2B-CA3D95B1AED5}"/>
              </a:ext>
            </a:extLst>
          </p:cNvPr>
          <p:cNvSpPr>
            <a:spLocks noGrp="1"/>
          </p:cNvSpPr>
          <p:nvPr>
            <p:ph type="title"/>
          </p:nvPr>
        </p:nvSpPr>
        <p:spPr>
          <a:xfrm>
            <a:off x="782785" y="306758"/>
            <a:ext cx="6061636"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6458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0" name="Picture 9" descr="A collage of people&#10;&#10;Description automatically generated with medium confidence">
            <a:extLst>
              <a:ext uri="{FF2B5EF4-FFF2-40B4-BE49-F238E27FC236}">
                <a16:creationId xmlns:a16="http://schemas.microsoft.com/office/drawing/2014/main" id="{B585121C-E2CA-4073-8ED2-AE1030E2BD94}"/>
              </a:ext>
            </a:extLst>
          </p:cNvPr>
          <p:cNvPicPr>
            <a:picLocks noChangeAspect="1"/>
          </p:cNvPicPr>
          <p:nvPr userDrawn="1"/>
        </p:nvPicPr>
        <p:blipFill>
          <a:blip r:embed="rId2"/>
          <a:stretch>
            <a:fillRect/>
          </a:stretch>
        </p:blipFill>
        <p:spPr>
          <a:xfrm>
            <a:off x="0" y="-50551"/>
            <a:ext cx="12192000" cy="6908551"/>
          </a:xfrm>
          <a:prstGeom prst="rect">
            <a:avLst/>
          </a:prstGeom>
        </p:spPr>
      </p:pic>
      <p:sp>
        <p:nvSpPr>
          <p:cNvPr id="4" name="Slide Number Placeholder 5">
            <a:extLst>
              <a:ext uri="{FF2B5EF4-FFF2-40B4-BE49-F238E27FC236}">
                <a16:creationId xmlns:a16="http://schemas.microsoft.com/office/drawing/2014/main" id="{A056849A-3E88-475E-9BD0-A46FD2B279E2}"/>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41357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4012649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277859"/>
            <a:ext cx="9680953" cy="705531"/>
          </a:xfrm>
          <a:prstGeom prst="rect">
            <a:avLst/>
          </a:prstGeom>
        </p:spPr>
        <p:txBody>
          <a:bodyPr vert="horz">
            <a:normAutofit/>
          </a:bodyPr>
          <a:lstStyle>
            <a:lvl1pPr>
              <a:lnSpc>
                <a:spcPct val="90000"/>
              </a:lnSpc>
              <a:defRPr sz="2800">
                <a:solidFill>
                  <a:schemeClr val="tx1"/>
                </a:solidFill>
              </a:defRPr>
            </a:lvl1pPr>
          </a:lstStyle>
          <a:p>
            <a:r>
              <a:rPr lang="en-US"/>
              <a:t>Click to edit Master title style</a:t>
            </a:r>
          </a:p>
        </p:txBody>
      </p: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6">
            <a:alphaModFix/>
          </a:blip>
          <a:srcRect l="34425" t="15838" r="34481" b="23379"/>
          <a:stretch/>
        </p:blipFill>
        <p:spPr>
          <a:xfrm>
            <a:off x="8401050" y="-68580"/>
            <a:ext cx="3790949" cy="6926580"/>
          </a:xfrm>
          <a:prstGeom prst="rect">
            <a:avLst/>
          </a:prstGeom>
        </p:spPr>
      </p:pic>
      <p:sp>
        <p:nvSpPr>
          <p:cNvPr id="17" name="Rectangle 16">
            <a:extLst>
              <a:ext uri="{FF2B5EF4-FFF2-40B4-BE49-F238E27FC236}">
                <a16:creationId xmlns:a16="http://schemas.microsoft.com/office/drawing/2014/main" id="{ADA7E213-B5D3-43CF-A495-0A5DE4864EB3}"/>
              </a:ext>
            </a:extLst>
          </p:cNvPr>
          <p:cNvSpPr/>
          <p:nvPr userDrawn="1"/>
        </p:nvSpPr>
        <p:spPr>
          <a:xfrm>
            <a:off x="8401050" y="2247900"/>
            <a:ext cx="3790949" cy="4610100"/>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2F97CAD-A4B6-497D-B24E-7AFBCD7ECD3B}"/>
              </a:ext>
            </a:extLst>
          </p:cNvPr>
          <p:cNvSpPr/>
          <p:nvPr userDrawn="1"/>
        </p:nvSpPr>
        <p:spPr>
          <a:xfrm>
            <a:off x="0" y="-68580"/>
            <a:ext cx="8401050" cy="128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400" y="1296851"/>
            <a:ext cx="5743576" cy="1551123"/>
          </a:xfrm>
          <a:prstGeom prst="rect">
            <a:avLst/>
          </a:prstGeom>
        </p:spPr>
        <p:txBody>
          <a:bodyPr vert="horz"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3038475"/>
            <a:ext cx="5743576" cy="1280267"/>
          </a:xfrm>
          <a:prstGeom prst="rect">
            <a:avLst/>
          </a:prstGeo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7">
            <a:alphaModFix amt="50000"/>
          </a:blip>
          <a:srcRect/>
          <a:stretch/>
        </p:blipFill>
        <p:spPr>
          <a:xfrm>
            <a:off x="9322420" y="5924105"/>
            <a:ext cx="1955179" cy="548404"/>
          </a:xfrm>
          <a:prstGeom prst="rect">
            <a:avLst/>
          </a:prstGeom>
        </p:spPr>
      </p:pic>
      <p:pic>
        <p:nvPicPr>
          <p:cNvPr id="30" name="Picture 29">
            <a:extLst>
              <a:ext uri="{FF2B5EF4-FFF2-40B4-BE49-F238E27FC236}">
                <a16:creationId xmlns:a16="http://schemas.microsoft.com/office/drawing/2014/main" id="{527BF12C-A5AD-5A44-9E7C-EBCDDA47F8AE}"/>
              </a:ext>
            </a:extLst>
          </p:cNvPr>
          <p:cNvPicPr>
            <a:picLocks noChangeAspect="1"/>
          </p:cNvPicPr>
          <p:nvPr userDrawn="1"/>
        </p:nvPicPr>
        <p:blipFill>
          <a:blip r:embed="rId8"/>
          <a:stretch>
            <a:fillRect/>
          </a:stretch>
        </p:blipFill>
        <p:spPr>
          <a:xfrm>
            <a:off x="9315560" y="5823667"/>
            <a:ext cx="1955179" cy="546653"/>
          </a:xfrm>
          <a:prstGeom prst="rect">
            <a:avLst/>
          </a:prstGeom>
        </p:spPr>
      </p:pic>
      <p:pic>
        <p:nvPicPr>
          <p:cNvPr id="18" name="Picture 17">
            <a:extLst>
              <a:ext uri="{FF2B5EF4-FFF2-40B4-BE49-F238E27FC236}">
                <a16:creationId xmlns:a16="http://schemas.microsoft.com/office/drawing/2014/main" id="{57CA7DA2-4E26-4E8A-97CD-21859FF0339C}"/>
              </a:ext>
            </a:extLst>
          </p:cNvPr>
          <p:cNvPicPr>
            <a:picLocks noChangeAspect="1"/>
          </p:cNvPicPr>
          <p:nvPr userDrawn="1"/>
        </p:nvPicPr>
        <p:blipFill>
          <a:blip r:embed="rId9"/>
          <a:stretch>
            <a:fillRect/>
          </a:stretch>
        </p:blipFill>
        <p:spPr>
          <a:xfrm>
            <a:off x="1018566" y="404535"/>
            <a:ext cx="3165507" cy="194715"/>
          </a:xfrm>
          <a:prstGeom prst="rect">
            <a:avLst/>
          </a:prstGeom>
        </p:spPr>
      </p:pic>
      <p:sp>
        <p:nvSpPr>
          <p:cNvPr id="31" name="TextBox 30">
            <a:extLst>
              <a:ext uri="{FF2B5EF4-FFF2-40B4-BE49-F238E27FC236}">
                <a16:creationId xmlns:a16="http://schemas.microsoft.com/office/drawing/2014/main" id="{D4A4C3B9-BFAD-4EA4-B9A8-04D51747D88C}"/>
              </a:ext>
            </a:extLst>
          </p:cNvPr>
          <p:cNvSpPr txBox="1"/>
          <p:nvPr userDrawn="1"/>
        </p:nvSpPr>
        <p:spPr>
          <a:xfrm>
            <a:off x="3214525" y="5955022"/>
            <a:ext cx="772507" cy="261610"/>
          </a:xfrm>
          <a:prstGeom prst="rect">
            <a:avLst/>
          </a:prstGeom>
          <a:noFill/>
        </p:spPr>
        <p:txBody>
          <a:bodyPr wrap="square" rtlCol="0">
            <a:spAutoFit/>
          </a:bodyPr>
          <a:lstStyle/>
          <a:p>
            <a:pPr algn="l"/>
            <a:r>
              <a:rPr lang="en-US" sz="1100">
                <a:solidFill>
                  <a:schemeClr val="tx1">
                    <a:alpha val="50098"/>
                  </a:schemeClr>
                </a:solidFill>
                <a:latin typeface="+mj-lt"/>
              </a:rPr>
              <a:t>fcx.com</a:t>
            </a:r>
          </a:p>
        </p:txBody>
      </p:sp>
      <p:pic>
        <p:nvPicPr>
          <p:cNvPr id="32" name="Picture 31">
            <a:extLst>
              <a:ext uri="{FF2B5EF4-FFF2-40B4-BE49-F238E27FC236}">
                <a16:creationId xmlns:a16="http://schemas.microsoft.com/office/drawing/2014/main" id="{032B8B94-A870-4F2B-AA6D-01AE45D220E3}"/>
              </a:ext>
            </a:extLst>
          </p:cNvPr>
          <p:cNvPicPr>
            <a:picLocks noChangeAspect="1"/>
          </p:cNvPicPr>
          <p:nvPr userDrawn="1"/>
        </p:nvPicPr>
        <p:blipFill>
          <a:blip r:embed="rId10">
            <a:alphaModFix amt="51000"/>
          </a:blip>
          <a:srcRect/>
          <a:stretch/>
        </p:blipFill>
        <p:spPr>
          <a:xfrm>
            <a:off x="1018566" y="5814812"/>
            <a:ext cx="541374" cy="543393"/>
          </a:xfrm>
          <a:prstGeom prst="rect">
            <a:avLst/>
          </a:prstGeom>
        </p:spPr>
      </p:pic>
      <p:pic>
        <p:nvPicPr>
          <p:cNvPr id="33" name="Picture 32">
            <a:extLst>
              <a:ext uri="{FF2B5EF4-FFF2-40B4-BE49-F238E27FC236}">
                <a16:creationId xmlns:a16="http://schemas.microsoft.com/office/drawing/2014/main" id="{12282BEC-0916-4829-850C-D6BD95E67196}"/>
              </a:ext>
            </a:extLst>
          </p:cNvPr>
          <p:cNvPicPr>
            <a:picLocks noChangeAspect="1"/>
          </p:cNvPicPr>
          <p:nvPr userDrawn="1"/>
        </p:nvPicPr>
        <p:blipFill>
          <a:blip r:embed="rId11">
            <a:alphaModFix amt="50000"/>
          </a:blip>
          <a:srcRect/>
          <a:stretch/>
        </p:blipFill>
        <p:spPr>
          <a:xfrm>
            <a:off x="2031591" y="5823667"/>
            <a:ext cx="789851" cy="549988"/>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A5505E-6A2D-4E79-B33C-03E3AAC75E39}"/>
              </a:ext>
            </a:extLst>
          </p:cNvPr>
          <p:cNvSpPr/>
          <p:nvPr userDrawn="1"/>
        </p:nvSpPr>
        <p:spPr>
          <a:xfrm>
            <a:off x="406400" y="2057400"/>
            <a:ext cx="3802466" cy="4441825"/>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11" name="Object 10" hidden="1">
            <a:extLst>
              <a:ext uri="{FF2B5EF4-FFF2-40B4-BE49-F238E27FC236}">
                <a16:creationId xmlns:a16="http://schemas.microsoft.com/office/drawing/2014/main" id="{2BAF6CFF-1A42-41C7-8FF0-00B81B33AE62}"/>
              </a:ext>
            </a:extLst>
          </p:cNvPr>
          <p:cNvGraphicFramePr>
            <a:graphicFrameLocks noChangeAspect="1"/>
          </p:cNvGraphicFramePr>
          <p:nvPr userDrawn="1">
            <p:custDataLst>
              <p:tags r:id="rId2"/>
            </p:custDataLst>
            <p:extLst>
              <p:ext uri="{D42A27DB-BD31-4B8C-83A1-F6EECF244321}">
                <p14:modId xmlns:p14="http://schemas.microsoft.com/office/powerpoint/2010/main" val="1015281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4" imgW="592" imgH="595" progId="TCLayout.ActiveDocument.1">
                  <p:embed/>
                </p:oleObj>
              </mc:Choice>
              <mc:Fallback>
                <p:oleObj name="think-cell Slide" r:id="rId4" imgW="592" imgH="595" progId="TCLayout.ActiveDocument.1">
                  <p:embed/>
                  <p:pic>
                    <p:nvPicPr>
                      <p:cNvPr id="11" name="Object 10" hidden="1">
                        <a:extLst>
                          <a:ext uri="{FF2B5EF4-FFF2-40B4-BE49-F238E27FC236}">
                            <a16:creationId xmlns:a16="http://schemas.microsoft.com/office/drawing/2014/main" id="{2BAF6CFF-1A42-41C7-8FF0-00B81B33AE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89D0B877-0E7E-4342-9489-D71F3F056705}"/>
              </a:ext>
            </a:extLst>
          </p:cNvPr>
          <p:cNvSpPr>
            <a:spLocks noGrp="1"/>
          </p:cNvSpPr>
          <p:nvPr>
            <p:ph type="sldNum" sz="quarter" idx="12"/>
          </p:nvPr>
        </p:nvSpPr>
        <p:spPr/>
        <p:txBody>
          <a:bodyPr/>
          <a:lstStyle/>
          <a:p>
            <a:fld id="{B5EB69C0-7537-C24C-BC67-8B5F238D9475}" type="slidenum">
              <a:rPr lang="en-US" smtClean="0"/>
              <a:pPr/>
              <a:t>‹#›</a:t>
            </a:fld>
            <a:endParaRPr lang="en-US"/>
          </a:p>
        </p:txBody>
      </p:sp>
      <p:sp>
        <p:nvSpPr>
          <p:cNvPr id="9" name="Rectangle 8">
            <a:extLst>
              <a:ext uri="{FF2B5EF4-FFF2-40B4-BE49-F238E27FC236}">
                <a16:creationId xmlns:a16="http://schemas.microsoft.com/office/drawing/2014/main" id="{51C4FB53-94AE-4EBA-AE3E-B07555550444}"/>
              </a:ext>
            </a:extLst>
          </p:cNvPr>
          <p:cNvSpPr/>
          <p:nvPr userDrawn="1"/>
        </p:nvSpPr>
        <p:spPr>
          <a:xfrm>
            <a:off x="0" y="-63153"/>
            <a:ext cx="12192000" cy="1234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scene, laser, night&#10;&#10;Description automatically generated">
            <a:extLst>
              <a:ext uri="{FF2B5EF4-FFF2-40B4-BE49-F238E27FC236}">
                <a16:creationId xmlns:a16="http://schemas.microsoft.com/office/drawing/2014/main" id="{734A795B-099B-432D-B78E-11D2F0A34008}"/>
              </a:ext>
            </a:extLst>
          </p:cNvPr>
          <p:cNvPicPr>
            <a:picLocks noChangeAspect="1"/>
          </p:cNvPicPr>
          <p:nvPr userDrawn="1"/>
        </p:nvPicPr>
        <p:blipFill rotWithShape="1">
          <a:blip r:embed="rId6"/>
          <a:srcRect l="40326" t="23498" r="41499" b="36028"/>
          <a:stretch/>
        </p:blipFill>
        <p:spPr>
          <a:xfrm>
            <a:off x="4433454" y="-63153"/>
            <a:ext cx="3325092" cy="6921153"/>
          </a:xfrm>
          <a:prstGeom prst="rect">
            <a:avLst/>
          </a:prstGeom>
        </p:spPr>
      </p:pic>
      <p:pic>
        <p:nvPicPr>
          <p:cNvPr id="7" name="Picture 6">
            <a:extLst>
              <a:ext uri="{FF2B5EF4-FFF2-40B4-BE49-F238E27FC236}">
                <a16:creationId xmlns:a16="http://schemas.microsoft.com/office/drawing/2014/main" id="{436872D3-1A2F-4946-A79C-BD235BCF308D}"/>
              </a:ext>
            </a:extLst>
          </p:cNvPr>
          <p:cNvPicPr>
            <a:picLocks noChangeAspect="1"/>
          </p:cNvPicPr>
          <p:nvPr userDrawn="1"/>
        </p:nvPicPr>
        <p:blipFill>
          <a:blip r:embed="rId7"/>
          <a:stretch>
            <a:fillRect/>
          </a:stretch>
        </p:blipFill>
        <p:spPr>
          <a:xfrm>
            <a:off x="5118411" y="5910890"/>
            <a:ext cx="1955179" cy="546653"/>
          </a:xfrm>
          <a:prstGeom prst="rect">
            <a:avLst/>
          </a:prstGeom>
        </p:spPr>
      </p:pic>
      <p:pic>
        <p:nvPicPr>
          <p:cNvPr id="8" name="Picture 7">
            <a:extLst>
              <a:ext uri="{FF2B5EF4-FFF2-40B4-BE49-F238E27FC236}">
                <a16:creationId xmlns:a16="http://schemas.microsoft.com/office/drawing/2014/main" id="{A2ED3D82-3217-4A13-A990-6F9D20A33130}"/>
              </a:ext>
            </a:extLst>
          </p:cNvPr>
          <p:cNvPicPr>
            <a:picLocks noChangeAspect="1"/>
          </p:cNvPicPr>
          <p:nvPr userDrawn="1"/>
        </p:nvPicPr>
        <p:blipFill>
          <a:blip r:embed="rId8"/>
          <a:stretch>
            <a:fillRect/>
          </a:stretch>
        </p:blipFill>
        <p:spPr>
          <a:xfrm>
            <a:off x="5342999" y="2668508"/>
            <a:ext cx="1506002" cy="489451"/>
          </a:xfrm>
          <a:prstGeom prst="rect">
            <a:avLst/>
          </a:prstGeom>
        </p:spPr>
      </p:pic>
      <p:sp>
        <p:nvSpPr>
          <p:cNvPr id="2" name="Title 1">
            <a:extLst>
              <a:ext uri="{FF2B5EF4-FFF2-40B4-BE49-F238E27FC236}">
                <a16:creationId xmlns:a16="http://schemas.microsoft.com/office/drawing/2014/main" id="{965550D1-1E22-4191-8A37-CDED78F156A7}"/>
              </a:ext>
            </a:extLst>
          </p:cNvPr>
          <p:cNvSpPr>
            <a:spLocks noGrp="1"/>
          </p:cNvSpPr>
          <p:nvPr>
            <p:ph type="title"/>
          </p:nvPr>
        </p:nvSpPr>
        <p:spPr>
          <a:xfrm>
            <a:off x="406400" y="514351"/>
            <a:ext cx="3802466" cy="1234707"/>
          </a:xfrm>
        </p:spPr>
        <p:txBody>
          <a:bodyPr vert="horz">
            <a:noAutofit/>
          </a:bodyPr>
          <a:lstStyle>
            <a:lvl1pPr>
              <a:defRPr sz="3200"/>
            </a:lvl1pPr>
          </a:lstStyle>
          <a:p>
            <a:pPr lvl="0"/>
            <a:r>
              <a:rPr lang="en-US"/>
              <a:t>Click to edit Master title style</a:t>
            </a:r>
          </a:p>
        </p:txBody>
      </p:sp>
      <p:cxnSp>
        <p:nvCxnSpPr>
          <p:cNvPr id="12" name="Straight Connector 11">
            <a:extLst>
              <a:ext uri="{FF2B5EF4-FFF2-40B4-BE49-F238E27FC236}">
                <a16:creationId xmlns:a16="http://schemas.microsoft.com/office/drawing/2014/main" id="{0270E737-095E-4B4F-9443-C6C7E713674A}"/>
              </a:ext>
            </a:extLst>
          </p:cNvPr>
          <p:cNvCxnSpPr>
            <a:cxnSpLocks/>
          </p:cNvCxnSpPr>
          <p:nvPr userDrawn="1"/>
        </p:nvCxnSpPr>
        <p:spPr>
          <a:xfrm>
            <a:off x="406400" y="1979567"/>
            <a:ext cx="3802466" cy="0"/>
          </a:xfrm>
          <a:prstGeom prst="line">
            <a:avLst/>
          </a:prstGeom>
          <a:ln w="28575">
            <a:solidFill>
              <a:srgbClr val="FF671C"/>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0F56C9E-F50C-4DE4-9534-55C5079A4CAB}"/>
              </a:ext>
            </a:extLst>
          </p:cNvPr>
          <p:cNvCxnSpPr>
            <a:cxnSpLocks/>
          </p:cNvCxnSpPr>
          <p:nvPr userDrawn="1"/>
        </p:nvCxnSpPr>
        <p:spPr>
          <a:xfrm>
            <a:off x="7996540" y="1979567"/>
            <a:ext cx="3802466" cy="0"/>
          </a:xfrm>
          <a:prstGeom prst="line">
            <a:avLst/>
          </a:prstGeom>
          <a:ln w="28575">
            <a:solidFill>
              <a:srgbClr val="FF671C"/>
            </a:solidFill>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B148FFE5-18A7-4866-9AD6-CAAA0109E9A4}"/>
              </a:ext>
            </a:extLst>
          </p:cNvPr>
          <p:cNvSpPr/>
          <p:nvPr userDrawn="1"/>
        </p:nvSpPr>
        <p:spPr>
          <a:xfrm>
            <a:off x="7996540" y="2057400"/>
            <a:ext cx="3802466" cy="4441235"/>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27" name="Content Placeholder 26">
            <a:extLst>
              <a:ext uri="{FF2B5EF4-FFF2-40B4-BE49-F238E27FC236}">
                <a16:creationId xmlns:a16="http://schemas.microsoft.com/office/drawing/2014/main" id="{2898C05F-7DEB-4137-AEB3-5105A27C4EEF}"/>
              </a:ext>
            </a:extLst>
          </p:cNvPr>
          <p:cNvSpPr>
            <a:spLocks noGrp="1"/>
          </p:cNvSpPr>
          <p:nvPr>
            <p:ph sz="quarter" idx="13"/>
          </p:nvPr>
        </p:nvSpPr>
        <p:spPr>
          <a:xfrm>
            <a:off x="406400" y="2057400"/>
            <a:ext cx="3789363" cy="4441235"/>
          </a:xfrm>
        </p:spPr>
        <p:txBody>
          <a:bodyPr>
            <a:normAutofit/>
          </a:bodyPr>
          <a:lstStyle>
            <a:lvl1pPr>
              <a:defRPr sz="2000"/>
            </a:lvl1pPr>
            <a:lvl2pPr>
              <a:defRPr sz="2000"/>
            </a:lvl2pPr>
            <a:lvl3pPr>
              <a:defRPr sz="2000"/>
            </a:lvl3pPr>
            <a:lvl4pPr>
              <a:defRPr sz="20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6">
            <a:extLst>
              <a:ext uri="{FF2B5EF4-FFF2-40B4-BE49-F238E27FC236}">
                <a16:creationId xmlns:a16="http://schemas.microsoft.com/office/drawing/2014/main" id="{0946915D-BFA5-481B-BE2B-8912D3F25420}"/>
              </a:ext>
            </a:extLst>
          </p:cNvPr>
          <p:cNvSpPr>
            <a:spLocks noGrp="1"/>
          </p:cNvSpPr>
          <p:nvPr>
            <p:ph sz="quarter" idx="14"/>
          </p:nvPr>
        </p:nvSpPr>
        <p:spPr>
          <a:xfrm>
            <a:off x="8009643" y="2057401"/>
            <a:ext cx="3789363" cy="4441824"/>
          </a:xfrm>
        </p:spPr>
        <p:txBody>
          <a:bodyPr>
            <a:normAutofit/>
          </a:bodyPr>
          <a:lstStyle>
            <a:lvl1pPr>
              <a:defRPr sz="2000"/>
            </a:lvl1pPr>
            <a:lvl2pPr>
              <a:defRPr sz="2000"/>
            </a:lvl2pPr>
            <a:lvl3pPr>
              <a:defRPr sz="2000"/>
            </a:lvl3pPr>
            <a:lvl4pPr>
              <a:defRPr sz="20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4E040001-1FE7-4EA0-AF10-E6ADEA11DE9B}"/>
              </a:ext>
            </a:extLst>
          </p:cNvPr>
          <p:cNvSpPr>
            <a:spLocks noGrp="1"/>
          </p:cNvSpPr>
          <p:nvPr>
            <p:ph sz="quarter" idx="15" hasCustomPrompt="1"/>
          </p:nvPr>
        </p:nvSpPr>
        <p:spPr>
          <a:xfrm>
            <a:off x="7996238" y="514350"/>
            <a:ext cx="3802062" cy="1314450"/>
          </a:xfrm>
        </p:spPr>
        <p:txBody>
          <a:bodyPr anchor="ctr">
            <a:normAutofit/>
          </a:bodyPr>
          <a:lstStyle>
            <a:lvl1pPr marL="0" indent="0">
              <a:buNone/>
              <a:defRPr sz="3200" b="1"/>
            </a:lvl1pPr>
          </a:lstStyle>
          <a:p>
            <a:pPr lvl="0"/>
            <a:r>
              <a:rPr lang="en-US"/>
              <a:t>Click to edit Master title style</a:t>
            </a:r>
          </a:p>
        </p:txBody>
      </p:sp>
    </p:spTree>
    <p:extLst>
      <p:ext uri="{BB962C8B-B14F-4D97-AF65-F5344CB8AC3E}">
        <p14:creationId xmlns:p14="http://schemas.microsoft.com/office/powerpoint/2010/main" val="4098324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right_pic_slender">
    <p:spTree>
      <p:nvGrpSpPr>
        <p:cNvPr id="1" name=""/>
        <p:cNvGrpSpPr/>
        <p:nvPr/>
      </p:nvGrpSpPr>
      <p:grpSpPr>
        <a:xfrm>
          <a:off x="0" y="0"/>
          <a:ext cx="0" cy="0"/>
          <a:chOff x="0" y="0"/>
          <a:chExt cx="0" cy="0"/>
        </a:xfrm>
      </p:grpSpPr>
      <p:pic>
        <p:nvPicPr>
          <p:cNvPr id="14" name="Picture 13" descr="A picture containing outdoor, scene, laser, night&#10;&#10;Description automatically generated">
            <a:extLst>
              <a:ext uri="{FF2B5EF4-FFF2-40B4-BE49-F238E27FC236}">
                <a16:creationId xmlns:a16="http://schemas.microsoft.com/office/drawing/2014/main" id="{DD3C75D1-6A9D-4E2F-B9CD-2D516781BE18}"/>
              </a:ext>
            </a:extLst>
          </p:cNvPr>
          <p:cNvPicPr>
            <a:picLocks noChangeAspect="1"/>
          </p:cNvPicPr>
          <p:nvPr userDrawn="1"/>
        </p:nvPicPr>
        <p:blipFill rotWithShape="1">
          <a:blip r:embed="rId2"/>
          <a:srcRect l="-806" t="26587" b="15897"/>
          <a:stretch/>
        </p:blipFill>
        <p:spPr>
          <a:xfrm>
            <a:off x="-113944" y="293077"/>
            <a:ext cx="12305944" cy="6564924"/>
          </a:xfrm>
          <a:prstGeom prst="rect">
            <a:avLst/>
          </a:prstGeom>
        </p:spPr>
      </p:pic>
      <p:sp>
        <p:nvSpPr>
          <p:cNvPr id="26" name="Rectangle 25">
            <a:extLst>
              <a:ext uri="{FF2B5EF4-FFF2-40B4-BE49-F238E27FC236}">
                <a16:creationId xmlns:a16="http://schemas.microsoft.com/office/drawing/2014/main" id="{C3F25787-25C9-45A9-A9AC-B1A9F413E90E}"/>
              </a:ext>
            </a:extLst>
          </p:cNvPr>
          <p:cNvSpPr/>
          <p:nvPr userDrawn="1"/>
        </p:nvSpPr>
        <p:spPr>
          <a:xfrm>
            <a:off x="638650" y="864451"/>
            <a:ext cx="3703230" cy="1135792"/>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5735FC-20B1-4FF5-A6C8-6A29ECD8F896}"/>
              </a:ext>
            </a:extLst>
          </p:cNvPr>
          <p:cNvSpPr/>
          <p:nvPr userDrawn="1"/>
        </p:nvSpPr>
        <p:spPr>
          <a:xfrm>
            <a:off x="0" y="293078"/>
            <a:ext cx="12192000" cy="6564922"/>
          </a:xfrm>
          <a:prstGeom prst="rect">
            <a:avLst/>
          </a:prstGeom>
          <a:gradFill flip="none" rotWithShape="1">
            <a:gsLst>
              <a:gs pos="0">
                <a:schemeClr val="tx1"/>
              </a:gs>
              <a:gs pos="41000">
                <a:srgbClr val="552620">
                  <a:alpha val="77000"/>
                </a:srgbClr>
              </a:gs>
              <a:gs pos="72000">
                <a:srgbClr val="BB5D00">
                  <a:alpha val="48000"/>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ext, clipart&#10;&#10;Description automatically generated">
            <a:extLst>
              <a:ext uri="{FF2B5EF4-FFF2-40B4-BE49-F238E27FC236}">
                <a16:creationId xmlns:a16="http://schemas.microsoft.com/office/drawing/2014/main" id="{2C1BD51D-58C2-4BB0-AE64-0F75B098FC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4038" y="5632776"/>
            <a:ext cx="2383922" cy="669171"/>
          </a:xfrm>
          <a:prstGeom prst="rect">
            <a:avLst/>
          </a:prstGeom>
        </p:spPr>
      </p:pic>
      <p:sp>
        <p:nvSpPr>
          <p:cNvPr id="11" name="Rectangle 10">
            <a:extLst>
              <a:ext uri="{FF2B5EF4-FFF2-40B4-BE49-F238E27FC236}">
                <a16:creationId xmlns:a16="http://schemas.microsoft.com/office/drawing/2014/main" id="{E316A884-84E2-46DC-9C99-482E3327F7FD}"/>
              </a:ext>
            </a:extLst>
          </p:cNvPr>
          <p:cNvSpPr/>
          <p:nvPr userDrawn="1"/>
        </p:nvSpPr>
        <p:spPr>
          <a:xfrm>
            <a:off x="638650" y="2255896"/>
            <a:ext cx="3703230" cy="4046051"/>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805918" y="969234"/>
            <a:ext cx="3368696" cy="871289"/>
          </a:xfrm>
          <a:prstGeom prst="rect">
            <a:avLst/>
          </a:prstGeom>
        </p:spPr>
        <p:txBody>
          <a:bodyPr anchor="b">
            <a:normAutofit/>
          </a:bodyPr>
          <a:lstStyle>
            <a:lvl1pPr marL="0" indent="0">
              <a:buNone/>
              <a:defRPr sz="24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a:extLst>
              <a:ext uri="{FF2B5EF4-FFF2-40B4-BE49-F238E27FC236}">
                <a16:creationId xmlns:a16="http://schemas.microsoft.com/office/drawing/2014/main" id="{F427A8B3-F546-45C7-AB3C-94753CECC250}"/>
              </a:ext>
            </a:extLst>
          </p:cNvPr>
          <p:cNvSpPr>
            <a:spLocks noGrp="1"/>
          </p:cNvSpPr>
          <p:nvPr>
            <p:ph sz="quarter" idx="14"/>
          </p:nvPr>
        </p:nvSpPr>
        <p:spPr>
          <a:xfrm>
            <a:off x="805918" y="2414799"/>
            <a:ext cx="3368695" cy="3684588"/>
          </a:xfrm>
          <a:prstGeom prst="rect">
            <a:avLst/>
          </a:prstGeom>
        </p:spPr>
        <p:txBody>
          <a:bodyPr>
            <a:normAutofit/>
          </a:bodyPr>
          <a:lstStyle>
            <a:lvl1pPr>
              <a:buClr>
                <a:srgbClr val="F8CF91"/>
              </a:buClr>
              <a:defRPr sz="2400">
                <a:solidFill>
                  <a:schemeClr val="bg1"/>
                </a:solidFill>
              </a:defRPr>
            </a:lvl1pPr>
            <a:lvl2pPr>
              <a:buClr>
                <a:srgbClr val="F8CF91"/>
              </a:buClr>
              <a:defRPr sz="2400">
                <a:solidFill>
                  <a:schemeClr val="bg1"/>
                </a:solidFill>
              </a:defRPr>
            </a:lvl2pPr>
            <a:lvl3pPr>
              <a:buClr>
                <a:srgbClr val="BB5D00"/>
              </a:buClr>
              <a:defRPr sz="1800">
                <a:solidFill>
                  <a:schemeClr val="bg1"/>
                </a:solidFill>
              </a:defRPr>
            </a:lvl3pPr>
            <a:lvl4pPr>
              <a:buClr>
                <a:srgbClr val="BB5D00"/>
              </a:buClr>
              <a:defRPr sz="1800"/>
            </a:lvl4pPr>
            <a:lvl5pPr>
              <a:buClr>
                <a:srgbClr val="BB5D00"/>
              </a:buClr>
              <a:defRPr sz="1800"/>
            </a:lvl5pPr>
          </a:lstStyle>
          <a:p>
            <a:pPr lvl="0"/>
            <a:r>
              <a:rPr lang="en-US"/>
              <a:t>Click to edit Master text styles</a:t>
            </a:r>
          </a:p>
          <a:p>
            <a:pPr lvl="1"/>
            <a:r>
              <a:rPr lang="en-US"/>
              <a:t>Second level</a:t>
            </a:r>
          </a:p>
        </p:txBody>
      </p:sp>
      <p:sp>
        <p:nvSpPr>
          <p:cNvPr id="41" name="Rectangle 40">
            <a:extLst>
              <a:ext uri="{FF2B5EF4-FFF2-40B4-BE49-F238E27FC236}">
                <a16:creationId xmlns:a16="http://schemas.microsoft.com/office/drawing/2014/main" id="{9903096A-C93F-4276-99BB-0AF38AE3BF3E}"/>
              </a:ext>
            </a:extLst>
          </p:cNvPr>
          <p:cNvSpPr/>
          <p:nvPr userDrawn="1"/>
        </p:nvSpPr>
        <p:spPr>
          <a:xfrm>
            <a:off x="7850118" y="864451"/>
            <a:ext cx="3703230" cy="1135792"/>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67DA70-D9F9-4BD4-8014-0D5695063C70}"/>
              </a:ext>
            </a:extLst>
          </p:cNvPr>
          <p:cNvSpPr/>
          <p:nvPr userDrawn="1"/>
        </p:nvSpPr>
        <p:spPr>
          <a:xfrm>
            <a:off x="7850118" y="2255896"/>
            <a:ext cx="3703230" cy="4046051"/>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4">
            <a:extLst>
              <a:ext uri="{FF2B5EF4-FFF2-40B4-BE49-F238E27FC236}">
                <a16:creationId xmlns:a16="http://schemas.microsoft.com/office/drawing/2014/main" id="{6BB28C40-658B-4047-815C-5C8523747DC6}"/>
              </a:ext>
            </a:extLst>
          </p:cNvPr>
          <p:cNvSpPr>
            <a:spLocks noGrp="1"/>
          </p:cNvSpPr>
          <p:nvPr>
            <p:ph type="body" sz="quarter" idx="15"/>
          </p:nvPr>
        </p:nvSpPr>
        <p:spPr>
          <a:xfrm>
            <a:off x="8017386" y="916178"/>
            <a:ext cx="3368696" cy="924345"/>
          </a:xfrm>
          <a:prstGeom prst="rect">
            <a:avLst/>
          </a:prstGeom>
        </p:spPr>
        <p:txBody>
          <a:bodyPr anchor="b">
            <a:normAutofit/>
          </a:bodyPr>
          <a:lstStyle>
            <a:lvl1pPr marL="0" indent="0">
              <a:buNone/>
              <a:defRPr sz="24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5" name="Content Placeholder 5">
            <a:extLst>
              <a:ext uri="{FF2B5EF4-FFF2-40B4-BE49-F238E27FC236}">
                <a16:creationId xmlns:a16="http://schemas.microsoft.com/office/drawing/2014/main" id="{6FA0D0C2-8F4E-4991-BFBF-6EF8A3753016}"/>
              </a:ext>
            </a:extLst>
          </p:cNvPr>
          <p:cNvSpPr>
            <a:spLocks noGrp="1"/>
          </p:cNvSpPr>
          <p:nvPr>
            <p:ph sz="quarter" idx="16"/>
          </p:nvPr>
        </p:nvSpPr>
        <p:spPr>
          <a:xfrm>
            <a:off x="8017386" y="2361743"/>
            <a:ext cx="3368695" cy="3684588"/>
          </a:xfrm>
          <a:prstGeom prst="rect">
            <a:avLst/>
          </a:prstGeom>
        </p:spPr>
        <p:txBody>
          <a:bodyPr>
            <a:normAutofit/>
          </a:bodyPr>
          <a:lstStyle>
            <a:lvl1pPr>
              <a:buClr>
                <a:srgbClr val="F8CF91"/>
              </a:buClr>
              <a:defRPr sz="2400">
                <a:solidFill>
                  <a:schemeClr val="bg1"/>
                </a:solidFill>
              </a:defRPr>
            </a:lvl1pPr>
            <a:lvl2pPr>
              <a:buClr>
                <a:srgbClr val="F8CF91"/>
              </a:buClr>
              <a:defRPr sz="2400">
                <a:solidFill>
                  <a:schemeClr val="bg1"/>
                </a:solidFill>
              </a:defRPr>
            </a:lvl2pPr>
            <a:lvl3pPr>
              <a:buClr>
                <a:srgbClr val="BB5D00"/>
              </a:buClr>
              <a:defRPr sz="1800">
                <a:solidFill>
                  <a:schemeClr val="bg1"/>
                </a:solidFill>
              </a:defRPr>
            </a:lvl3pPr>
            <a:lvl4pPr>
              <a:buClr>
                <a:srgbClr val="BB5D00"/>
              </a:buClr>
              <a:defRPr sz="1800"/>
            </a:lvl4pPr>
            <a:lvl5pPr>
              <a:buClr>
                <a:srgbClr val="BB5D00"/>
              </a:buClr>
              <a:defRPr sz="1800"/>
            </a:lvl5pPr>
          </a:lstStyle>
          <a:p>
            <a:pPr lvl="0"/>
            <a:r>
              <a:rPr lang="en-US"/>
              <a:t>Click to edit Master text styles</a:t>
            </a:r>
          </a:p>
          <a:p>
            <a:pPr lvl="1"/>
            <a:r>
              <a:rPr lang="en-US"/>
              <a:t>Second level</a:t>
            </a:r>
          </a:p>
        </p:txBody>
      </p:sp>
      <p:sp>
        <p:nvSpPr>
          <p:cNvPr id="36" name="Slide Number Placeholder 5">
            <a:extLst>
              <a:ext uri="{FF2B5EF4-FFF2-40B4-BE49-F238E27FC236}">
                <a16:creationId xmlns:a16="http://schemas.microsoft.com/office/drawing/2014/main" id="{3308C8F3-6A10-47C3-9F47-926F9CDD6845}"/>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916156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blank text_truck_graph">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FF172AC-A2A3-4313-B1BD-CF3943DFB91B}"/>
              </a:ext>
            </a:extLst>
          </p:cNvPr>
          <p:cNvGraphicFramePr>
            <a:graphicFrameLocks noChangeAspect="1"/>
          </p:cNvGraphicFramePr>
          <p:nvPr userDrawn="1">
            <p:custDataLst>
              <p:tags r:id="rId2"/>
            </p:custDataLst>
            <p:extLst>
              <p:ext uri="{D42A27DB-BD31-4B8C-83A1-F6EECF244321}">
                <p14:modId xmlns:p14="http://schemas.microsoft.com/office/powerpoint/2010/main" val="926129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1"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AFF172AC-A2A3-4313-B1BD-CF3943DFB9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7A748285-ECA7-4CF6-9B43-FE926B61338E}"/>
              </a:ext>
            </a:extLst>
          </p:cNvPr>
          <p:cNvSpPr/>
          <p:nvPr userDrawn="1"/>
        </p:nvSpPr>
        <p:spPr>
          <a:xfrm>
            <a:off x="9987985" y="6101622"/>
            <a:ext cx="2204185" cy="748870"/>
          </a:xfrm>
          <a:prstGeom prst="rect">
            <a:avLst/>
          </a:prstGeom>
          <a:solidFill>
            <a:srgbClr val="170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sky, outdoor, mountain, background&#10;&#10;Description automatically generated">
            <a:extLst>
              <a:ext uri="{FF2B5EF4-FFF2-40B4-BE49-F238E27FC236}">
                <a16:creationId xmlns:a16="http://schemas.microsoft.com/office/drawing/2014/main" id="{DE2FC54F-AC66-4200-A27D-E124F3E5C3FB}"/>
              </a:ext>
            </a:extLst>
          </p:cNvPr>
          <p:cNvPicPr>
            <a:picLocks noChangeAspect="1"/>
          </p:cNvPicPr>
          <p:nvPr userDrawn="1"/>
        </p:nvPicPr>
        <p:blipFill rotWithShape="1">
          <a:blip r:embed="rId6"/>
          <a:srcRect l="612" t="1398" r="5125"/>
          <a:stretch/>
        </p:blipFill>
        <p:spPr>
          <a:xfrm>
            <a:off x="6223434" y="289273"/>
            <a:ext cx="5968736" cy="6568725"/>
          </a:xfrm>
          <a:prstGeom prst="rect">
            <a:avLst/>
          </a:prstGeom>
          <a:solidFill>
            <a:srgbClr val="79BBDE"/>
          </a:solidFill>
        </p:spPr>
      </p:pic>
      <p:sp>
        <p:nvSpPr>
          <p:cNvPr id="11" name="Rectangle 10">
            <a:extLst>
              <a:ext uri="{FF2B5EF4-FFF2-40B4-BE49-F238E27FC236}">
                <a16:creationId xmlns:a16="http://schemas.microsoft.com/office/drawing/2014/main" id="{E316A884-84E2-46DC-9C99-482E3327F7FD}"/>
              </a:ext>
            </a:extLst>
          </p:cNvPr>
          <p:cNvSpPr/>
          <p:nvPr userDrawn="1"/>
        </p:nvSpPr>
        <p:spPr>
          <a:xfrm>
            <a:off x="9417267" y="697254"/>
            <a:ext cx="2774731" cy="5871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B8390DA-6BBC-478A-80F0-41165EDA809F}"/>
              </a:ext>
            </a:extLst>
          </p:cNvPr>
          <p:cNvCxnSpPr>
            <a:cxnSpLocks/>
          </p:cNvCxnSpPr>
          <p:nvPr userDrawn="1"/>
        </p:nvCxnSpPr>
        <p:spPr>
          <a:xfrm flipH="1">
            <a:off x="9722067" y="5172208"/>
            <a:ext cx="2165131" cy="0"/>
          </a:xfrm>
          <a:prstGeom prst="line">
            <a:avLst/>
          </a:prstGeom>
          <a:ln>
            <a:solidFill>
              <a:srgbClr val="FF671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2297E1-395A-4EDD-99CD-83486341F434}"/>
              </a:ext>
            </a:extLst>
          </p:cNvPr>
          <p:cNvSpPr/>
          <p:nvPr userDrawn="1"/>
        </p:nvSpPr>
        <p:spPr>
          <a:xfrm>
            <a:off x="-11579" y="5172208"/>
            <a:ext cx="6479054" cy="1396518"/>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4">
            <a:extLst>
              <a:ext uri="{FF2B5EF4-FFF2-40B4-BE49-F238E27FC236}">
                <a16:creationId xmlns:a16="http://schemas.microsoft.com/office/drawing/2014/main" id="{5322E86B-8A69-4D6F-B330-ABD1104C1D4A}"/>
              </a:ext>
            </a:extLst>
          </p:cNvPr>
          <p:cNvSpPr>
            <a:spLocks noGrp="1"/>
          </p:cNvSpPr>
          <p:nvPr>
            <p:ph type="body" sz="quarter" idx="17" hasCustomPrompt="1"/>
          </p:nvPr>
        </p:nvSpPr>
        <p:spPr>
          <a:xfrm>
            <a:off x="346365" y="5348667"/>
            <a:ext cx="5876897" cy="1099586"/>
          </a:xfrm>
          <a:prstGeom prst="rect">
            <a:avLst/>
          </a:prstGeom>
        </p:spPr>
        <p:txBody>
          <a:bodyPr numCol="1" anchor="ctr">
            <a:normAutofit/>
          </a:bodyPr>
          <a:lstStyle>
            <a:lvl1pPr marL="0" indent="0" algn="ctr">
              <a:buNone/>
              <a:defRPr sz="2000" b="1">
                <a:solidFill>
                  <a:srgbClr val="C14628"/>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28625" y="1491312"/>
            <a:ext cx="5539941" cy="3480738"/>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2" name="Picture 51" descr="A picture containing text, clipart&#10;&#10;Description automatically generated">
            <a:extLst>
              <a:ext uri="{FF2B5EF4-FFF2-40B4-BE49-F238E27FC236}">
                <a16:creationId xmlns:a16="http://schemas.microsoft.com/office/drawing/2014/main" id="{663A9D35-7C41-46D4-BA62-5D7EEC09C9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10176" y="5693641"/>
            <a:ext cx="1388913" cy="389870"/>
          </a:xfrm>
          <a:prstGeom prst="rect">
            <a:avLst/>
          </a:prstGeom>
        </p:spPr>
      </p:pic>
      <p:sp>
        <p:nvSpPr>
          <p:cNvPr id="23" name="Title Placeholder 1">
            <a:extLst>
              <a:ext uri="{FF2B5EF4-FFF2-40B4-BE49-F238E27FC236}">
                <a16:creationId xmlns:a16="http://schemas.microsoft.com/office/drawing/2014/main" id="{CD85F1B6-541D-4AB9-8187-24F9899E92B2}"/>
              </a:ext>
            </a:extLst>
          </p:cNvPr>
          <p:cNvSpPr>
            <a:spLocks noGrp="1"/>
          </p:cNvSpPr>
          <p:nvPr>
            <p:ph type="title"/>
          </p:nvPr>
        </p:nvSpPr>
        <p:spPr>
          <a:xfrm>
            <a:off x="428626" y="277859"/>
            <a:ext cx="5794636" cy="675389"/>
          </a:xfrm>
          <a:prstGeom prst="rect">
            <a:avLst/>
          </a:prstGeom>
        </p:spPr>
        <p:txBody>
          <a:bodyPr vert="horz" lIns="91440" tIns="45720" rIns="91440" bIns="45720" rtlCol="0" anchor="ctr">
            <a:noAutofit/>
          </a:bodyPr>
          <a:lstStyle>
            <a:lvl1pPr>
              <a:defRPr sz="3200"/>
            </a:lvl1pPr>
          </a:lstStyle>
          <a:p>
            <a:r>
              <a:rPr lang="en-US"/>
              <a:t>Click to edit Master title style</a:t>
            </a:r>
          </a:p>
        </p:txBody>
      </p:sp>
      <p:sp>
        <p:nvSpPr>
          <p:cNvPr id="25" name="Slide Number Placeholder 5">
            <a:extLst>
              <a:ext uri="{FF2B5EF4-FFF2-40B4-BE49-F238E27FC236}">
                <a16:creationId xmlns:a16="http://schemas.microsoft.com/office/drawing/2014/main" id="{0D2B095E-F5D4-468D-B325-D0D03D2B9318}"/>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7" name="Chart Placeholder 6">
            <a:extLst>
              <a:ext uri="{FF2B5EF4-FFF2-40B4-BE49-F238E27FC236}">
                <a16:creationId xmlns:a16="http://schemas.microsoft.com/office/drawing/2014/main" id="{F2BB3D40-32C2-47A0-97E0-E3A31B106B8F}"/>
              </a:ext>
            </a:extLst>
          </p:cNvPr>
          <p:cNvSpPr>
            <a:spLocks noGrp="1"/>
          </p:cNvSpPr>
          <p:nvPr>
            <p:ph type="chart" sz="quarter" idx="18"/>
          </p:nvPr>
        </p:nvSpPr>
        <p:spPr>
          <a:xfrm>
            <a:off x="9764713" y="1408113"/>
            <a:ext cx="2203450" cy="2190750"/>
          </a:xfrm>
        </p:spPr>
        <p:txBody>
          <a:bodyPr/>
          <a:lstStyle>
            <a:lvl1pPr marL="0" indent="0">
              <a:buNone/>
              <a:defRPr/>
            </a:lvl1pPr>
          </a:lstStyle>
          <a:p>
            <a:endParaRPr lang="en-US"/>
          </a:p>
        </p:txBody>
      </p:sp>
      <p:sp>
        <p:nvSpPr>
          <p:cNvPr id="18" name="Text Placeholder 4">
            <a:extLst>
              <a:ext uri="{FF2B5EF4-FFF2-40B4-BE49-F238E27FC236}">
                <a16:creationId xmlns:a16="http://schemas.microsoft.com/office/drawing/2014/main" id="{505F79FE-208E-4585-8D3A-2F3E1DAE8950}"/>
              </a:ext>
            </a:extLst>
          </p:cNvPr>
          <p:cNvSpPr>
            <a:spLocks noGrp="1"/>
          </p:cNvSpPr>
          <p:nvPr>
            <p:ph type="body" sz="quarter" idx="15" hasCustomPrompt="1"/>
          </p:nvPr>
        </p:nvSpPr>
        <p:spPr>
          <a:xfrm>
            <a:off x="9532421" y="777248"/>
            <a:ext cx="2516704" cy="537202"/>
          </a:xfrm>
          <a:prstGeom prst="rect">
            <a:avLst/>
          </a:prstGeom>
        </p:spPr>
        <p:txBody>
          <a:bodyPr anchor="b">
            <a:noAutofit/>
          </a:bodyPr>
          <a:lstStyle>
            <a:lvl1pPr marL="0" indent="0" algn="ctr" defTabSz="914400" rtl="0" eaLnBrk="1" latinLnBrk="0" hangingPunct="1">
              <a:buNone/>
              <a:defRPr lang="en-US" sz="1600" b="1" kern="1200" dirty="0">
                <a:solidFill>
                  <a:srgbClr val="FFC00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Graphic title</a:t>
            </a:r>
          </a:p>
        </p:txBody>
      </p:sp>
      <p:sp>
        <p:nvSpPr>
          <p:cNvPr id="19" name="Text Placeholder 4">
            <a:extLst>
              <a:ext uri="{FF2B5EF4-FFF2-40B4-BE49-F238E27FC236}">
                <a16:creationId xmlns:a16="http://schemas.microsoft.com/office/drawing/2014/main" id="{444F418D-7533-4D71-A628-4109B383B067}"/>
              </a:ext>
            </a:extLst>
          </p:cNvPr>
          <p:cNvSpPr>
            <a:spLocks noGrp="1"/>
          </p:cNvSpPr>
          <p:nvPr>
            <p:ph type="body" sz="quarter" idx="19" hasCustomPrompt="1"/>
          </p:nvPr>
        </p:nvSpPr>
        <p:spPr>
          <a:xfrm>
            <a:off x="9764712" y="3775691"/>
            <a:ext cx="2203451" cy="537202"/>
          </a:xfrm>
          <a:prstGeom prst="rect">
            <a:avLst/>
          </a:prstGeom>
        </p:spPr>
        <p:txBody>
          <a:bodyPr anchor="t">
            <a:noAutofit/>
          </a:bodyPr>
          <a:lstStyle>
            <a:lvl1pPr marL="0" indent="0" algn="l" defTabSz="914400" rtl="0" eaLnBrk="1" latinLnBrk="0" hangingPunct="1">
              <a:buNone/>
              <a:defRPr lang="en-US" sz="900" b="0" kern="1200" dirty="0">
                <a:solidFill>
                  <a:srgbClr val="FFC00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footnotes</a:t>
            </a:r>
          </a:p>
        </p:txBody>
      </p:sp>
    </p:spTree>
    <p:extLst>
      <p:ext uri="{BB962C8B-B14F-4D97-AF65-F5344CB8AC3E}">
        <p14:creationId xmlns:p14="http://schemas.microsoft.com/office/powerpoint/2010/main" val="3151231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er blank text_cathod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16A884-84E2-46DC-9C99-482E3327F7FD}"/>
              </a:ext>
            </a:extLst>
          </p:cNvPr>
          <p:cNvSpPr/>
          <p:nvPr userDrawn="1"/>
        </p:nvSpPr>
        <p:spPr>
          <a:xfrm>
            <a:off x="9971032" y="1142283"/>
            <a:ext cx="2215327" cy="5715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04D8BE-BEFD-449A-BF53-D18A0C168E0D}"/>
              </a:ext>
            </a:extLst>
          </p:cNvPr>
          <p:cNvSpPr/>
          <p:nvPr userDrawn="1"/>
        </p:nvSpPr>
        <p:spPr>
          <a:xfrm>
            <a:off x="2169268" y="4612141"/>
            <a:ext cx="7247999" cy="1871227"/>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E9412DB-D04A-4E0F-995F-0CCC03B9E64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215000"/>
                    </a14:imgEffect>
                    <a14:imgEffect>
                      <a14:brightnessContrast bright="15000"/>
                    </a14:imgEffect>
                  </a14:imgLayer>
                </a14:imgProps>
              </a:ext>
            </a:extLst>
          </a:blip>
          <a:srcRect l="49224" t="494" r="10566" b="-494"/>
          <a:stretch/>
        </p:blipFill>
        <p:spPr>
          <a:xfrm>
            <a:off x="9669897" y="4612141"/>
            <a:ext cx="2516462" cy="1889910"/>
          </a:xfrm>
          <a:prstGeom prst="rect">
            <a:avLst/>
          </a:prstGeom>
        </p:spPr>
      </p:pic>
      <p:graphicFrame>
        <p:nvGraphicFramePr>
          <p:cNvPr id="3" name="Object 2" hidden="1">
            <a:extLst>
              <a:ext uri="{FF2B5EF4-FFF2-40B4-BE49-F238E27FC236}">
                <a16:creationId xmlns:a16="http://schemas.microsoft.com/office/drawing/2014/main" id="{15F7F7F6-9253-4C53-916F-AFEDB2A42F40}"/>
              </a:ext>
            </a:extLst>
          </p:cNvPr>
          <p:cNvGraphicFramePr>
            <a:graphicFrameLocks noChangeAspect="1"/>
          </p:cNvGraphicFramePr>
          <p:nvPr userDrawn="1">
            <p:custDataLst>
              <p:tags r:id="rId2"/>
            </p:custDataLst>
            <p:extLst>
              <p:ext uri="{D42A27DB-BD31-4B8C-83A1-F6EECF244321}">
                <p14:modId xmlns:p14="http://schemas.microsoft.com/office/powerpoint/2010/main" val="281595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5" name="think-cell Slide" r:id="rId6" imgW="592" imgH="595" progId="TCLayout.ActiveDocument.1">
                  <p:embed/>
                </p:oleObj>
              </mc:Choice>
              <mc:Fallback>
                <p:oleObj name="think-cell Slide" r:id="rId6" imgW="592" imgH="595" progId="TCLayout.ActiveDocument.1">
                  <p:embed/>
                  <p:pic>
                    <p:nvPicPr>
                      <p:cNvPr id="3" name="Object 2" hidden="1">
                        <a:extLst>
                          <a:ext uri="{FF2B5EF4-FFF2-40B4-BE49-F238E27FC236}">
                            <a16:creationId xmlns:a16="http://schemas.microsoft.com/office/drawing/2014/main" id="{15F7F7F6-9253-4C53-916F-AFEDB2A42F4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21C5C84-6F3C-407A-AF97-72D5005EB64B}"/>
              </a:ext>
            </a:extLst>
          </p:cNvPr>
          <p:cNvSpPr/>
          <p:nvPr userDrawn="1"/>
        </p:nvSpPr>
        <p:spPr>
          <a:xfrm rot="367454">
            <a:off x="-350457" y="177131"/>
            <a:ext cx="3023010" cy="6821809"/>
          </a:xfrm>
          <a:custGeom>
            <a:avLst/>
            <a:gdLst>
              <a:gd name="connsiteX0" fmla="*/ 0 w 3068636"/>
              <a:gd name="connsiteY0" fmla="*/ 0 h 7276184"/>
              <a:gd name="connsiteX1" fmla="*/ 3068636 w 3068636"/>
              <a:gd name="connsiteY1" fmla="*/ 0 h 7276184"/>
              <a:gd name="connsiteX2" fmla="*/ 3068636 w 3068636"/>
              <a:gd name="connsiteY2" fmla="*/ 7276184 h 7276184"/>
              <a:gd name="connsiteX3" fmla="*/ 0 w 3068636"/>
              <a:gd name="connsiteY3" fmla="*/ 7276184 h 7276184"/>
              <a:gd name="connsiteX4" fmla="*/ 0 w 3068636"/>
              <a:gd name="connsiteY4" fmla="*/ 0 h 7276184"/>
              <a:gd name="connsiteX0" fmla="*/ 0 w 3608871"/>
              <a:gd name="connsiteY0" fmla="*/ 788969 h 7276184"/>
              <a:gd name="connsiteX1" fmla="*/ 3608871 w 3608871"/>
              <a:gd name="connsiteY1" fmla="*/ 0 h 7276184"/>
              <a:gd name="connsiteX2" fmla="*/ 3608871 w 3608871"/>
              <a:gd name="connsiteY2" fmla="*/ 7276184 h 7276184"/>
              <a:gd name="connsiteX3" fmla="*/ 540235 w 3608871"/>
              <a:gd name="connsiteY3" fmla="*/ 7276184 h 7276184"/>
              <a:gd name="connsiteX4" fmla="*/ 0 w 3608871"/>
              <a:gd name="connsiteY4" fmla="*/ 788969 h 7276184"/>
              <a:gd name="connsiteX0" fmla="*/ 0 w 3608871"/>
              <a:gd name="connsiteY0" fmla="*/ 0 h 6487215"/>
              <a:gd name="connsiteX1" fmla="*/ 3020360 w 3608871"/>
              <a:gd name="connsiteY1" fmla="*/ 99503 h 6487215"/>
              <a:gd name="connsiteX2" fmla="*/ 3608871 w 3608871"/>
              <a:gd name="connsiteY2" fmla="*/ 6487215 h 6487215"/>
              <a:gd name="connsiteX3" fmla="*/ 540235 w 3608871"/>
              <a:gd name="connsiteY3" fmla="*/ 6487215 h 6487215"/>
              <a:gd name="connsiteX4" fmla="*/ 0 w 3608871"/>
              <a:gd name="connsiteY4" fmla="*/ 0 h 6487215"/>
              <a:gd name="connsiteX0" fmla="*/ 0 w 3608871"/>
              <a:gd name="connsiteY0" fmla="*/ 325522 h 6812737"/>
              <a:gd name="connsiteX1" fmla="*/ 2915805 w 3608871"/>
              <a:gd name="connsiteY1" fmla="*/ 0 h 6812737"/>
              <a:gd name="connsiteX2" fmla="*/ 3608871 w 3608871"/>
              <a:gd name="connsiteY2" fmla="*/ 6812737 h 6812737"/>
              <a:gd name="connsiteX3" fmla="*/ 540235 w 3608871"/>
              <a:gd name="connsiteY3" fmla="*/ 6812737 h 6812737"/>
              <a:gd name="connsiteX4" fmla="*/ 0 w 3608871"/>
              <a:gd name="connsiteY4" fmla="*/ 325522 h 6812737"/>
              <a:gd name="connsiteX0" fmla="*/ 0 w 3608871"/>
              <a:gd name="connsiteY0" fmla="*/ 325522 h 6812737"/>
              <a:gd name="connsiteX1" fmla="*/ 2915805 w 3608871"/>
              <a:gd name="connsiteY1" fmla="*/ 0 h 6812737"/>
              <a:gd name="connsiteX2" fmla="*/ 3608871 w 3608871"/>
              <a:gd name="connsiteY2" fmla="*/ 6812737 h 6812737"/>
              <a:gd name="connsiteX3" fmla="*/ 1432758 w 3608871"/>
              <a:gd name="connsiteY3" fmla="*/ 6669810 h 6812737"/>
              <a:gd name="connsiteX4" fmla="*/ 0 w 3608871"/>
              <a:gd name="connsiteY4" fmla="*/ 325522 h 6812737"/>
              <a:gd name="connsiteX0" fmla="*/ 0 w 3608871"/>
              <a:gd name="connsiteY0" fmla="*/ 325522 h 6847255"/>
              <a:gd name="connsiteX1" fmla="*/ 2915805 w 3608871"/>
              <a:gd name="connsiteY1" fmla="*/ 0 h 6847255"/>
              <a:gd name="connsiteX2" fmla="*/ 3608871 w 3608871"/>
              <a:gd name="connsiteY2" fmla="*/ 6812737 h 6847255"/>
              <a:gd name="connsiteX3" fmla="*/ 767955 w 3608871"/>
              <a:gd name="connsiteY3" fmla="*/ 6847255 h 6847255"/>
              <a:gd name="connsiteX4" fmla="*/ 0 w 3608871"/>
              <a:gd name="connsiteY4" fmla="*/ 325522 h 6847255"/>
              <a:gd name="connsiteX0" fmla="*/ 0 w 3453138"/>
              <a:gd name="connsiteY0" fmla="*/ 325522 h 6847255"/>
              <a:gd name="connsiteX1" fmla="*/ 2915805 w 3453138"/>
              <a:gd name="connsiteY1" fmla="*/ 0 h 6847255"/>
              <a:gd name="connsiteX2" fmla="*/ 3453138 w 3453138"/>
              <a:gd name="connsiteY2" fmla="*/ 6570059 h 6847255"/>
              <a:gd name="connsiteX3" fmla="*/ 767955 w 3453138"/>
              <a:gd name="connsiteY3" fmla="*/ 6847255 h 6847255"/>
              <a:gd name="connsiteX4" fmla="*/ 0 w 3453138"/>
              <a:gd name="connsiteY4" fmla="*/ 325522 h 6847255"/>
              <a:gd name="connsiteX0" fmla="*/ 0 w 3581356"/>
              <a:gd name="connsiteY0" fmla="*/ 325522 h 6847255"/>
              <a:gd name="connsiteX1" fmla="*/ 2915805 w 3581356"/>
              <a:gd name="connsiteY1" fmla="*/ 0 h 6847255"/>
              <a:gd name="connsiteX2" fmla="*/ 3581356 w 3581356"/>
              <a:gd name="connsiteY2" fmla="*/ 6556302 h 6847255"/>
              <a:gd name="connsiteX3" fmla="*/ 767955 w 3581356"/>
              <a:gd name="connsiteY3" fmla="*/ 6847255 h 6847255"/>
              <a:gd name="connsiteX4" fmla="*/ 0 w 3581356"/>
              <a:gd name="connsiteY4" fmla="*/ 325522 h 6847255"/>
              <a:gd name="connsiteX0" fmla="*/ 0 w 3511418"/>
              <a:gd name="connsiteY0" fmla="*/ 318019 h 6847255"/>
              <a:gd name="connsiteX1" fmla="*/ 2845867 w 3511418"/>
              <a:gd name="connsiteY1" fmla="*/ 0 h 6847255"/>
              <a:gd name="connsiteX2" fmla="*/ 3511418 w 3511418"/>
              <a:gd name="connsiteY2" fmla="*/ 6556302 h 6847255"/>
              <a:gd name="connsiteX3" fmla="*/ 698017 w 3511418"/>
              <a:gd name="connsiteY3" fmla="*/ 6847255 h 6847255"/>
              <a:gd name="connsiteX4" fmla="*/ 0 w 3511418"/>
              <a:gd name="connsiteY4" fmla="*/ 318019 h 6847255"/>
              <a:gd name="connsiteX0" fmla="*/ 0 w 3009474"/>
              <a:gd name="connsiteY0" fmla="*/ 318019 h 6847255"/>
              <a:gd name="connsiteX1" fmla="*/ 2845867 w 3009474"/>
              <a:gd name="connsiteY1" fmla="*/ 0 h 6847255"/>
              <a:gd name="connsiteX2" fmla="*/ 3009474 w 3009474"/>
              <a:gd name="connsiteY2" fmla="*/ 6610159 h 6847255"/>
              <a:gd name="connsiteX3" fmla="*/ 698017 w 3009474"/>
              <a:gd name="connsiteY3" fmla="*/ 6847255 h 6847255"/>
              <a:gd name="connsiteX4" fmla="*/ 0 w 3009474"/>
              <a:gd name="connsiteY4" fmla="*/ 318019 h 6847255"/>
              <a:gd name="connsiteX0" fmla="*/ 0 w 3009474"/>
              <a:gd name="connsiteY0" fmla="*/ 270584 h 6799820"/>
              <a:gd name="connsiteX1" fmla="*/ 2314495 w 3009474"/>
              <a:gd name="connsiteY1" fmla="*/ 0 h 6799820"/>
              <a:gd name="connsiteX2" fmla="*/ 3009474 w 3009474"/>
              <a:gd name="connsiteY2" fmla="*/ 6562724 h 6799820"/>
              <a:gd name="connsiteX3" fmla="*/ 698017 w 3009474"/>
              <a:gd name="connsiteY3" fmla="*/ 6799820 h 6799820"/>
              <a:gd name="connsiteX4" fmla="*/ 0 w 3009474"/>
              <a:gd name="connsiteY4" fmla="*/ 270584 h 6799820"/>
              <a:gd name="connsiteX0" fmla="*/ 0 w 3023010"/>
              <a:gd name="connsiteY0" fmla="*/ 233718 h 6799820"/>
              <a:gd name="connsiteX1" fmla="*/ 2328031 w 3023010"/>
              <a:gd name="connsiteY1" fmla="*/ 0 h 6799820"/>
              <a:gd name="connsiteX2" fmla="*/ 3023010 w 3023010"/>
              <a:gd name="connsiteY2" fmla="*/ 6562724 h 6799820"/>
              <a:gd name="connsiteX3" fmla="*/ 711553 w 3023010"/>
              <a:gd name="connsiteY3" fmla="*/ 6799820 h 6799820"/>
              <a:gd name="connsiteX4" fmla="*/ 0 w 3023010"/>
              <a:gd name="connsiteY4" fmla="*/ 233718 h 6799820"/>
              <a:gd name="connsiteX0" fmla="*/ 0 w 3023010"/>
              <a:gd name="connsiteY0" fmla="*/ 233718 h 6821809"/>
              <a:gd name="connsiteX1" fmla="*/ 2328031 w 3023010"/>
              <a:gd name="connsiteY1" fmla="*/ 0 h 6821809"/>
              <a:gd name="connsiteX2" fmla="*/ 3023010 w 3023010"/>
              <a:gd name="connsiteY2" fmla="*/ 6562724 h 6821809"/>
              <a:gd name="connsiteX3" fmla="*/ 685173 w 3023010"/>
              <a:gd name="connsiteY3" fmla="*/ 6821809 h 6821809"/>
              <a:gd name="connsiteX4" fmla="*/ 0 w 3023010"/>
              <a:gd name="connsiteY4" fmla="*/ 233718 h 682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3010" h="6821809">
                <a:moveTo>
                  <a:pt x="0" y="233718"/>
                </a:moveTo>
                <a:lnTo>
                  <a:pt x="2328031" y="0"/>
                </a:lnTo>
                <a:lnTo>
                  <a:pt x="3023010" y="6562724"/>
                </a:lnTo>
                <a:lnTo>
                  <a:pt x="685173" y="6821809"/>
                </a:lnTo>
                <a:lnTo>
                  <a:pt x="0" y="233718"/>
                </a:ln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10191749" y="1393320"/>
            <a:ext cx="1800959" cy="3035805"/>
          </a:xfrm>
          <a:prstGeom prst="rect">
            <a:avLst/>
          </a:prstGeom>
        </p:spPr>
        <p:txBody>
          <a:bodyPr anchor="ctr">
            <a:normAutofit/>
          </a:bodyPr>
          <a:lstStyle>
            <a:lvl1pPr marL="0" indent="0" algn="l">
              <a:buNone/>
              <a:defRPr sz="18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2642420" y="1248679"/>
            <a:ext cx="6742934" cy="3303967"/>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4">
            <a:extLst>
              <a:ext uri="{FF2B5EF4-FFF2-40B4-BE49-F238E27FC236}">
                <a16:creationId xmlns:a16="http://schemas.microsoft.com/office/drawing/2014/main" id="{5322E86B-8A69-4D6F-B330-ABD1104C1D4A}"/>
              </a:ext>
            </a:extLst>
          </p:cNvPr>
          <p:cNvSpPr>
            <a:spLocks noGrp="1"/>
          </p:cNvSpPr>
          <p:nvPr>
            <p:ph type="body" sz="quarter" idx="17" hasCustomPrompt="1"/>
          </p:nvPr>
        </p:nvSpPr>
        <p:spPr>
          <a:xfrm>
            <a:off x="2473570" y="4760812"/>
            <a:ext cx="6766684" cy="1581374"/>
          </a:xfrm>
          <a:prstGeom prst="rect">
            <a:avLst/>
          </a:prstGeom>
        </p:spPr>
        <p:txBody>
          <a:bodyPr numCol="1" anchor="ctr">
            <a:normAutofit/>
          </a:bodyPr>
          <a:lstStyle>
            <a:lvl1pPr marL="0" indent="0" algn="ctr">
              <a:buNone/>
              <a:defRPr sz="2400" b="1">
                <a:solidFill>
                  <a:srgbClr val="C14628"/>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24" name="Slide Number Placeholder 5">
            <a:extLst>
              <a:ext uri="{FF2B5EF4-FFF2-40B4-BE49-F238E27FC236}">
                <a16:creationId xmlns:a16="http://schemas.microsoft.com/office/drawing/2014/main" id="{5E222D15-25AA-4CCD-86E0-648A70EA2A29}"/>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8" name="Title Placeholder 1">
            <a:extLst>
              <a:ext uri="{FF2B5EF4-FFF2-40B4-BE49-F238E27FC236}">
                <a16:creationId xmlns:a16="http://schemas.microsoft.com/office/drawing/2014/main" id="{9100CD86-2258-4232-A53E-D13D39B75183}"/>
              </a:ext>
            </a:extLst>
          </p:cNvPr>
          <p:cNvSpPr>
            <a:spLocks noGrp="1"/>
          </p:cNvSpPr>
          <p:nvPr>
            <p:ph type="title"/>
          </p:nvPr>
        </p:nvSpPr>
        <p:spPr>
          <a:xfrm>
            <a:off x="2642419" y="304317"/>
            <a:ext cx="6742933" cy="675389"/>
          </a:xfrm>
          <a:prstGeom prst="rect">
            <a:avLst/>
          </a:prstGeom>
        </p:spPr>
        <p:txBody>
          <a:bodyPr vert="horz" lIns="91440" tIns="45720" rIns="91440" bIns="45720" rtlCol="0" anchor="ctr">
            <a:noAutofit/>
          </a:bodyPr>
          <a:lstStyle>
            <a:lvl1pPr>
              <a:defRPr sz="3200"/>
            </a:lvl1pPr>
          </a:lstStyle>
          <a:p>
            <a:r>
              <a:rPr lang="en-US"/>
              <a:t>Click to edit Master title style</a:t>
            </a:r>
          </a:p>
        </p:txBody>
      </p:sp>
    </p:spTree>
    <p:extLst>
      <p:ext uri="{BB962C8B-B14F-4D97-AF65-F5344CB8AC3E}">
        <p14:creationId xmlns:p14="http://schemas.microsoft.com/office/powerpoint/2010/main" val="419261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enter blank text_trucks_right">
    <p:spTree>
      <p:nvGrpSpPr>
        <p:cNvPr id="1" name=""/>
        <p:cNvGrpSpPr/>
        <p:nvPr/>
      </p:nvGrpSpPr>
      <p:grpSpPr>
        <a:xfrm>
          <a:off x="0" y="0"/>
          <a:ext cx="0" cy="0"/>
          <a:chOff x="0" y="0"/>
          <a:chExt cx="0" cy="0"/>
        </a:xfrm>
      </p:grpSpPr>
      <p:pic>
        <p:nvPicPr>
          <p:cNvPr id="14" name="Picture 13" descr="A pair of sunglasses on a table&#10;&#10;Description automatically generated with low confidence">
            <a:extLst>
              <a:ext uri="{FF2B5EF4-FFF2-40B4-BE49-F238E27FC236}">
                <a16:creationId xmlns:a16="http://schemas.microsoft.com/office/drawing/2014/main" id="{88B99F54-D9C1-4C71-B5F4-33FA35BED91C}"/>
              </a:ext>
            </a:extLst>
          </p:cNvPr>
          <p:cNvPicPr>
            <a:picLocks noChangeAspect="1"/>
          </p:cNvPicPr>
          <p:nvPr userDrawn="1"/>
        </p:nvPicPr>
        <p:blipFill>
          <a:blip r:embed="rId4"/>
          <a:stretch>
            <a:fillRect/>
          </a:stretch>
        </p:blipFill>
        <p:spPr>
          <a:xfrm>
            <a:off x="10239374" y="1143000"/>
            <a:ext cx="1952625" cy="5715000"/>
          </a:xfrm>
          <a:prstGeom prst="rect">
            <a:avLst/>
          </a:prstGeom>
        </p:spPr>
      </p:pic>
      <p:sp>
        <p:nvSpPr>
          <p:cNvPr id="15" name="Rectangle 14">
            <a:extLst>
              <a:ext uri="{FF2B5EF4-FFF2-40B4-BE49-F238E27FC236}">
                <a16:creationId xmlns:a16="http://schemas.microsoft.com/office/drawing/2014/main" id="{E8E09771-1E3D-40C3-87ED-A70BC016C8F3}"/>
              </a:ext>
            </a:extLst>
          </p:cNvPr>
          <p:cNvSpPr/>
          <p:nvPr userDrawn="1"/>
        </p:nvSpPr>
        <p:spPr>
          <a:xfrm>
            <a:off x="2341533" y="4991100"/>
            <a:ext cx="7917007" cy="1492268"/>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15F7F7F6-9253-4C53-916F-AFEDB2A42F40}"/>
              </a:ext>
            </a:extLst>
          </p:cNvPr>
          <p:cNvGraphicFramePr>
            <a:graphicFrameLocks noChangeAspect="1"/>
          </p:cNvGraphicFramePr>
          <p:nvPr userDrawn="1">
            <p:custDataLst>
              <p:tags r:id="rId2"/>
            </p:custDataLst>
            <p:extLst>
              <p:ext uri="{D42A27DB-BD31-4B8C-83A1-F6EECF244321}">
                <p14:modId xmlns:p14="http://schemas.microsoft.com/office/powerpoint/2010/main" val="3729412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3"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15F7F7F6-9253-4C53-916F-AFEDB2A42F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1040860" y="1248679"/>
            <a:ext cx="8344494" cy="3303967"/>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4">
            <a:extLst>
              <a:ext uri="{FF2B5EF4-FFF2-40B4-BE49-F238E27FC236}">
                <a16:creationId xmlns:a16="http://schemas.microsoft.com/office/drawing/2014/main" id="{5322E86B-8A69-4D6F-B330-ABD1104C1D4A}"/>
              </a:ext>
            </a:extLst>
          </p:cNvPr>
          <p:cNvSpPr>
            <a:spLocks noGrp="1"/>
          </p:cNvSpPr>
          <p:nvPr>
            <p:ph type="body" sz="quarter" idx="17" hasCustomPrompt="1"/>
          </p:nvPr>
        </p:nvSpPr>
        <p:spPr>
          <a:xfrm>
            <a:off x="2473570" y="5136204"/>
            <a:ext cx="6766684" cy="1205982"/>
          </a:xfrm>
          <a:prstGeom prst="rect">
            <a:avLst/>
          </a:prstGeom>
        </p:spPr>
        <p:txBody>
          <a:bodyPr numCol="1" anchor="ctr">
            <a:normAutofit/>
          </a:bodyPr>
          <a:lstStyle>
            <a:lvl1pPr marL="0" indent="0" algn="ctr">
              <a:buNone/>
              <a:defRPr sz="24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23" name="Title Placeholder 1">
            <a:extLst>
              <a:ext uri="{FF2B5EF4-FFF2-40B4-BE49-F238E27FC236}">
                <a16:creationId xmlns:a16="http://schemas.microsoft.com/office/drawing/2014/main" id="{BEA1F6AE-78B5-4EBE-882F-BFD9A7B54BD6}"/>
              </a:ext>
            </a:extLst>
          </p:cNvPr>
          <p:cNvSpPr>
            <a:spLocks noGrp="1"/>
          </p:cNvSpPr>
          <p:nvPr>
            <p:ph type="title"/>
          </p:nvPr>
        </p:nvSpPr>
        <p:spPr>
          <a:xfrm>
            <a:off x="1040860" y="277859"/>
            <a:ext cx="8930173" cy="675389"/>
          </a:xfrm>
          <a:prstGeom prst="rect">
            <a:avLst/>
          </a:prstGeom>
        </p:spPr>
        <p:txBody>
          <a:bodyPr vert="horz" lIns="91440" tIns="45720" rIns="91440" bIns="45720" rtlCol="0" anchor="ctr">
            <a:normAutofit/>
          </a:bodyPr>
          <a:lstStyle/>
          <a:p>
            <a:r>
              <a:rPr lang="en-US"/>
              <a:t>Click to edit Master title style</a:t>
            </a:r>
          </a:p>
        </p:txBody>
      </p:sp>
      <p:sp>
        <p:nvSpPr>
          <p:cNvPr id="24" name="Slide Number Placeholder 5">
            <a:extLst>
              <a:ext uri="{FF2B5EF4-FFF2-40B4-BE49-F238E27FC236}">
                <a16:creationId xmlns:a16="http://schemas.microsoft.com/office/drawing/2014/main" id="{5E222D15-25AA-4CCD-86E0-648A70EA2A29}"/>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092720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blank text phot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39658B-B405-4397-8583-49EDF22BFD43}"/>
              </a:ext>
            </a:extLst>
          </p:cNvPr>
          <p:cNvGraphicFramePr>
            <a:graphicFrameLocks noChangeAspect="1"/>
          </p:cNvGraphicFramePr>
          <p:nvPr userDrawn="1">
            <p:custDataLst>
              <p:tags r:id="rId2"/>
            </p:custDataLst>
            <p:extLst>
              <p:ext uri="{D42A27DB-BD31-4B8C-83A1-F6EECF244321}">
                <p14:modId xmlns:p14="http://schemas.microsoft.com/office/powerpoint/2010/main" val="653164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9" name="think-cell Slide" r:id="rId4" imgW="592" imgH="595" progId="TCLayout.ActiveDocument.1">
                  <p:embed/>
                </p:oleObj>
              </mc:Choice>
              <mc:Fallback>
                <p:oleObj name="think-cell Slide" r:id="rId4" imgW="592" imgH="595" progId="TCLayout.ActiveDocument.1">
                  <p:embed/>
                  <p:pic>
                    <p:nvPicPr>
                      <p:cNvPr id="4" name="Object 3" hidden="1">
                        <a:extLst>
                          <a:ext uri="{FF2B5EF4-FFF2-40B4-BE49-F238E27FC236}">
                            <a16:creationId xmlns:a16="http://schemas.microsoft.com/office/drawing/2014/main" id="{1D39658B-B405-4397-8583-49EDF22BFD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descr="A picture containing outdoor, truck, sky, ground&#10;&#10;Description automatically generated">
            <a:extLst>
              <a:ext uri="{FF2B5EF4-FFF2-40B4-BE49-F238E27FC236}">
                <a16:creationId xmlns:a16="http://schemas.microsoft.com/office/drawing/2014/main" id="{C5C37D03-3FEE-46D9-A0E0-1C1E0BA02C6C}"/>
              </a:ext>
            </a:extLst>
          </p:cNvPr>
          <p:cNvPicPr>
            <a:picLocks noChangeAspect="1"/>
          </p:cNvPicPr>
          <p:nvPr userDrawn="1"/>
        </p:nvPicPr>
        <p:blipFill rotWithShape="1">
          <a:blip r:embed="rId6"/>
          <a:srcRect t="31370" r="6017" b="20235"/>
          <a:stretch/>
        </p:blipFill>
        <p:spPr>
          <a:xfrm>
            <a:off x="6229350" y="4349262"/>
            <a:ext cx="4321419" cy="2144299"/>
          </a:xfrm>
          <a:prstGeom prst="rect">
            <a:avLst/>
          </a:prstGeom>
        </p:spPr>
      </p:pic>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267075" y="1393070"/>
            <a:ext cx="8326506" cy="2830173"/>
          </a:xfrm>
          <a:prstGeom prst="rect">
            <a:avLst/>
          </a:prstGeom>
        </p:spPr>
        <p:txBody>
          <a:bodyPr>
            <a:normAutofit/>
          </a:bodyPr>
          <a:lstStyle>
            <a:lvl1pPr>
              <a:defRPr sz="2400"/>
            </a:lvl1pPr>
            <a:lvl2pPr>
              <a:buClr>
                <a:srgbClr val="BB5D00"/>
              </a:buClr>
              <a:defRPr sz="2400"/>
            </a:lvl2pPr>
            <a:lvl3pPr>
              <a:buClr>
                <a:srgbClr val="BB5D00"/>
              </a:buClr>
              <a:defRPr sz="2400"/>
            </a:lvl3pPr>
            <a:lvl4pPr>
              <a:buClr>
                <a:srgbClr val="BB5D00"/>
              </a:buClr>
              <a:defRPr sz="2400"/>
            </a:lvl4pPr>
            <a:lvl5pPr>
              <a:buClr>
                <a:srgbClr val="BB5D00"/>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Rectangle 39">
            <a:extLst>
              <a:ext uri="{FF2B5EF4-FFF2-40B4-BE49-F238E27FC236}">
                <a16:creationId xmlns:a16="http://schemas.microsoft.com/office/drawing/2014/main" id="{8DD856E7-B81D-4758-BA5B-84E4DBB695F7}"/>
              </a:ext>
            </a:extLst>
          </p:cNvPr>
          <p:cNvSpPr/>
          <p:nvPr userDrawn="1"/>
        </p:nvSpPr>
        <p:spPr>
          <a:xfrm>
            <a:off x="-5500" y="289272"/>
            <a:ext cx="3049376" cy="656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2297E1-395A-4EDD-99CD-83486341F434}"/>
              </a:ext>
            </a:extLst>
          </p:cNvPr>
          <p:cNvSpPr/>
          <p:nvPr userDrawn="1"/>
        </p:nvSpPr>
        <p:spPr>
          <a:xfrm>
            <a:off x="0" y="4349262"/>
            <a:ext cx="6482035" cy="2144299"/>
          </a:xfrm>
          <a:prstGeom prst="rect">
            <a:avLst/>
          </a:prstGeom>
          <a:solidFill>
            <a:srgbClr val="4C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146393" y="4469042"/>
            <a:ext cx="6082957" cy="1860642"/>
          </a:xfrm>
          <a:prstGeom prst="rect">
            <a:avLst/>
          </a:prstGeom>
        </p:spPr>
        <p:txBody>
          <a:bodyPr numCol="1" anchor="ctr">
            <a:normAutofit/>
          </a:bodyPr>
          <a:lstStyle>
            <a:lvl1pPr marL="0" indent="0" algn="ctr">
              <a:buNone/>
              <a:defRPr sz="24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21" name="Title Placeholder 1">
            <a:extLst>
              <a:ext uri="{FF2B5EF4-FFF2-40B4-BE49-F238E27FC236}">
                <a16:creationId xmlns:a16="http://schemas.microsoft.com/office/drawing/2014/main" id="{DBAEF0EE-A891-4DC3-AE8B-BA87F03546EC}"/>
              </a:ext>
            </a:extLst>
          </p:cNvPr>
          <p:cNvSpPr>
            <a:spLocks noGrp="1"/>
          </p:cNvSpPr>
          <p:nvPr>
            <p:ph type="title"/>
          </p:nvPr>
        </p:nvSpPr>
        <p:spPr>
          <a:xfrm>
            <a:off x="3267075" y="277859"/>
            <a:ext cx="7067550" cy="675389"/>
          </a:xfrm>
          <a:prstGeom prst="rect">
            <a:avLst/>
          </a:prstGeom>
        </p:spPr>
        <p:txBody>
          <a:bodyPr vert="horz" lIns="91440" tIns="45720" rIns="91440" bIns="45720" rtlCol="0" anchor="ctr">
            <a:normAutofit/>
          </a:bodyPr>
          <a:lstStyle/>
          <a:p>
            <a:r>
              <a:rPr lang="en-US"/>
              <a:t>Click to edit Master title style</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3" name="Text Placeholder 4">
            <a:extLst>
              <a:ext uri="{FF2B5EF4-FFF2-40B4-BE49-F238E27FC236}">
                <a16:creationId xmlns:a16="http://schemas.microsoft.com/office/drawing/2014/main" id="{45BB60EF-FDCA-4FC1-B63A-3E6434C4EE06}"/>
              </a:ext>
            </a:extLst>
          </p:cNvPr>
          <p:cNvSpPr>
            <a:spLocks noGrp="1"/>
          </p:cNvSpPr>
          <p:nvPr>
            <p:ph type="body" sz="quarter" idx="19" hasCustomPrompt="1"/>
          </p:nvPr>
        </p:nvSpPr>
        <p:spPr>
          <a:xfrm>
            <a:off x="356636" y="3642213"/>
            <a:ext cx="2203451" cy="537202"/>
          </a:xfrm>
          <a:prstGeom prst="rect">
            <a:avLst/>
          </a:prstGeom>
        </p:spPr>
        <p:txBody>
          <a:bodyPr anchor="t">
            <a:noAutofit/>
          </a:bodyPr>
          <a:lstStyle>
            <a:lvl1pPr marL="0" indent="0" algn="l" defTabSz="914400" rtl="0" eaLnBrk="1" latinLnBrk="0" hangingPunct="1">
              <a:buNone/>
              <a:defRPr lang="en-US" sz="900" b="0" kern="1200" dirty="0">
                <a:solidFill>
                  <a:srgbClr val="FFC00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footnotes</a:t>
            </a:r>
          </a:p>
        </p:txBody>
      </p:sp>
      <p:sp>
        <p:nvSpPr>
          <p:cNvPr id="14" name="Chart Placeholder 6">
            <a:extLst>
              <a:ext uri="{FF2B5EF4-FFF2-40B4-BE49-F238E27FC236}">
                <a16:creationId xmlns:a16="http://schemas.microsoft.com/office/drawing/2014/main" id="{E2BCD633-BEE5-43E0-B5AB-152AE549264C}"/>
              </a:ext>
            </a:extLst>
          </p:cNvPr>
          <p:cNvSpPr>
            <a:spLocks noGrp="1"/>
          </p:cNvSpPr>
          <p:nvPr>
            <p:ph type="chart" sz="quarter" idx="20"/>
          </p:nvPr>
        </p:nvSpPr>
        <p:spPr>
          <a:xfrm>
            <a:off x="378685" y="1184213"/>
            <a:ext cx="2203450" cy="2190750"/>
          </a:xfrm>
        </p:spPr>
        <p:txBody>
          <a:bodyPr/>
          <a:lstStyle>
            <a:lvl1pPr marL="0" indent="0">
              <a:buNone/>
              <a:defRPr/>
            </a:lvl1pPr>
          </a:lstStyle>
          <a:p>
            <a:endParaRPr lang="en-US"/>
          </a:p>
        </p:txBody>
      </p:sp>
      <p:sp>
        <p:nvSpPr>
          <p:cNvPr id="15" name="Text Placeholder 4">
            <a:extLst>
              <a:ext uri="{FF2B5EF4-FFF2-40B4-BE49-F238E27FC236}">
                <a16:creationId xmlns:a16="http://schemas.microsoft.com/office/drawing/2014/main" id="{3EE0A9FA-FC64-4EA0-9F7F-BFE81AA24D63}"/>
              </a:ext>
            </a:extLst>
          </p:cNvPr>
          <p:cNvSpPr>
            <a:spLocks noGrp="1"/>
          </p:cNvSpPr>
          <p:nvPr>
            <p:ph type="body" sz="quarter" idx="15" hasCustomPrompt="1"/>
          </p:nvPr>
        </p:nvSpPr>
        <p:spPr>
          <a:xfrm>
            <a:off x="146392" y="553348"/>
            <a:ext cx="2673007" cy="537202"/>
          </a:xfrm>
          <a:prstGeom prst="rect">
            <a:avLst/>
          </a:prstGeom>
        </p:spPr>
        <p:txBody>
          <a:bodyPr anchor="b">
            <a:noAutofit/>
          </a:bodyPr>
          <a:lstStyle>
            <a:lvl1pPr marL="0" indent="0" algn="ctr" defTabSz="914400" rtl="0" eaLnBrk="1" latinLnBrk="0" hangingPunct="1">
              <a:buNone/>
              <a:defRPr lang="en-US" sz="1600" b="1" kern="1200" dirty="0">
                <a:solidFill>
                  <a:srgbClr val="FFC000"/>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Graphic title</a:t>
            </a:r>
          </a:p>
        </p:txBody>
      </p:sp>
    </p:spTree>
    <p:extLst>
      <p:ext uri="{BB962C8B-B14F-4D97-AF65-F5344CB8AC3E}">
        <p14:creationId xmlns:p14="http://schemas.microsoft.com/office/powerpoint/2010/main" val="316147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627423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rgbClr val="FF671C"/>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rmAutofit/>
          </a:bodyPr>
          <a:lstStyle>
            <a:lvl1pPr marL="0" indent="0">
              <a:buNone/>
              <a:defRPr sz="11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10517"/>
            <a:ext cx="9680953" cy="607555"/>
          </a:xfrm>
          <a:prstGeom prst="rect">
            <a:avLst/>
          </a:prstGeom>
        </p:spPr>
        <p:txBody>
          <a:bodyPr vert="horz">
            <a:normAutofit/>
          </a:bodyPr>
          <a:lstStyle>
            <a:lvl1pPr>
              <a:lnSpc>
                <a:spcPct val="90000"/>
              </a:lnSpc>
              <a:defRPr sz="3200">
                <a:solidFill>
                  <a:schemeClr val="tx1"/>
                </a:solidFill>
              </a:defRPr>
            </a:lvl1pPr>
          </a:lstStyle>
          <a:p>
            <a:r>
              <a:rPr lang="en-US"/>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89" y="5197319"/>
            <a:ext cx="1542141"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Tree>
    <p:extLst>
      <p:ext uri="{BB962C8B-B14F-4D97-AF65-F5344CB8AC3E}">
        <p14:creationId xmlns:p14="http://schemas.microsoft.com/office/powerpoint/2010/main" val="2121320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B77CE24-C6F6-4C55-9986-ACC5659A91C7}"/>
              </a:ext>
            </a:extLst>
          </p:cNvPr>
          <p:cNvSpPr/>
          <p:nvPr userDrawn="1"/>
        </p:nvSpPr>
        <p:spPr>
          <a:xfrm>
            <a:off x="6240884" y="2791458"/>
            <a:ext cx="1713550" cy="3533331"/>
          </a:xfrm>
          <a:prstGeom prst="rect">
            <a:avLst/>
          </a:prstGeom>
          <a:solidFill>
            <a:srgbClr val="C1462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25CBDE44-D234-4DFA-90B1-695AF07458B7}"/>
              </a:ext>
            </a:extLst>
          </p:cNvPr>
          <p:cNvSpPr/>
          <p:nvPr userDrawn="1"/>
        </p:nvSpPr>
        <p:spPr>
          <a:xfrm>
            <a:off x="353537" y="2791458"/>
            <a:ext cx="1713550" cy="3533331"/>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3A19812-3E96-4571-8400-195B0A995BA8}"/>
              </a:ext>
            </a:extLst>
          </p:cNvPr>
          <p:cNvSpPr/>
          <p:nvPr userDrawn="1"/>
        </p:nvSpPr>
        <p:spPr>
          <a:xfrm>
            <a:off x="2315986" y="2791458"/>
            <a:ext cx="1713550" cy="3533331"/>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5B511AE-D6FC-43B1-B105-CE39AC2692E9}"/>
              </a:ext>
            </a:extLst>
          </p:cNvPr>
          <p:cNvSpPr/>
          <p:nvPr userDrawn="1"/>
        </p:nvSpPr>
        <p:spPr>
          <a:xfrm>
            <a:off x="4278435" y="2791458"/>
            <a:ext cx="1713550" cy="3533331"/>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1278DD3-7936-4A18-A2FF-D24E250BB003}"/>
              </a:ext>
            </a:extLst>
          </p:cNvPr>
          <p:cNvSpPr/>
          <p:nvPr userDrawn="1"/>
        </p:nvSpPr>
        <p:spPr>
          <a:xfrm>
            <a:off x="8203333" y="2791458"/>
            <a:ext cx="1713550" cy="3533331"/>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759B849-BB03-467B-A9F4-6E2FCEDDCA8B}"/>
              </a:ext>
            </a:extLst>
          </p:cNvPr>
          <p:cNvSpPr/>
          <p:nvPr userDrawn="1"/>
        </p:nvSpPr>
        <p:spPr>
          <a:xfrm>
            <a:off x="10165782" y="2791458"/>
            <a:ext cx="1713550" cy="353333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2"/>
            </p:custDataLst>
            <p:extLst>
              <p:ext uri="{D42A27DB-BD31-4B8C-83A1-F6EECF244321}">
                <p14:modId xmlns:p14="http://schemas.microsoft.com/office/powerpoint/2010/main" val="942138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447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4"/>
            <a:ext cx="5585640" cy="122212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21403"/>
            <a:ext cx="9680953" cy="607555"/>
          </a:xfrm>
          <a:prstGeom prst="rect">
            <a:avLst/>
          </a:prstGeom>
        </p:spPr>
        <p:txBody>
          <a:bodyPr vert="horz">
            <a:normAutofit/>
          </a:bodyPr>
          <a:lstStyle>
            <a:lvl1pPr>
              <a:lnSpc>
                <a:spcPct val="90000"/>
              </a:lnSpc>
              <a:defRPr sz="3200">
                <a:solidFill>
                  <a:schemeClr val="tx1"/>
                </a:solidFill>
              </a:defRPr>
            </a:lvl1pPr>
          </a:lstStyle>
          <a:p>
            <a:r>
              <a:rPr lang="en-US"/>
              <a:t>Click to edit Master title style Arial Bold</a:t>
            </a: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240885" y="1258703"/>
            <a:ext cx="5638448" cy="124973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451253" y="2862754"/>
            <a:ext cx="1506501" cy="3256692"/>
          </a:xfrm>
          <a:prstGeom prst="rect">
            <a:avLst/>
          </a:prstGeom>
        </p:spPr>
        <p:txBody>
          <a:bodyPr>
            <a:normAutofit/>
          </a:bodyPr>
          <a:lstStyle>
            <a:lvl1pPr marL="117475" indent="-117475">
              <a:buClr>
                <a:schemeClr val="bg1">
                  <a:lumMod val="65000"/>
                </a:schemeClr>
              </a:buClr>
              <a:defRPr lang="en-US" sz="18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2419510" y="2862754"/>
            <a:ext cx="1506501" cy="3256692"/>
          </a:xfrm>
          <a:prstGeom prst="rect">
            <a:avLst/>
          </a:prstGeom>
        </p:spPr>
        <p:txBody>
          <a:bodyPr>
            <a:normAutofit/>
          </a:bodyPr>
          <a:lstStyle>
            <a:lvl1pPr marL="117475" indent="-117475">
              <a:buClr>
                <a:schemeClr val="bg1">
                  <a:lumMod val="65000"/>
                </a:schemeClr>
              </a:buClr>
              <a:defRPr lang="en-US" sz="18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4364130" y="2862754"/>
            <a:ext cx="1506501" cy="3256692"/>
          </a:xfrm>
          <a:prstGeom prst="rect">
            <a:avLst/>
          </a:prstGeom>
        </p:spPr>
        <p:txBody>
          <a:bodyPr>
            <a:normAutofit/>
          </a:bodyPr>
          <a:lstStyle>
            <a:lvl1pPr marL="117475" indent="-117475">
              <a:buClr>
                <a:schemeClr val="tx1"/>
              </a:buClr>
              <a:defRPr sz="18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6332387" y="2862754"/>
            <a:ext cx="1506501" cy="3256692"/>
          </a:xfrm>
          <a:prstGeom prst="rect">
            <a:avLst/>
          </a:prstGeom>
        </p:spPr>
        <p:txBody>
          <a:bodyPr>
            <a:normAutofit/>
          </a:bodyPr>
          <a:lstStyle>
            <a:lvl1pPr marL="117475" indent="-117475">
              <a:buClr>
                <a:schemeClr val="tx1"/>
              </a:buClr>
              <a:defRPr sz="18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8300104" y="2862754"/>
            <a:ext cx="1506501" cy="3256692"/>
          </a:xfrm>
          <a:prstGeom prst="rect">
            <a:avLst/>
          </a:prstGeom>
        </p:spPr>
        <p:txBody>
          <a:bodyPr>
            <a:normAutofit/>
          </a:bodyPr>
          <a:lstStyle>
            <a:lvl1pPr marL="117475" indent="-117475">
              <a:buClr>
                <a:schemeClr val="tx1"/>
              </a:buClr>
              <a:defRPr sz="18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10268361" y="2862754"/>
            <a:ext cx="1506501" cy="3256692"/>
          </a:xfrm>
          <a:prstGeom prst="rect">
            <a:avLst/>
          </a:prstGeom>
        </p:spPr>
        <p:txBody>
          <a:bodyPr>
            <a:normAutofit/>
          </a:bodyPr>
          <a:lstStyle>
            <a:lvl1pPr marL="117475" indent="-117475">
              <a:buClr>
                <a:schemeClr val="tx1"/>
              </a:buClr>
              <a:defRPr sz="18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508437"/>
            <a:ext cx="12192001" cy="77678"/>
          </a:xfrm>
          <a:prstGeom prst="rect">
            <a:avLst/>
          </a:prstGeom>
        </p:spPr>
      </p:pic>
    </p:spTree>
    <p:extLst>
      <p:ext uri="{BB962C8B-B14F-4D97-AF65-F5344CB8AC3E}">
        <p14:creationId xmlns:p14="http://schemas.microsoft.com/office/powerpoint/2010/main" val="129236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hart blank text photo">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825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1DAD216-0C11-4D70-A38F-9BAB18367B13}"/>
              </a:ext>
            </a:extLst>
          </p:cNvPr>
          <p:cNvSpPr/>
          <p:nvPr userDrawn="1"/>
        </p:nvSpPr>
        <p:spPr>
          <a:xfrm>
            <a:off x="353537" y="1479922"/>
            <a:ext cx="1713550" cy="1142613"/>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7A5F751-E869-44D8-8B66-FA510AB156F3}"/>
              </a:ext>
            </a:extLst>
          </p:cNvPr>
          <p:cNvSpPr/>
          <p:nvPr userDrawn="1"/>
        </p:nvSpPr>
        <p:spPr>
          <a:xfrm>
            <a:off x="2315986" y="1479922"/>
            <a:ext cx="1713550" cy="1142613"/>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33C7C6-E901-4D27-B7B3-68B1D0610C69}"/>
              </a:ext>
            </a:extLst>
          </p:cNvPr>
          <p:cNvSpPr/>
          <p:nvPr userDrawn="1"/>
        </p:nvSpPr>
        <p:spPr>
          <a:xfrm>
            <a:off x="4278435" y="1479922"/>
            <a:ext cx="1713550" cy="1142613"/>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9120345-A674-4944-A7E7-C3A91C18AD10}"/>
              </a:ext>
            </a:extLst>
          </p:cNvPr>
          <p:cNvSpPr/>
          <p:nvPr userDrawn="1"/>
        </p:nvSpPr>
        <p:spPr>
          <a:xfrm>
            <a:off x="6240884" y="1479922"/>
            <a:ext cx="1713550" cy="1142613"/>
          </a:xfrm>
          <a:prstGeom prst="rect">
            <a:avLst/>
          </a:prstGeom>
          <a:solidFill>
            <a:srgbClr val="DF9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DB8D2967-2613-4A4B-AB79-1BB3081735B2}"/>
              </a:ext>
            </a:extLst>
          </p:cNvPr>
          <p:cNvSpPr/>
          <p:nvPr userDrawn="1"/>
        </p:nvSpPr>
        <p:spPr>
          <a:xfrm>
            <a:off x="8203333" y="1479922"/>
            <a:ext cx="1713550" cy="1142613"/>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E11C49D-C64F-4A69-BB88-48CDFA1D32A9}"/>
              </a:ext>
            </a:extLst>
          </p:cNvPr>
          <p:cNvSpPr/>
          <p:nvPr userDrawn="1"/>
        </p:nvSpPr>
        <p:spPr>
          <a:xfrm>
            <a:off x="10165782" y="1479922"/>
            <a:ext cx="1713550" cy="114261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A780FEF1-66C7-4B19-978A-B53E1DFFF3B1}"/>
              </a:ext>
            </a:extLst>
          </p:cNvPr>
          <p:cNvGraphicFramePr>
            <a:graphicFrameLocks noChangeAspect="1"/>
          </p:cNvGraphicFramePr>
          <p:nvPr userDrawn="1">
            <p:custDataLst>
              <p:tags r:id="rId2"/>
            </p:custDataLst>
            <p:extLst>
              <p:ext uri="{D42A27DB-BD31-4B8C-83A1-F6EECF244321}">
                <p14:modId xmlns:p14="http://schemas.microsoft.com/office/powerpoint/2010/main" val="3922060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A780FEF1-66C7-4B19-978A-B53E1DFFF3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22200"/>
            <a:ext cx="9680953" cy="607555"/>
          </a:xfrm>
          <a:prstGeom prst="rect">
            <a:avLst/>
          </a:prstGeom>
        </p:spPr>
        <p:txBody>
          <a:bodyPr vert="horz">
            <a:normAutofit/>
          </a:bodyPr>
          <a:lstStyle>
            <a:lvl1pPr>
              <a:lnSpc>
                <a:spcPct val="90000"/>
              </a:lnSpc>
              <a:defRPr sz="3200">
                <a:solidFill>
                  <a:schemeClr val="tx1"/>
                </a:solidFill>
              </a:defRPr>
            </a:lvl1pPr>
          </a:lstStyle>
          <a:p>
            <a:r>
              <a:rPr lang="en-US"/>
              <a:t>Click to edit Master title style Arial Bold</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451253" y="3167552"/>
            <a:ext cx="1506501" cy="3256692"/>
          </a:xfrm>
          <a:prstGeom prst="rect">
            <a:avLst/>
          </a:prstGeom>
        </p:spPr>
        <p:txBody>
          <a:bodyPr>
            <a:normAutofit/>
          </a:bodyPr>
          <a:lstStyle>
            <a:lvl1pPr marL="117475" indent="-117475">
              <a:buClr>
                <a:schemeClr val="bg1">
                  <a:lumMod val="65000"/>
                </a:schemeClr>
              </a:buClr>
              <a:defRPr lang="en-US" sz="14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2419510" y="3167552"/>
            <a:ext cx="1506501" cy="3256692"/>
          </a:xfrm>
          <a:prstGeom prst="rect">
            <a:avLst/>
          </a:prstGeom>
        </p:spPr>
        <p:txBody>
          <a:bodyPr>
            <a:normAutofit/>
          </a:bodyPr>
          <a:lstStyle>
            <a:lvl1pPr marL="117475" indent="-117475">
              <a:buClr>
                <a:schemeClr val="bg1">
                  <a:lumMod val="65000"/>
                </a:schemeClr>
              </a:buClr>
              <a:defRPr lang="en-US" sz="14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4364130" y="3167552"/>
            <a:ext cx="1506501" cy="3256692"/>
          </a:xfrm>
          <a:prstGeom prst="rect">
            <a:avLst/>
          </a:prstGeom>
        </p:spPr>
        <p:txBody>
          <a:bodyPr>
            <a:normAutofit/>
          </a:bodyPr>
          <a:lstStyle>
            <a:lvl1pPr marL="117475" indent="-117475">
              <a:buClr>
                <a:schemeClr val="tx1"/>
              </a:buClr>
              <a:defRPr sz="14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6332387" y="3167552"/>
            <a:ext cx="1506501" cy="3256692"/>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8300104" y="3167552"/>
            <a:ext cx="1506501" cy="3256692"/>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10268361" y="3167552"/>
            <a:ext cx="1506501" cy="3256692"/>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965634"/>
            <a:ext cx="12192001" cy="77678"/>
          </a:xfrm>
          <a:prstGeom prst="rect">
            <a:avLst/>
          </a:prstGeom>
        </p:spPr>
      </p:pic>
      <p:sp>
        <p:nvSpPr>
          <p:cNvPr id="5" name="Text Placeholder 4">
            <a:extLst>
              <a:ext uri="{FF2B5EF4-FFF2-40B4-BE49-F238E27FC236}">
                <a16:creationId xmlns:a16="http://schemas.microsoft.com/office/drawing/2014/main" id="{D1684F6A-893D-41EB-9820-C0DAD3A6101B}"/>
              </a:ext>
            </a:extLst>
          </p:cNvPr>
          <p:cNvSpPr>
            <a:spLocks noGrp="1"/>
          </p:cNvSpPr>
          <p:nvPr>
            <p:ph type="body" sz="quarter" idx="26" hasCustomPrompt="1"/>
          </p:nvPr>
        </p:nvSpPr>
        <p:spPr>
          <a:xfrm>
            <a:off x="354013" y="1479550"/>
            <a:ext cx="1712912" cy="1143000"/>
          </a:xfrm>
        </p:spPr>
        <p:txBody>
          <a:bodyPr anchor="ctr"/>
          <a:lstStyle>
            <a:lvl1pPr marL="0" indent="0" algn="ctr">
              <a:buNone/>
              <a:defRPr b="1"/>
            </a:lvl1pPr>
          </a:lstStyle>
          <a:p>
            <a:pPr lvl="0"/>
            <a:r>
              <a:rPr lang="en-US"/>
              <a:t>Title</a:t>
            </a:r>
          </a:p>
        </p:txBody>
      </p:sp>
      <p:sp>
        <p:nvSpPr>
          <p:cNvPr id="30" name="Text Placeholder 4">
            <a:extLst>
              <a:ext uri="{FF2B5EF4-FFF2-40B4-BE49-F238E27FC236}">
                <a16:creationId xmlns:a16="http://schemas.microsoft.com/office/drawing/2014/main" id="{272F46ED-9343-49DD-9A83-F2DC554F9D77}"/>
              </a:ext>
            </a:extLst>
          </p:cNvPr>
          <p:cNvSpPr>
            <a:spLocks noGrp="1"/>
          </p:cNvSpPr>
          <p:nvPr>
            <p:ph type="body" sz="quarter" idx="27" hasCustomPrompt="1"/>
          </p:nvPr>
        </p:nvSpPr>
        <p:spPr>
          <a:xfrm>
            <a:off x="2315824" y="1482710"/>
            <a:ext cx="1712912" cy="1143000"/>
          </a:xfrm>
        </p:spPr>
        <p:txBody>
          <a:bodyPr anchor="ctr"/>
          <a:lstStyle>
            <a:lvl1pPr marL="0" indent="0" algn="ctr">
              <a:buNone/>
              <a:defRPr b="1"/>
            </a:lvl1pPr>
          </a:lstStyle>
          <a:p>
            <a:pPr lvl="0"/>
            <a:r>
              <a:rPr lang="en-US"/>
              <a:t>Title</a:t>
            </a:r>
          </a:p>
        </p:txBody>
      </p:sp>
      <p:sp>
        <p:nvSpPr>
          <p:cNvPr id="38" name="Text Placeholder 4">
            <a:extLst>
              <a:ext uri="{FF2B5EF4-FFF2-40B4-BE49-F238E27FC236}">
                <a16:creationId xmlns:a16="http://schemas.microsoft.com/office/drawing/2014/main" id="{4DDCC7AD-5CA6-412B-8BB6-9678E110A29C}"/>
              </a:ext>
            </a:extLst>
          </p:cNvPr>
          <p:cNvSpPr>
            <a:spLocks noGrp="1"/>
          </p:cNvSpPr>
          <p:nvPr>
            <p:ph type="body" sz="quarter" idx="28" hasCustomPrompt="1"/>
          </p:nvPr>
        </p:nvSpPr>
        <p:spPr>
          <a:xfrm>
            <a:off x="4279073" y="1482710"/>
            <a:ext cx="1712912" cy="1143000"/>
          </a:xfrm>
        </p:spPr>
        <p:txBody>
          <a:bodyPr anchor="ctr"/>
          <a:lstStyle>
            <a:lvl1pPr marL="0" indent="0" algn="ctr">
              <a:buNone/>
              <a:defRPr b="1"/>
            </a:lvl1pPr>
          </a:lstStyle>
          <a:p>
            <a:pPr lvl="0"/>
            <a:r>
              <a:rPr lang="en-US"/>
              <a:t>Title</a:t>
            </a:r>
          </a:p>
        </p:txBody>
      </p:sp>
      <p:sp>
        <p:nvSpPr>
          <p:cNvPr id="39" name="Text Placeholder 4">
            <a:extLst>
              <a:ext uri="{FF2B5EF4-FFF2-40B4-BE49-F238E27FC236}">
                <a16:creationId xmlns:a16="http://schemas.microsoft.com/office/drawing/2014/main" id="{112E12C7-3567-4028-A036-619845DE1EC8}"/>
              </a:ext>
            </a:extLst>
          </p:cNvPr>
          <p:cNvSpPr>
            <a:spLocks noGrp="1"/>
          </p:cNvSpPr>
          <p:nvPr>
            <p:ph type="body" sz="quarter" idx="29" hasCustomPrompt="1"/>
          </p:nvPr>
        </p:nvSpPr>
        <p:spPr>
          <a:xfrm>
            <a:off x="6229181" y="1482710"/>
            <a:ext cx="1712912" cy="1143000"/>
          </a:xfrm>
        </p:spPr>
        <p:txBody>
          <a:bodyPr anchor="ctr"/>
          <a:lstStyle>
            <a:lvl1pPr marL="0" indent="0" algn="ctr">
              <a:buNone/>
              <a:defRPr b="1"/>
            </a:lvl1pPr>
          </a:lstStyle>
          <a:p>
            <a:pPr lvl="0"/>
            <a:r>
              <a:rPr lang="en-US"/>
              <a:t>Title</a:t>
            </a:r>
          </a:p>
        </p:txBody>
      </p:sp>
      <p:sp>
        <p:nvSpPr>
          <p:cNvPr id="40" name="Text Placeholder 4">
            <a:extLst>
              <a:ext uri="{FF2B5EF4-FFF2-40B4-BE49-F238E27FC236}">
                <a16:creationId xmlns:a16="http://schemas.microsoft.com/office/drawing/2014/main" id="{7B56DEC4-21E4-481E-8F54-DB0B52360D11}"/>
              </a:ext>
            </a:extLst>
          </p:cNvPr>
          <p:cNvSpPr>
            <a:spLocks noGrp="1"/>
          </p:cNvSpPr>
          <p:nvPr>
            <p:ph type="body" sz="quarter" idx="30" hasCustomPrompt="1"/>
          </p:nvPr>
        </p:nvSpPr>
        <p:spPr>
          <a:xfrm>
            <a:off x="8203333" y="1482710"/>
            <a:ext cx="1712912" cy="1143000"/>
          </a:xfrm>
        </p:spPr>
        <p:txBody>
          <a:bodyPr anchor="ctr"/>
          <a:lstStyle>
            <a:lvl1pPr marL="0" indent="0" algn="ctr">
              <a:buNone/>
              <a:defRPr b="1"/>
            </a:lvl1pPr>
          </a:lstStyle>
          <a:p>
            <a:pPr lvl="0"/>
            <a:r>
              <a:rPr lang="en-US"/>
              <a:t>Title</a:t>
            </a:r>
          </a:p>
        </p:txBody>
      </p:sp>
      <p:sp>
        <p:nvSpPr>
          <p:cNvPr id="41" name="Text Placeholder 4">
            <a:extLst>
              <a:ext uri="{FF2B5EF4-FFF2-40B4-BE49-F238E27FC236}">
                <a16:creationId xmlns:a16="http://schemas.microsoft.com/office/drawing/2014/main" id="{C15EE8ED-CCF8-4F15-830D-A740A196AA72}"/>
              </a:ext>
            </a:extLst>
          </p:cNvPr>
          <p:cNvSpPr>
            <a:spLocks noGrp="1"/>
          </p:cNvSpPr>
          <p:nvPr>
            <p:ph type="body" sz="quarter" idx="31" hasCustomPrompt="1"/>
          </p:nvPr>
        </p:nvSpPr>
        <p:spPr>
          <a:xfrm>
            <a:off x="10165144" y="1473585"/>
            <a:ext cx="1712912" cy="1143000"/>
          </a:xfrm>
        </p:spPr>
        <p:txBody>
          <a:bodyPr anchor="ctr"/>
          <a:lstStyle>
            <a:lvl1pPr marL="0" indent="0" algn="ctr">
              <a:buNone/>
              <a:defRPr b="1"/>
            </a:lvl1pPr>
          </a:lstStyle>
          <a:p>
            <a:pPr lvl="0"/>
            <a:r>
              <a:rPr lang="en-US"/>
              <a:t>Title</a:t>
            </a:r>
          </a:p>
        </p:txBody>
      </p:sp>
      <p:sp>
        <p:nvSpPr>
          <p:cNvPr id="26" name="Title 1">
            <a:extLst>
              <a:ext uri="{FF2B5EF4-FFF2-40B4-BE49-F238E27FC236}">
                <a16:creationId xmlns:a16="http://schemas.microsoft.com/office/drawing/2014/main" id="{B2B85B6E-B53B-404C-9F23-762AE9AC56C9}"/>
              </a:ext>
            </a:extLst>
          </p:cNvPr>
          <p:cNvSpPr txBox="1">
            <a:spLocks/>
          </p:cNvSpPr>
          <p:nvPr userDrawn="1"/>
        </p:nvSpPr>
        <p:spPr>
          <a:xfrm>
            <a:off x="781484" y="321403"/>
            <a:ext cx="9680953" cy="607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a:t>Click to edit Master title style Arial Bold</a:t>
            </a:r>
          </a:p>
        </p:txBody>
      </p:sp>
      <p:sp>
        <p:nvSpPr>
          <p:cNvPr id="27" name="Title 1">
            <a:extLst>
              <a:ext uri="{FF2B5EF4-FFF2-40B4-BE49-F238E27FC236}">
                <a16:creationId xmlns:a16="http://schemas.microsoft.com/office/drawing/2014/main" id="{3DE939E0-9E85-4F38-AEA2-518F51329935}"/>
              </a:ext>
            </a:extLst>
          </p:cNvPr>
          <p:cNvSpPr txBox="1">
            <a:spLocks/>
          </p:cNvSpPr>
          <p:nvPr userDrawn="1"/>
        </p:nvSpPr>
        <p:spPr>
          <a:xfrm>
            <a:off x="781484" y="322200"/>
            <a:ext cx="9680953" cy="607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a:t>Click to edit Master title style Arial Bold</a:t>
            </a:r>
          </a:p>
        </p:txBody>
      </p:sp>
    </p:spTree>
    <p:extLst>
      <p:ext uri="{BB962C8B-B14F-4D97-AF65-F5344CB8AC3E}">
        <p14:creationId xmlns:p14="http://schemas.microsoft.com/office/powerpoint/2010/main" val="2858192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hart blank text photo">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52774F6-69CD-4B05-9AA2-D50CCFE57E31}"/>
              </a:ext>
            </a:extLst>
          </p:cNvPr>
          <p:cNvSpPr/>
          <p:nvPr userDrawn="1"/>
        </p:nvSpPr>
        <p:spPr>
          <a:xfrm>
            <a:off x="0" y="1139968"/>
            <a:ext cx="12192000" cy="20634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4"/>
          <a:stretch>
            <a:fillRect/>
          </a:stretch>
        </p:blipFill>
        <p:spPr>
          <a:xfrm>
            <a:off x="-1" y="3125750"/>
            <a:ext cx="12192001" cy="77678"/>
          </a:xfrm>
          <a:prstGeom prst="rect">
            <a:avLst/>
          </a:prstGeom>
        </p:spPr>
      </p:pic>
      <p:sp>
        <p:nvSpPr>
          <p:cNvPr id="30" name="Oval 29">
            <a:extLst>
              <a:ext uri="{FF2B5EF4-FFF2-40B4-BE49-F238E27FC236}">
                <a16:creationId xmlns:a16="http://schemas.microsoft.com/office/drawing/2014/main" id="{34A6A785-A770-43D8-AD38-6FA741DC753F}"/>
              </a:ext>
            </a:extLst>
          </p:cNvPr>
          <p:cNvSpPr/>
          <p:nvPr userDrawn="1"/>
        </p:nvSpPr>
        <p:spPr>
          <a:xfrm>
            <a:off x="1792143" y="2807790"/>
            <a:ext cx="677864" cy="677864"/>
          </a:xfrm>
          <a:prstGeom prst="ellipse">
            <a:avLst/>
          </a:prstGeom>
          <a:solidFill>
            <a:srgbClr val="67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265BAE0A-7908-41E6-AD96-2CDC41630D8D}"/>
              </a:ext>
            </a:extLst>
          </p:cNvPr>
          <p:cNvSpPr/>
          <p:nvPr userDrawn="1"/>
        </p:nvSpPr>
        <p:spPr>
          <a:xfrm>
            <a:off x="5757068" y="2807790"/>
            <a:ext cx="677864" cy="677864"/>
          </a:xfrm>
          <a:prstGeom prst="ellipse">
            <a:avLst/>
          </a:prstGeom>
          <a:solidFill>
            <a:srgbClr val="F2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A39ED35E-3F2A-478D-B7D4-08AD169660B7}"/>
              </a:ext>
            </a:extLst>
          </p:cNvPr>
          <p:cNvSpPr/>
          <p:nvPr userDrawn="1"/>
        </p:nvSpPr>
        <p:spPr>
          <a:xfrm>
            <a:off x="9705670" y="2807790"/>
            <a:ext cx="677864" cy="677864"/>
          </a:xfrm>
          <a:prstGeom prst="ellipse">
            <a:avLst/>
          </a:prstGeom>
          <a:solidFill>
            <a:srgbClr val="6D1F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aphicFrame>
        <p:nvGraphicFramePr>
          <p:cNvPr id="6" name="Object 5" hidden="1">
            <a:extLst>
              <a:ext uri="{FF2B5EF4-FFF2-40B4-BE49-F238E27FC236}">
                <a16:creationId xmlns:a16="http://schemas.microsoft.com/office/drawing/2014/main" id="{362AC961-C846-465C-BC4C-BF00BCA66386}"/>
              </a:ext>
            </a:extLst>
          </p:cNvPr>
          <p:cNvGraphicFramePr>
            <a:graphicFrameLocks noChangeAspect="1"/>
          </p:cNvGraphicFramePr>
          <p:nvPr userDrawn="1">
            <p:custDataLst>
              <p:tags r:id="rId2"/>
            </p:custDataLst>
            <p:extLst>
              <p:ext uri="{D42A27DB-BD31-4B8C-83A1-F6EECF244321}">
                <p14:modId xmlns:p14="http://schemas.microsoft.com/office/powerpoint/2010/main" val="3823194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think-cell Slide" r:id="rId5" imgW="592" imgH="595" progId="TCLayout.ActiveDocument.1">
                  <p:embed/>
                </p:oleObj>
              </mc:Choice>
              <mc:Fallback>
                <p:oleObj name="think-cell Slide" r:id="rId5" imgW="592" imgH="595" progId="TCLayout.ActiveDocument.1">
                  <p:embed/>
                  <p:pic>
                    <p:nvPicPr>
                      <p:cNvPr id="6" name="Object 5" hidden="1">
                        <a:extLst>
                          <a:ext uri="{FF2B5EF4-FFF2-40B4-BE49-F238E27FC236}">
                            <a16:creationId xmlns:a16="http://schemas.microsoft.com/office/drawing/2014/main" id="{362AC961-C846-465C-BC4C-BF00BCA6638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22200"/>
            <a:ext cx="9680953" cy="607555"/>
          </a:xfrm>
          <a:prstGeom prst="rect">
            <a:avLst/>
          </a:prstGeom>
        </p:spPr>
        <p:txBody>
          <a:bodyPr vert="horz">
            <a:normAutofit/>
          </a:bodyPr>
          <a:lstStyle>
            <a:lvl1pPr>
              <a:lnSpc>
                <a:spcPct val="90000"/>
              </a:lnSpc>
              <a:defRPr sz="3200">
                <a:solidFill>
                  <a:schemeClr val="tx1"/>
                </a:solidFill>
              </a:defRPr>
            </a:lvl1pPr>
          </a:lstStyle>
          <a:p>
            <a:r>
              <a:rPr lang="en-US"/>
              <a:t>Click to edit Master title style Arial Bold</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657819" y="3675423"/>
            <a:ext cx="3144527" cy="2429523"/>
          </a:xfrm>
          <a:prstGeom prst="rect">
            <a:avLst/>
          </a:prstGeom>
        </p:spPr>
        <p:txBody>
          <a:bodyPr>
            <a:normAutofit/>
          </a:bodyPr>
          <a:lstStyle>
            <a:lvl1pPr marL="117475" indent="-117475">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846920" y="3675423"/>
            <a:ext cx="2868304" cy="2429524"/>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8680366" y="3675423"/>
            <a:ext cx="2970831" cy="2429524"/>
          </a:xfrm>
          <a:prstGeom prst="rect">
            <a:avLst/>
          </a:prstGeom>
        </p:spPr>
        <p:txBody>
          <a:bodyPr>
            <a:normAutofit/>
          </a:bodyPr>
          <a:lstStyle>
            <a:lvl1pPr marL="117475" indent="-117475">
              <a:buClr>
                <a:schemeClr val="tx1"/>
              </a:buClr>
              <a:defRPr sz="14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21" name="Rectangle 20">
            <a:extLst>
              <a:ext uri="{FF2B5EF4-FFF2-40B4-BE49-F238E27FC236}">
                <a16:creationId xmlns:a16="http://schemas.microsoft.com/office/drawing/2014/main" id="{95852F6D-F7BB-49D8-A0E6-9AE74F14B278}"/>
              </a:ext>
            </a:extLst>
          </p:cNvPr>
          <p:cNvSpPr/>
          <p:nvPr userDrawn="1"/>
        </p:nvSpPr>
        <p:spPr>
          <a:xfrm>
            <a:off x="353537" y="1479922"/>
            <a:ext cx="1713550" cy="1142613"/>
          </a:xfrm>
          <a:prstGeom prst="rect">
            <a:avLst/>
          </a:prstGeom>
          <a:solidFill>
            <a:srgbClr val="F8CF91">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1D4F0A-F03B-4C45-84DC-20FFD247A522}"/>
              </a:ext>
            </a:extLst>
          </p:cNvPr>
          <p:cNvSpPr/>
          <p:nvPr userDrawn="1"/>
        </p:nvSpPr>
        <p:spPr>
          <a:xfrm>
            <a:off x="2315986" y="1479922"/>
            <a:ext cx="1713550" cy="1142613"/>
          </a:xfrm>
          <a:prstGeom prst="rect">
            <a:avLst/>
          </a:prstGeom>
          <a:solidFill>
            <a:srgbClr val="F8991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E50AD66-1C0D-451D-ACEB-DCF5A70E7C77}"/>
              </a:ext>
            </a:extLst>
          </p:cNvPr>
          <p:cNvSpPr/>
          <p:nvPr userDrawn="1"/>
        </p:nvSpPr>
        <p:spPr>
          <a:xfrm>
            <a:off x="4278435" y="1479922"/>
            <a:ext cx="1713550" cy="1142613"/>
          </a:xfrm>
          <a:prstGeom prst="rect">
            <a:avLst/>
          </a:prstGeom>
          <a:solidFill>
            <a:srgbClr val="FF671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39585AF-A8AD-46F0-9055-10268CBCA72D}"/>
              </a:ext>
            </a:extLst>
          </p:cNvPr>
          <p:cNvSpPr/>
          <p:nvPr userDrawn="1"/>
        </p:nvSpPr>
        <p:spPr>
          <a:xfrm>
            <a:off x="6240884" y="1479922"/>
            <a:ext cx="1713550" cy="1142613"/>
          </a:xfrm>
          <a:prstGeom prst="rect">
            <a:avLst/>
          </a:prstGeom>
          <a:solidFill>
            <a:srgbClr val="C1462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0EA643B-5449-452A-90B7-FA1D3BCF5F6D}"/>
              </a:ext>
            </a:extLst>
          </p:cNvPr>
          <p:cNvSpPr/>
          <p:nvPr userDrawn="1"/>
        </p:nvSpPr>
        <p:spPr>
          <a:xfrm>
            <a:off x="8203333" y="1479922"/>
            <a:ext cx="1713550" cy="1142613"/>
          </a:xfrm>
          <a:prstGeom prst="rect">
            <a:avLst/>
          </a:prstGeom>
          <a:solidFill>
            <a:srgbClr val="8F133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B145E8-1F14-40F1-B410-FC1703875AC1}"/>
              </a:ext>
            </a:extLst>
          </p:cNvPr>
          <p:cNvSpPr/>
          <p:nvPr userDrawn="1"/>
        </p:nvSpPr>
        <p:spPr>
          <a:xfrm>
            <a:off x="10165782" y="1479922"/>
            <a:ext cx="1713550" cy="1142613"/>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EC4AFFB-86C1-48F8-8342-D5DFAF032D01}"/>
              </a:ext>
            </a:extLst>
          </p:cNvPr>
          <p:cNvSpPr>
            <a:spLocks noGrp="1"/>
          </p:cNvSpPr>
          <p:nvPr>
            <p:ph type="body" sz="quarter" idx="26" hasCustomPrompt="1"/>
          </p:nvPr>
        </p:nvSpPr>
        <p:spPr>
          <a:xfrm>
            <a:off x="1792141" y="2983669"/>
            <a:ext cx="677865" cy="366713"/>
          </a:xfrm>
        </p:spPr>
        <p:txBody>
          <a:bodyPr>
            <a:normAutofit/>
          </a:bodyPr>
          <a:lstStyle>
            <a:lvl1pPr marL="0" indent="0" algn="ctr" defTabSz="914400" rtl="0" eaLnBrk="1" latinLnBrk="0" hangingPunct="1">
              <a:buNone/>
              <a:defRPr lang="en-US" sz="1600" b="1" kern="1200" dirty="0">
                <a:solidFill>
                  <a:schemeClr val="bg1"/>
                </a:solidFill>
                <a:latin typeface="Arial" panose="020B0604020202020204" pitchFamily="34" charset="0"/>
                <a:ea typeface="+mn-ea"/>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2" name="Text Placeholder 8">
            <a:extLst>
              <a:ext uri="{FF2B5EF4-FFF2-40B4-BE49-F238E27FC236}">
                <a16:creationId xmlns:a16="http://schemas.microsoft.com/office/drawing/2014/main" id="{9225BE94-CD70-4D30-A716-7BB83FF8E1B0}"/>
              </a:ext>
            </a:extLst>
          </p:cNvPr>
          <p:cNvSpPr>
            <a:spLocks noGrp="1"/>
          </p:cNvSpPr>
          <p:nvPr>
            <p:ph type="body" sz="quarter" idx="27" hasCustomPrompt="1"/>
          </p:nvPr>
        </p:nvSpPr>
        <p:spPr>
          <a:xfrm>
            <a:off x="5740745" y="2999220"/>
            <a:ext cx="694187" cy="386288"/>
          </a:xfrm>
        </p:spPr>
        <p:txBody>
          <a:bodyPr>
            <a:normAutofit/>
          </a:bodyPr>
          <a:lstStyle>
            <a:lvl1pPr marL="0" indent="0" algn="ctr" defTabSz="914400" rtl="0" eaLnBrk="1" latinLnBrk="0" hangingPunct="1">
              <a:buNone/>
              <a:defRPr lang="en-US" sz="1600" b="1" kern="1200" dirty="0">
                <a:solidFill>
                  <a:schemeClr val="bg1"/>
                </a:solidFill>
                <a:latin typeface="Arial" panose="020B0604020202020204" pitchFamily="34" charset="0"/>
                <a:ea typeface="+mn-ea"/>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3" name="Text Placeholder 8">
            <a:extLst>
              <a:ext uri="{FF2B5EF4-FFF2-40B4-BE49-F238E27FC236}">
                <a16:creationId xmlns:a16="http://schemas.microsoft.com/office/drawing/2014/main" id="{EE25230F-C2A5-425D-B4D0-D7C3B0D80F0D}"/>
              </a:ext>
            </a:extLst>
          </p:cNvPr>
          <p:cNvSpPr>
            <a:spLocks noGrp="1"/>
          </p:cNvSpPr>
          <p:nvPr>
            <p:ph type="body" sz="quarter" idx="28" hasCustomPrompt="1"/>
          </p:nvPr>
        </p:nvSpPr>
        <p:spPr>
          <a:xfrm>
            <a:off x="9705670" y="2987837"/>
            <a:ext cx="677864" cy="366713"/>
          </a:xfrm>
        </p:spPr>
        <p:txBody>
          <a:bodyPr>
            <a:normAutofit/>
          </a:bodyPr>
          <a:lstStyle>
            <a:lvl1pPr marL="0" indent="0" algn="ctr" defTabSz="914400" rtl="0" eaLnBrk="1" latinLnBrk="0" hangingPunct="1">
              <a:buNone/>
              <a:defRPr lang="en-US" sz="1600" b="1" kern="1200" dirty="0">
                <a:solidFill>
                  <a:schemeClr val="bg1"/>
                </a:solidFill>
                <a:latin typeface="Arial" panose="020B0604020202020204" pitchFamily="34" charset="0"/>
                <a:ea typeface="+mn-ea"/>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9" name="Rectangle 38">
            <a:extLst>
              <a:ext uri="{FF2B5EF4-FFF2-40B4-BE49-F238E27FC236}">
                <a16:creationId xmlns:a16="http://schemas.microsoft.com/office/drawing/2014/main" id="{C14BA22B-EE77-4ABB-A6E3-301FBEA52E45}"/>
              </a:ext>
            </a:extLst>
          </p:cNvPr>
          <p:cNvSpPr/>
          <p:nvPr userDrawn="1"/>
        </p:nvSpPr>
        <p:spPr>
          <a:xfrm>
            <a:off x="353537" y="1479922"/>
            <a:ext cx="1713550" cy="1142613"/>
          </a:xfrm>
          <a:prstGeom prst="rect">
            <a:avLst/>
          </a:prstGeom>
          <a:solidFill>
            <a:srgbClr val="F8CF91">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4">
            <a:extLst>
              <a:ext uri="{FF2B5EF4-FFF2-40B4-BE49-F238E27FC236}">
                <a16:creationId xmlns:a16="http://schemas.microsoft.com/office/drawing/2014/main" id="{599DB7F9-F362-4E52-A944-2B53BCFE3695}"/>
              </a:ext>
            </a:extLst>
          </p:cNvPr>
          <p:cNvSpPr>
            <a:spLocks noGrp="1"/>
          </p:cNvSpPr>
          <p:nvPr>
            <p:ph type="body" sz="quarter" idx="29" hasCustomPrompt="1"/>
          </p:nvPr>
        </p:nvSpPr>
        <p:spPr>
          <a:xfrm>
            <a:off x="2315824" y="1482710"/>
            <a:ext cx="1712912" cy="1143000"/>
          </a:xfrm>
        </p:spPr>
        <p:txBody>
          <a:bodyPr anchor="ctr"/>
          <a:lstStyle>
            <a:lvl1pPr marL="0" indent="0" algn="ctr">
              <a:buNone/>
              <a:defRPr b="1"/>
            </a:lvl1pPr>
          </a:lstStyle>
          <a:p>
            <a:pPr lvl="0"/>
            <a:r>
              <a:rPr lang="en-US"/>
              <a:t>Title</a:t>
            </a:r>
          </a:p>
        </p:txBody>
      </p:sp>
      <p:sp>
        <p:nvSpPr>
          <p:cNvPr id="41" name="Text Placeholder 4">
            <a:extLst>
              <a:ext uri="{FF2B5EF4-FFF2-40B4-BE49-F238E27FC236}">
                <a16:creationId xmlns:a16="http://schemas.microsoft.com/office/drawing/2014/main" id="{21C80741-DA4E-43FD-876E-F81D47CD15F5}"/>
              </a:ext>
            </a:extLst>
          </p:cNvPr>
          <p:cNvSpPr>
            <a:spLocks noGrp="1"/>
          </p:cNvSpPr>
          <p:nvPr>
            <p:ph type="body" sz="quarter" idx="30" hasCustomPrompt="1"/>
          </p:nvPr>
        </p:nvSpPr>
        <p:spPr>
          <a:xfrm>
            <a:off x="4279073" y="1482710"/>
            <a:ext cx="1712912" cy="1143000"/>
          </a:xfrm>
        </p:spPr>
        <p:txBody>
          <a:bodyPr anchor="ctr"/>
          <a:lstStyle>
            <a:lvl1pPr marL="0" indent="0" algn="ctr">
              <a:buNone/>
              <a:defRPr b="1"/>
            </a:lvl1pPr>
          </a:lstStyle>
          <a:p>
            <a:pPr lvl="0"/>
            <a:r>
              <a:rPr lang="en-US"/>
              <a:t>Title</a:t>
            </a:r>
          </a:p>
        </p:txBody>
      </p:sp>
      <p:sp>
        <p:nvSpPr>
          <p:cNvPr id="42" name="Text Placeholder 4">
            <a:extLst>
              <a:ext uri="{FF2B5EF4-FFF2-40B4-BE49-F238E27FC236}">
                <a16:creationId xmlns:a16="http://schemas.microsoft.com/office/drawing/2014/main" id="{355D0775-22B2-49B3-83C5-5B9D64C8FF63}"/>
              </a:ext>
            </a:extLst>
          </p:cNvPr>
          <p:cNvSpPr>
            <a:spLocks noGrp="1"/>
          </p:cNvSpPr>
          <p:nvPr>
            <p:ph type="body" sz="quarter" idx="31" hasCustomPrompt="1"/>
          </p:nvPr>
        </p:nvSpPr>
        <p:spPr>
          <a:xfrm>
            <a:off x="6229181" y="1482710"/>
            <a:ext cx="1712912" cy="1143000"/>
          </a:xfrm>
        </p:spPr>
        <p:txBody>
          <a:bodyPr anchor="ctr"/>
          <a:lstStyle>
            <a:lvl1pPr marL="0" indent="0" algn="ctr">
              <a:buNone/>
              <a:defRPr b="1"/>
            </a:lvl1pPr>
          </a:lstStyle>
          <a:p>
            <a:pPr lvl="0"/>
            <a:r>
              <a:rPr lang="en-US"/>
              <a:t>Title</a:t>
            </a:r>
          </a:p>
        </p:txBody>
      </p:sp>
      <p:sp>
        <p:nvSpPr>
          <p:cNvPr id="43" name="Text Placeholder 4">
            <a:extLst>
              <a:ext uri="{FF2B5EF4-FFF2-40B4-BE49-F238E27FC236}">
                <a16:creationId xmlns:a16="http://schemas.microsoft.com/office/drawing/2014/main" id="{5EABF895-AF5F-4E2A-A6E7-1FC407B2313A}"/>
              </a:ext>
            </a:extLst>
          </p:cNvPr>
          <p:cNvSpPr>
            <a:spLocks noGrp="1"/>
          </p:cNvSpPr>
          <p:nvPr>
            <p:ph type="body" sz="quarter" idx="32" hasCustomPrompt="1"/>
          </p:nvPr>
        </p:nvSpPr>
        <p:spPr>
          <a:xfrm>
            <a:off x="8203333" y="1482710"/>
            <a:ext cx="1712912" cy="1143000"/>
          </a:xfrm>
        </p:spPr>
        <p:txBody>
          <a:bodyPr anchor="ctr"/>
          <a:lstStyle>
            <a:lvl1pPr marL="0" indent="0" algn="ctr">
              <a:buNone/>
              <a:defRPr b="1"/>
            </a:lvl1pPr>
          </a:lstStyle>
          <a:p>
            <a:pPr lvl="0"/>
            <a:r>
              <a:rPr lang="en-US"/>
              <a:t>Title</a:t>
            </a:r>
          </a:p>
        </p:txBody>
      </p:sp>
      <p:sp>
        <p:nvSpPr>
          <p:cNvPr id="44" name="Text Placeholder 4">
            <a:extLst>
              <a:ext uri="{FF2B5EF4-FFF2-40B4-BE49-F238E27FC236}">
                <a16:creationId xmlns:a16="http://schemas.microsoft.com/office/drawing/2014/main" id="{3DD3689A-6FC6-4FBF-A74A-09595E9D22C1}"/>
              </a:ext>
            </a:extLst>
          </p:cNvPr>
          <p:cNvSpPr>
            <a:spLocks noGrp="1"/>
          </p:cNvSpPr>
          <p:nvPr>
            <p:ph type="body" sz="quarter" idx="33" hasCustomPrompt="1"/>
          </p:nvPr>
        </p:nvSpPr>
        <p:spPr>
          <a:xfrm>
            <a:off x="10165144" y="1473585"/>
            <a:ext cx="1712912" cy="1143000"/>
          </a:xfrm>
        </p:spPr>
        <p:txBody>
          <a:bodyPr anchor="ctr"/>
          <a:lstStyle>
            <a:lvl1pPr marL="0" indent="0" algn="ctr">
              <a:buNone/>
              <a:defRPr b="1"/>
            </a:lvl1pPr>
          </a:lstStyle>
          <a:p>
            <a:pPr lvl="0"/>
            <a:r>
              <a:rPr lang="en-US"/>
              <a:t>Title</a:t>
            </a:r>
          </a:p>
        </p:txBody>
      </p:sp>
      <p:sp>
        <p:nvSpPr>
          <p:cNvPr id="45" name="Text Placeholder 4">
            <a:extLst>
              <a:ext uri="{FF2B5EF4-FFF2-40B4-BE49-F238E27FC236}">
                <a16:creationId xmlns:a16="http://schemas.microsoft.com/office/drawing/2014/main" id="{346AC78E-81D9-4D99-B594-48ACFC6113BD}"/>
              </a:ext>
            </a:extLst>
          </p:cNvPr>
          <p:cNvSpPr>
            <a:spLocks noGrp="1"/>
          </p:cNvSpPr>
          <p:nvPr>
            <p:ph type="body" sz="quarter" idx="34" hasCustomPrompt="1"/>
          </p:nvPr>
        </p:nvSpPr>
        <p:spPr>
          <a:xfrm>
            <a:off x="354013" y="1479550"/>
            <a:ext cx="1712912" cy="1143000"/>
          </a:xfrm>
        </p:spPr>
        <p:txBody>
          <a:bodyPr anchor="ctr"/>
          <a:lstStyle>
            <a:lvl1pPr marL="0" indent="0" algn="ctr">
              <a:buNone/>
              <a:defRPr b="1"/>
            </a:lvl1pPr>
          </a:lstStyle>
          <a:p>
            <a:pPr lvl="0"/>
            <a:r>
              <a:rPr lang="en-US"/>
              <a:t>Title</a:t>
            </a:r>
          </a:p>
        </p:txBody>
      </p:sp>
    </p:spTree>
    <p:extLst>
      <p:ext uri="{BB962C8B-B14F-4D97-AF65-F5344CB8AC3E}">
        <p14:creationId xmlns:p14="http://schemas.microsoft.com/office/powerpoint/2010/main" val="205110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12192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6"/>
          <a:srcRect l="36612" t="23497" r="34482" b="26176"/>
          <a:stretch/>
        </p:blipFill>
        <p:spPr>
          <a:xfrm>
            <a:off x="8667750" y="1122829"/>
            <a:ext cx="3524250" cy="5735171"/>
          </a:xfrm>
          <a:prstGeom prst="rect">
            <a:avLst/>
          </a:prstGeom>
        </p:spPr>
      </p:pic>
      <p:sp>
        <p:nvSpPr>
          <p:cNvPr id="18" name="Rectangle 17">
            <a:extLst>
              <a:ext uri="{FF2B5EF4-FFF2-40B4-BE49-F238E27FC236}">
                <a16:creationId xmlns:a16="http://schemas.microsoft.com/office/drawing/2014/main" id="{D0FE1B26-8B02-1C4E-90AC-4663A4467421}"/>
              </a:ext>
            </a:extLst>
          </p:cNvPr>
          <p:cNvSpPr/>
          <p:nvPr userDrawn="1"/>
        </p:nvSpPr>
        <p:spPr>
          <a:xfrm>
            <a:off x="8667750" y="2314238"/>
            <a:ext cx="3524249" cy="4543762"/>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400" y="1296852"/>
            <a:ext cx="7296150" cy="1418262"/>
          </a:xfrm>
          <a:prstGeom prst="rect">
            <a:avLst/>
          </a:prstGeom>
        </p:spPr>
        <p:txBody>
          <a:bodyPr vert="horz"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2799505"/>
            <a:ext cx="7296150" cy="1519237"/>
          </a:xfrm>
          <a:prstGeom prst="rect">
            <a:avLst/>
          </a:prstGeom>
        </p:spPr>
        <p:txBody>
          <a:bodyPr>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69B0BD83-2D86-FF42-81DA-D056AA164380}"/>
              </a:ext>
            </a:extLst>
          </p:cNvPr>
          <p:cNvPicPr>
            <a:picLocks noChangeAspect="1"/>
          </p:cNvPicPr>
          <p:nvPr userDrawn="1"/>
        </p:nvPicPr>
        <p:blipFill>
          <a:blip r:embed="rId7"/>
          <a:stretch>
            <a:fillRect/>
          </a:stretch>
        </p:blipFill>
        <p:spPr>
          <a:xfrm>
            <a:off x="9523307" y="5800115"/>
            <a:ext cx="1955179" cy="546653"/>
          </a:xfrm>
          <a:prstGeom prst="rect">
            <a:avLst/>
          </a:prstGeom>
        </p:spPr>
      </p:pic>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11593581" y="6498635"/>
            <a:ext cx="598418"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pic>
        <p:nvPicPr>
          <p:cNvPr id="11" name="Picture 10">
            <a:extLst>
              <a:ext uri="{FF2B5EF4-FFF2-40B4-BE49-F238E27FC236}">
                <a16:creationId xmlns:a16="http://schemas.microsoft.com/office/drawing/2014/main" id="{1FE9F002-60BB-454C-8CAB-254DB7E0BFCA}"/>
              </a:ext>
            </a:extLst>
          </p:cNvPr>
          <p:cNvPicPr>
            <a:picLocks noChangeAspect="1"/>
          </p:cNvPicPr>
          <p:nvPr userDrawn="1"/>
        </p:nvPicPr>
        <p:blipFill>
          <a:blip r:embed="rId8"/>
          <a:stretch>
            <a:fillRect/>
          </a:stretch>
        </p:blipFill>
        <p:spPr>
          <a:xfrm>
            <a:off x="1018566" y="404535"/>
            <a:ext cx="3165507" cy="194715"/>
          </a:xfrm>
          <a:prstGeom prst="rect">
            <a:avLst/>
          </a:prstGeom>
        </p:spPr>
      </p:pic>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ight_pic_slender">
    <p:spTree>
      <p:nvGrpSpPr>
        <p:cNvPr id="1" name=""/>
        <p:cNvGrpSpPr/>
        <p:nvPr/>
      </p:nvGrpSpPr>
      <p:grpSpPr>
        <a:xfrm>
          <a:off x="0" y="0"/>
          <a:ext cx="0" cy="0"/>
          <a:chOff x="0" y="0"/>
          <a:chExt cx="0" cy="0"/>
        </a:xfrm>
      </p:grpSpPr>
      <p:pic>
        <p:nvPicPr>
          <p:cNvPr id="14" name="Picture 13" descr="A picture containing outdoor, scene, laser, night&#10;&#10;Description automatically generated">
            <a:extLst>
              <a:ext uri="{FF2B5EF4-FFF2-40B4-BE49-F238E27FC236}">
                <a16:creationId xmlns:a16="http://schemas.microsoft.com/office/drawing/2014/main" id="{DD3C75D1-6A9D-4E2F-B9CD-2D516781BE18}"/>
              </a:ext>
            </a:extLst>
          </p:cNvPr>
          <p:cNvPicPr>
            <a:picLocks noChangeAspect="1"/>
          </p:cNvPicPr>
          <p:nvPr userDrawn="1"/>
        </p:nvPicPr>
        <p:blipFill rotWithShape="1">
          <a:blip r:embed="rId2"/>
          <a:srcRect l="-806" t="26485" b="15897"/>
          <a:stretch/>
        </p:blipFill>
        <p:spPr>
          <a:xfrm>
            <a:off x="-113944" y="279401"/>
            <a:ext cx="12305944" cy="6578600"/>
          </a:xfrm>
          <a:prstGeom prst="rect">
            <a:avLst/>
          </a:prstGeom>
        </p:spPr>
      </p:pic>
      <p:sp>
        <p:nvSpPr>
          <p:cNvPr id="17" name="Rectangle 16">
            <a:extLst>
              <a:ext uri="{FF2B5EF4-FFF2-40B4-BE49-F238E27FC236}">
                <a16:creationId xmlns:a16="http://schemas.microsoft.com/office/drawing/2014/main" id="{F25735FC-20B1-4FF5-A6C8-6A29ECD8F896}"/>
              </a:ext>
            </a:extLst>
          </p:cNvPr>
          <p:cNvSpPr/>
          <p:nvPr userDrawn="1"/>
        </p:nvSpPr>
        <p:spPr>
          <a:xfrm>
            <a:off x="0" y="279402"/>
            <a:ext cx="12192000" cy="6578598"/>
          </a:xfrm>
          <a:prstGeom prst="rect">
            <a:avLst/>
          </a:prstGeom>
          <a:gradFill flip="none" rotWithShape="1">
            <a:gsLst>
              <a:gs pos="0">
                <a:schemeClr val="tx1"/>
              </a:gs>
              <a:gs pos="41000">
                <a:srgbClr val="552620">
                  <a:alpha val="77000"/>
                </a:srgbClr>
              </a:gs>
              <a:gs pos="72000">
                <a:srgbClr val="BB5D00">
                  <a:alpha val="48000"/>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1008668" y="767256"/>
            <a:ext cx="3744307" cy="1040523"/>
          </a:xfrm>
          <a:prstGeom prst="rect">
            <a:avLst/>
          </a:prstGeom>
        </p:spPr>
        <p:txBody>
          <a:bodyPr anchor="b">
            <a:normAutofit/>
          </a:bodyPr>
          <a:lstStyle>
            <a:lvl1pPr marL="0" indent="0">
              <a:buNone/>
              <a:defRPr sz="3200" b="1">
                <a:solidFill>
                  <a:srgbClr val="EEB254"/>
                </a:solidFill>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1008668" y="2321055"/>
            <a:ext cx="7107810" cy="3241545"/>
          </a:xfrm>
          <a:prstGeom prst="rect">
            <a:avLst/>
          </a:prstGeom>
        </p:spPr>
        <p:txBody>
          <a:bodyPr/>
          <a:lstStyle>
            <a:lvl1pPr marL="231775" indent="-231775">
              <a:buClr>
                <a:schemeClr val="bg1"/>
              </a:buClr>
              <a:buFont typeface="Arial" panose="020B0604020202020204" pitchFamily="34" charset="0"/>
              <a:buChar char="•"/>
              <a:defRPr sz="2200">
                <a:solidFill>
                  <a:schemeClr val="bg1"/>
                </a:solidFill>
                <a:effectLst>
                  <a:outerShdw blurRad="38100" dist="38100" dir="2700000" algn="tl">
                    <a:srgbClr val="000000">
                      <a:alpha val="43137"/>
                    </a:srgbClr>
                  </a:outerShdw>
                </a:effectLst>
              </a:defRPr>
            </a:lvl1pPr>
            <a:lvl2pPr marL="685800" indent="-285750">
              <a:buClr>
                <a:schemeClr val="bg1"/>
              </a:buClr>
              <a:buFont typeface="Arial" panose="020B0604020202020204" pitchFamily="34" charset="0"/>
              <a:buChar char="•"/>
              <a:defRPr sz="1800">
                <a:solidFill>
                  <a:schemeClr val="bg1"/>
                </a:solidFill>
                <a:effectLst>
                  <a:outerShdw blurRad="38100" dist="38100" dir="2700000" algn="tl">
                    <a:srgbClr val="000000">
                      <a:alpha val="43137"/>
                    </a:srgbClr>
                  </a:outerShdw>
                </a:effectLst>
              </a:defRPr>
            </a:lvl2pPr>
            <a:lvl3pPr marL="1143000" indent="-228600">
              <a:buClr>
                <a:schemeClr val="bg1"/>
              </a:buClr>
              <a:buFont typeface="Arial" panose="020B0604020202020204" pitchFamily="34" charset="0"/>
              <a:buChar char="•"/>
              <a:defRPr sz="1800">
                <a:solidFill>
                  <a:schemeClr val="bg1"/>
                </a:solidFill>
                <a:effectLst>
                  <a:outerShdw blurRad="38100" dist="38100" dir="2700000" algn="tl">
                    <a:srgbClr val="000000">
                      <a:alpha val="43137"/>
                    </a:srgbClr>
                  </a:outerShdw>
                </a:effectLst>
              </a:defRPr>
            </a:lvl3pPr>
            <a:lvl4pPr marL="1600200" indent="-228600">
              <a:buClr>
                <a:schemeClr val="bg1"/>
              </a:buClr>
              <a:buFont typeface="Arial" panose="020B0604020202020204" pitchFamily="34" charset="0"/>
              <a:buChar char="•"/>
              <a:defRPr sz="1800">
                <a:solidFill>
                  <a:schemeClr val="bg1"/>
                </a:solidFill>
                <a:effectLst>
                  <a:outerShdw blurRad="38100" dist="38100" dir="2700000" algn="tl">
                    <a:srgbClr val="000000">
                      <a:alpha val="43137"/>
                    </a:srgbClr>
                  </a:outerShdw>
                </a:effectLst>
              </a:defRPr>
            </a:lvl4pPr>
            <a:lvl5pPr marL="2057400" indent="-228600">
              <a:buClr>
                <a:schemeClr val="bg1"/>
              </a:buClr>
              <a:buFont typeface="Arial" panose="020B0604020202020204" pitchFamily="34" charset="0"/>
              <a:buChar char="•"/>
              <a:defRPr sz="1800">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descr="A picture containing text, clipart&#10;&#10;Description automatically generated">
            <a:extLst>
              <a:ext uri="{FF2B5EF4-FFF2-40B4-BE49-F238E27FC236}">
                <a16:creationId xmlns:a16="http://schemas.microsoft.com/office/drawing/2014/main" id="{2C1BD51D-58C2-4BB0-AE64-0F75B098FC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4038" y="5764804"/>
            <a:ext cx="2383922" cy="669171"/>
          </a:xfrm>
          <a:prstGeom prst="rect">
            <a:avLst/>
          </a:prstGeom>
        </p:spPr>
      </p:pic>
      <p:sp>
        <p:nvSpPr>
          <p:cNvPr id="9" name="Slide Number Placeholder 5">
            <a:extLst>
              <a:ext uri="{FF2B5EF4-FFF2-40B4-BE49-F238E27FC236}">
                <a16:creationId xmlns:a16="http://schemas.microsoft.com/office/drawing/2014/main" id="{E08E090A-8643-43B5-8C94-2294542B1D36}"/>
              </a:ext>
            </a:extLst>
          </p:cNvPr>
          <p:cNvSpPr>
            <a:spLocks noGrp="1"/>
          </p:cNvSpPr>
          <p:nvPr>
            <p:ph type="sldNum" sz="quarter" idx="12"/>
          </p:nvPr>
        </p:nvSpPr>
        <p:spPr>
          <a:xfrm>
            <a:off x="11593581" y="6498635"/>
            <a:ext cx="598419"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145698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4012685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8610599" y="6493998"/>
            <a:ext cx="3581399" cy="365125"/>
          </a:xfrm>
          <a:prstGeom prst="rect">
            <a:avLst/>
          </a:prstGeom>
        </p:spPr>
        <p:txBody>
          <a:bodyPr/>
          <a:lstStyle>
            <a:lvl1pPr algn="r">
              <a:defRPr>
                <a:solidFill>
                  <a:srgbClr val="511F11"/>
                </a:solidFill>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22200"/>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15899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rmAutofit/>
          </a:bodyPr>
          <a:lstStyle>
            <a:lvl1pPr>
              <a:defRPr sz="2400">
                <a:solidFill>
                  <a:schemeClr val="tx1"/>
                </a:solidFill>
              </a:defRPr>
            </a:lvl1pPr>
            <a:lvl2pPr>
              <a:defRPr sz="2400">
                <a:solidFill>
                  <a:schemeClr val="tx1"/>
                </a:solidFill>
              </a:defRPr>
            </a:lvl2pPr>
            <a:lvl3pPr>
              <a:buClr>
                <a:srgbClr val="BB5D00"/>
              </a:buClr>
              <a:defRPr sz="2400">
                <a:solidFill>
                  <a:schemeClr val="tx1"/>
                </a:solidFill>
              </a:defRPr>
            </a:lvl3pPr>
            <a:lvl4pPr>
              <a:buClr>
                <a:srgbClr val="BB5D00"/>
              </a:buClr>
              <a:defRPr sz="2400">
                <a:solidFill>
                  <a:schemeClr val="tx1"/>
                </a:solidFill>
              </a:defRPr>
            </a:lvl4pPr>
            <a:lvl5pPr>
              <a:buClr>
                <a:srgbClr val="BB5D00"/>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54780" y="6368786"/>
            <a:ext cx="548267" cy="359365"/>
          </a:xfrm>
          <a:prstGeom prst="rect">
            <a:avLst/>
          </a:prstGeom>
        </p:spPr>
        <p:txBody>
          <a:bodyPr/>
          <a:lstStyle>
            <a:lvl1pPr>
              <a:defRPr sz="1000">
                <a:solidFill>
                  <a:srgbClr val="511F11"/>
                </a:solidFill>
              </a:defRPr>
            </a:lvl1pPr>
          </a:lstStyle>
          <a:p>
            <a:fld id="{B5EB69C0-7537-C24C-BC67-8B5F238D9475}" type="slidenum">
              <a:rPr lang="en-US" smtClean="0"/>
              <a:pPr/>
              <a:t>‹#›</a:t>
            </a:fld>
            <a:endParaRPr lang="en-US"/>
          </a:p>
        </p:txBody>
      </p:sp>
      <p:pic>
        <p:nvPicPr>
          <p:cNvPr id="5" name="Picture 4">
            <a:extLst>
              <a:ext uri="{FF2B5EF4-FFF2-40B4-BE49-F238E27FC236}">
                <a16:creationId xmlns:a16="http://schemas.microsoft.com/office/drawing/2014/main" id="{77F3E441-BE8C-4916-A8BD-904DE4EB6A6C}"/>
              </a:ext>
            </a:extLst>
          </p:cNvPr>
          <p:cNvPicPr>
            <a:picLocks noChangeAspect="1"/>
          </p:cNvPicPr>
          <p:nvPr userDrawn="1"/>
        </p:nvPicPr>
        <p:blipFill rotWithShape="1">
          <a:blip r:embed="rId6"/>
          <a:srcRect t="37092" b="60808"/>
          <a:stretch/>
        </p:blipFill>
        <p:spPr>
          <a:xfrm rot="5400000">
            <a:off x="8544634" y="3210636"/>
            <a:ext cx="6941129" cy="353604"/>
          </a:xfrm>
          <a:prstGeom prst="rect">
            <a:avLst/>
          </a:prstGeom>
        </p:spPr>
      </p:pic>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10536110" y="-14998"/>
            <a:ext cx="0" cy="6872998"/>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B37B435-E887-4972-B40F-6EA45C59FB16}"/>
              </a:ext>
            </a:extLst>
          </p:cNvPr>
          <p:cNvPicPr>
            <a:picLocks noChangeAspect="1"/>
          </p:cNvPicPr>
          <p:nvPr userDrawn="1"/>
        </p:nvPicPr>
        <p:blipFill>
          <a:blip r:embed="rId7"/>
          <a:srcRect/>
          <a:stretch/>
        </p:blipFill>
        <p:spPr>
          <a:xfrm rot="5400000">
            <a:off x="10633412" y="5969768"/>
            <a:ext cx="1048042" cy="293963"/>
          </a:xfrm>
          <a:prstGeom prst="rect">
            <a:avLst/>
          </a:prstGeom>
        </p:spPr>
      </p:pic>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7966475" y="3200684"/>
            <a:ext cx="6441557" cy="802279"/>
          </a:xfrm>
          <a:prstGeom prst="rect">
            <a:avLst/>
          </a:prstGeom>
        </p:spPr>
        <p:txBody>
          <a:bodyPr vert="horz" lIns="91440" tIns="45720" rIns="91440" bIns="45720" rtlCol="0" anchor="ctr">
            <a:noAutofit/>
          </a:bodyPr>
          <a:lstStyle>
            <a:lvl1pPr>
              <a:defRPr sz="2800"/>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2"/>
            </p:custDataLst>
            <p:extLst>
              <p:ext uri="{D42A27DB-BD31-4B8C-83A1-F6EECF244321}">
                <p14:modId xmlns:p14="http://schemas.microsoft.com/office/powerpoint/2010/main" val="619824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5"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68580"/>
            <a:ext cx="12192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outdoor, scene, laser, night&#10;&#10;Description automatically generated">
            <a:extLst>
              <a:ext uri="{FF2B5EF4-FFF2-40B4-BE49-F238E27FC236}">
                <a16:creationId xmlns:a16="http://schemas.microsoft.com/office/drawing/2014/main" id="{0A947E22-F769-445B-B326-137D87CB958D}"/>
              </a:ext>
            </a:extLst>
          </p:cNvPr>
          <p:cNvPicPr>
            <a:picLocks noChangeAspect="1"/>
          </p:cNvPicPr>
          <p:nvPr userDrawn="1"/>
        </p:nvPicPr>
        <p:blipFill rotWithShape="1">
          <a:blip r:embed="rId6"/>
          <a:srcRect t="17540" b="41986"/>
          <a:stretch/>
        </p:blipFill>
        <p:spPr>
          <a:xfrm>
            <a:off x="0" y="979949"/>
            <a:ext cx="12192000" cy="4612341"/>
          </a:xfrm>
          <a:prstGeom prst="rect">
            <a:avLst/>
          </a:prstGeom>
        </p:spPr>
      </p:pic>
      <p:sp>
        <p:nvSpPr>
          <p:cNvPr id="18" name="Rectangle 17">
            <a:extLst>
              <a:ext uri="{FF2B5EF4-FFF2-40B4-BE49-F238E27FC236}">
                <a16:creationId xmlns:a16="http://schemas.microsoft.com/office/drawing/2014/main" id="{D0FE1B26-8B02-1C4E-90AC-4663A4467421}"/>
              </a:ext>
            </a:extLst>
          </p:cNvPr>
          <p:cNvSpPr/>
          <p:nvPr userDrawn="1"/>
        </p:nvSpPr>
        <p:spPr>
          <a:xfrm>
            <a:off x="0" y="1614982"/>
            <a:ext cx="12192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914399" y="1153972"/>
            <a:ext cx="9582411" cy="1418262"/>
          </a:xfrm>
          <a:prstGeom prst="rect">
            <a:avLst/>
          </a:prstGeom>
        </p:spPr>
        <p:txBody>
          <a:bodyPr vert="horz" anchor="b">
            <a:normAutofit/>
          </a:bodyPr>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914400" y="2656625"/>
            <a:ext cx="9582410"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FFD06A57-D48B-AA40-93FD-76DD989336C7}"/>
              </a:ext>
            </a:extLst>
          </p:cNvPr>
          <p:cNvPicPr>
            <a:picLocks noChangeAspect="1"/>
          </p:cNvPicPr>
          <p:nvPr userDrawn="1"/>
        </p:nvPicPr>
        <p:blipFill>
          <a:blip r:embed="rId7">
            <a:alphaModFix amt="50000"/>
          </a:blip>
          <a:srcRect/>
          <a:stretch/>
        </p:blipFill>
        <p:spPr>
          <a:xfrm>
            <a:off x="2032526" y="5809177"/>
            <a:ext cx="772507" cy="537911"/>
          </a:xfrm>
          <a:prstGeom prst="rect">
            <a:avLst/>
          </a:prstGeom>
        </p:spPr>
      </p:pic>
      <p:pic>
        <p:nvPicPr>
          <p:cNvPr id="12" name="Picture 11">
            <a:extLst>
              <a:ext uri="{FF2B5EF4-FFF2-40B4-BE49-F238E27FC236}">
                <a16:creationId xmlns:a16="http://schemas.microsoft.com/office/drawing/2014/main" id="{250E38F3-EC93-9845-B4E6-62BB446F211B}"/>
              </a:ext>
            </a:extLst>
          </p:cNvPr>
          <p:cNvPicPr>
            <a:picLocks noChangeAspect="1"/>
          </p:cNvPicPr>
          <p:nvPr userDrawn="1"/>
        </p:nvPicPr>
        <p:blipFill>
          <a:blip r:embed="rId8">
            <a:alphaModFix amt="51000"/>
          </a:blip>
          <a:srcRect/>
          <a:stretch/>
        </p:blipFill>
        <p:spPr>
          <a:xfrm>
            <a:off x="1019501" y="5814812"/>
            <a:ext cx="524684" cy="526641"/>
          </a:xfrm>
          <a:prstGeom prst="rect">
            <a:avLst/>
          </a:prstGeom>
        </p:spPr>
      </p:pic>
      <p:sp>
        <p:nvSpPr>
          <p:cNvPr id="13" name="TextBox 12">
            <a:extLst>
              <a:ext uri="{FF2B5EF4-FFF2-40B4-BE49-F238E27FC236}">
                <a16:creationId xmlns:a16="http://schemas.microsoft.com/office/drawing/2014/main" id="{D58E8998-3370-424C-BEF3-E52587D3AA25}"/>
              </a:ext>
            </a:extLst>
          </p:cNvPr>
          <p:cNvSpPr txBox="1"/>
          <p:nvPr userDrawn="1"/>
        </p:nvSpPr>
        <p:spPr>
          <a:xfrm>
            <a:off x="4585106" y="5955022"/>
            <a:ext cx="772507" cy="261610"/>
          </a:xfrm>
          <a:prstGeom prst="rect">
            <a:avLst/>
          </a:prstGeom>
          <a:noFill/>
        </p:spPr>
        <p:txBody>
          <a:bodyPr wrap="square" rtlCol="0">
            <a:spAutoFit/>
          </a:bodyPr>
          <a:lstStyle/>
          <a:p>
            <a:pPr algn="l"/>
            <a:r>
              <a:rPr lang="en-US" sz="1100">
                <a:solidFill>
                  <a:schemeClr val="tx1">
                    <a:alpha val="50098"/>
                  </a:schemeClr>
                </a:solidFill>
                <a:latin typeface="Franklin Gothic Book" panose="020B0503020102020204" pitchFamily="34" charset="0"/>
              </a:rPr>
              <a:t>fcx.com</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9">
            <a:alphaModFix amt="50000"/>
          </a:blip>
          <a:srcRect/>
          <a:stretch/>
        </p:blipFill>
        <p:spPr>
          <a:xfrm>
            <a:off x="9322420" y="5809801"/>
            <a:ext cx="1955179" cy="548404"/>
          </a:xfrm>
          <a:prstGeom prst="rect">
            <a:avLst/>
          </a:prstGeom>
        </p:spPr>
      </p:pic>
      <p:pic>
        <p:nvPicPr>
          <p:cNvPr id="20" name="Picture 19">
            <a:extLst>
              <a:ext uri="{FF2B5EF4-FFF2-40B4-BE49-F238E27FC236}">
                <a16:creationId xmlns:a16="http://schemas.microsoft.com/office/drawing/2014/main" id="{192D5655-AF6E-4C22-A5B4-A1803D80C327}"/>
              </a:ext>
            </a:extLst>
          </p:cNvPr>
          <p:cNvPicPr>
            <a:picLocks noChangeAspect="1"/>
          </p:cNvPicPr>
          <p:nvPr userDrawn="1"/>
        </p:nvPicPr>
        <p:blipFill>
          <a:blip r:embed="rId10"/>
          <a:stretch>
            <a:fillRect/>
          </a:stretch>
        </p:blipFill>
        <p:spPr>
          <a:xfrm>
            <a:off x="1018566" y="404535"/>
            <a:ext cx="3165507" cy="194715"/>
          </a:xfrm>
          <a:prstGeom prst="rect">
            <a:avLst/>
          </a:prstGeom>
        </p:spPr>
      </p:pic>
      <p:pic>
        <p:nvPicPr>
          <p:cNvPr id="17" name="Picture 16" descr="Text&#10;&#10;Description automatically generated">
            <a:extLst>
              <a:ext uri="{FF2B5EF4-FFF2-40B4-BE49-F238E27FC236}">
                <a16:creationId xmlns:a16="http://schemas.microsoft.com/office/drawing/2014/main" id="{A40628D2-4621-4AA6-8A08-1F4A157B5E3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352834" y="5721234"/>
            <a:ext cx="735626" cy="672964"/>
          </a:xfrm>
          <a:prstGeom prst="rect">
            <a:avLst/>
          </a:prstGeom>
        </p:spPr>
      </p:pic>
      <p:sp>
        <p:nvSpPr>
          <p:cNvPr id="21" name="TextBox 20">
            <a:extLst>
              <a:ext uri="{FF2B5EF4-FFF2-40B4-BE49-F238E27FC236}">
                <a16:creationId xmlns:a16="http://schemas.microsoft.com/office/drawing/2014/main" id="{4120590B-97D1-4F04-A49F-1C32F1EF4E94}"/>
              </a:ext>
            </a:extLst>
          </p:cNvPr>
          <p:cNvSpPr txBox="1"/>
          <p:nvPr userDrawn="1"/>
        </p:nvSpPr>
        <p:spPr>
          <a:xfrm>
            <a:off x="2950893" y="6411127"/>
            <a:ext cx="1516519" cy="424732"/>
          </a:xfrm>
          <a:prstGeom prst="rect">
            <a:avLst/>
          </a:prstGeom>
          <a:noFill/>
        </p:spPr>
        <p:txBody>
          <a:bodyPr wrap="square" rtlCol="0">
            <a:spAutoFit/>
          </a:bodyPr>
          <a:lstStyle/>
          <a:p>
            <a:pPr algn="ctr">
              <a:lnSpc>
                <a:spcPct val="90000"/>
              </a:lnSpc>
            </a:pPr>
            <a:r>
              <a:rPr lang="en-US" sz="1200" b="0" i="1">
                <a:solidFill>
                  <a:schemeClr val="bg1">
                    <a:lumMod val="65000"/>
                  </a:schemeClr>
                </a:solidFill>
                <a:latin typeface="Arial" panose="020B0604020202020204" pitchFamily="34" charset="0"/>
                <a:cs typeface="Arial" panose="020B0604020202020204" pitchFamily="34" charset="0"/>
              </a:rPr>
              <a:t>Miami Smelter </a:t>
            </a:r>
            <a:br>
              <a:rPr lang="en-US" sz="1200" b="0" i="1">
                <a:solidFill>
                  <a:schemeClr val="bg1">
                    <a:lumMod val="65000"/>
                  </a:schemeClr>
                </a:solidFill>
                <a:latin typeface="Arial" panose="020B0604020202020204" pitchFamily="34" charset="0"/>
                <a:cs typeface="Arial" panose="020B0604020202020204" pitchFamily="34" charset="0"/>
              </a:rPr>
            </a:br>
            <a:r>
              <a:rPr lang="en-US" sz="1200" b="0" i="1">
                <a:solidFill>
                  <a:schemeClr val="bg1">
                    <a:lumMod val="65000"/>
                  </a:schemeClr>
                </a:solidFill>
                <a:latin typeface="Arial" panose="020B0604020202020204" pitchFamily="34" charset="0"/>
                <a:cs typeface="Arial" panose="020B0604020202020204" pitchFamily="34" charset="0"/>
              </a:rPr>
              <a:t>and Mine</a:t>
            </a:r>
          </a:p>
        </p:txBody>
      </p:sp>
    </p:spTree>
    <p:extLst>
      <p:ext uri="{BB962C8B-B14F-4D97-AF65-F5344CB8AC3E}">
        <p14:creationId xmlns:p14="http://schemas.microsoft.com/office/powerpoint/2010/main" val="1191116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rformance and Health Placemat Initiativ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85C853F-35A4-4A02-BE11-53618C73A380}"/>
              </a:ext>
            </a:extLst>
          </p:cNvPr>
          <p:cNvGraphicFramePr>
            <a:graphicFrameLocks noChangeAspect="1"/>
          </p:cNvGraphicFramePr>
          <p:nvPr userDrawn="1">
            <p:custDataLst>
              <p:tags r:id="rId2"/>
            </p:custDataLst>
            <p:extLst>
              <p:ext uri="{D42A27DB-BD31-4B8C-83A1-F6EECF244321}">
                <p14:modId xmlns:p14="http://schemas.microsoft.com/office/powerpoint/2010/main" val="161990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think-cell Slide" r:id="rId4" imgW="416" imgH="416" progId="TCLayout.ActiveDocument.1">
                  <p:embed/>
                </p:oleObj>
              </mc:Choice>
              <mc:Fallback>
                <p:oleObj name="think-cell Slide" r:id="rId4" imgW="416" imgH="416" progId="TCLayout.ActiveDocument.1">
                  <p:embed/>
                  <p:pic>
                    <p:nvPicPr>
                      <p:cNvPr id="3" name="Object 2" hidden="1">
                        <a:extLst>
                          <a:ext uri="{FF2B5EF4-FFF2-40B4-BE49-F238E27FC236}">
                            <a16:creationId xmlns:a16="http://schemas.microsoft.com/office/drawing/2014/main" id="{485C853F-35A4-4A02-BE11-53618C73A3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19">
            <a:extLst>
              <a:ext uri="{FF2B5EF4-FFF2-40B4-BE49-F238E27FC236}">
                <a16:creationId xmlns:a16="http://schemas.microsoft.com/office/drawing/2014/main" id="{A0F2D176-A80E-45E1-8906-346CD5388519}"/>
              </a:ext>
            </a:extLst>
          </p:cNvPr>
          <p:cNvSpPr>
            <a:spLocks noGrp="1" noChangeArrowheads="1"/>
          </p:cNvSpPr>
          <p:nvPr>
            <p:ph type="title" hasCustomPrompt="1"/>
          </p:nvPr>
        </p:nvSpPr>
        <p:spPr bwMode="auto">
          <a:xfrm>
            <a:off x="480772" y="312803"/>
            <a:ext cx="7515031"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lvl1pPr>
          </a:lstStyle>
          <a:p>
            <a:pPr lvl="0"/>
            <a:r>
              <a:rPr lang="en-US"/>
              <a:t>Edit Objective</a:t>
            </a:r>
          </a:p>
        </p:txBody>
      </p:sp>
      <p:sp>
        <p:nvSpPr>
          <p:cNvPr id="5" name="Rectangle 17">
            <a:extLst>
              <a:ext uri="{FF2B5EF4-FFF2-40B4-BE49-F238E27FC236}">
                <a16:creationId xmlns:a16="http://schemas.microsoft.com/office/drawing/2014/main" id="{2EDF2030-D1AD-4704-9272-4F8F08E09A90}"/>
              </a:ext>
            </a:extLst>
          </p:cNvPr>
          <p:cNvSpPr txBox="1">
            <a:spLocks noChangeArrowheads="1"/>
          </p:cNvSpPr>
          <p:nvPr userDrawn="1"/>
        </p:nvSpPr>
        <p:spPr bwMode="auto">
          <a:xfrm>
            <a:off x="11522517" y="6549050"/>
            <a:ext cx="530087"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b="1" kern="1200" smtClean="0">
                <a:solidFill>
                  <a:srgbClr val="0B3C55"/>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850CF50-FD6C-4C9E-A40A-CF67800DC607}" type="slidenum">
              <a:rPr lang="en-US" b="0" smtClean="0">
                <a:solidFill>
                  <a:schemeClr val="tx1"/>
                </a:solidFill>
              </a:rPr>
              <a:pPr>
                <a:defRPr/>
              </a:pPr>
              <a:t>‹#›</a:t>
            </a:fld>
            <a:endParaRPr lang="en-US" b="0">
              <a:solidFill>
                <a:schemeClr val="tx1"/>
              </a:solidFill>
            </a:endParaRPr>
          </a:p>
        </p:txBody>
      </p:sp>
      <p:cxnSp>
        <p:nvCxnSpPr>
          <p:cNvPr id="8" name="Straight Connector 7">
            <a:extLst>
              <a:ext uri="{FF2B5EF4-FFF2-40B4-BE49-F238E27FC236}">
                <a16:creationId xmlns:a16="http://schemas.microsoft.com/office/drawing/2014/main" id="{837E3C3D-EA73-46B5-AE39-EBC65A3D3244}"/>
              </a:ext>
            </a:extLst>
          </p:cNvPr>
          <p:cNvCxnSpPr>
            <a:cxnSpLocks/>
          </p:cNvCxnSpPr>
          <p:nvPr userDrawn="1"/>
        </p:nvCxnSpPr>
        <p:spPr>
          <a:xfrm>
            <a:off x="3848099" y="1127982"/>
            <a:ext cx="1" cy="5730018"/>
          </a:xfrm>
          <a:prstGeom prst="line">
            <a:avLst/>
          </a:prstGeom>
          <a:ln w="25400">
            <a:solidFill>
              <a:srgbClr val="BA602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ABC37-14C9-4896-BC28-ADC44EB26858}"/>
              </a:ext>
            </a:extLst>
          </p:cNvPr>
          <p:cNvCxnSpPr>
            <a:cxnSpLocks/>
          </p:cNvCxnSpPr>
          <p:nvPr userDrawn="1"/>
        </p:nvCxnSpPr>
        <p:spPr>
          <a:xfrm>
            <a:off x="66676" y="2173014"/>
            <a:ext cx="12058648" cy="0"/>
          </a:xfrm>
          <a:prstGeom prst="line">
            <a:avLst/>
          </a:prstGeom>
          <a:ln w="25400">
            <a:solidFill>
              <a:srgbClr val="BA6027"/>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B3CFFA13-9744-4AAA-B798-C3A49C1F8B62}"/>
              </a:ext>
            </a:extLst>
          </p:cNvPr>
          <p:cNvSpPr/>
          <p:nvPr userDrawn="1"/>
        </p:nvSpPr>
        <p:spPr>
          <a:xfrm>
            <a:off x="66676" y="1184790"/>
            <a:ext cx="3733799" cy="960457"/>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8">
            <a:extLst>
              <a:ext uri="{FF2B5EF4-FFF2-40B4-BE49-F238E27FC236}">
                <a16:creationId xmlns:a16="http://schemas.microsoft.com/office/drawing/2014/main" id="{8B8C48C2-4104-4D7E-8972-E8CD58BE9748}"/>
              </a:ext>
            </a:extLst>
          </p:cNvPr>
          <p:cNvSpPr>
            <a:spLocks noGrp="1" noChangeArrowheads="1"/>
          </p:cNvSpPr>
          <p:nvPr>
            <p:ph idx="17" hasCustomPrompt="1"/>
          </p:nvPr>
        </p:nvSpPr>
        <p:spPr bwMode="auto">
          <a:xfrm>
            <a:off x="3848100" y="1184790"/>
            <a:ext cx="8229592" cy="9326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supporting initiatives</a:t>
            </a:r>
          </a:p>
          <a:p>
            <a:pPr lvl="0"/>
            <a:r>
              <a:rPr lang="en-US"/>
              <a:t>Edit supporting initiatives</a:t>
            </a:r>
          </a:p>
          <a:p>
            <a:pPr lvl="0"/>
            <a:r>
              <a:rPr lang="en-US"/>
              <a:t>Edit supporting initiatives</a:t>
            </a:r>
          </a:p>
        </p:txBody>
      </p:sp>
      <p:cxnSp>
        <p:nvCxnSpPr>
          <p:cNvPr id="24" name="Straight Connector 23">
            <a:extLst>
              <a:ext uri="{FF2B5EF4-FFF2-40B4-BE49-F238E27FC236}">
                <a16:creationId xmlns:a16="http://schemas.microsoft.com/office/drawing/2014/main" id="{B3CE9AB1-9ED2-419E-B7FD-8DBC5EA91B06}"/>
              </a:ext>
            </a:extLst>
          </p:cNvPr>
          <p:cNvCxnSpPr>
            <a:cxnSpLocks/>
          </p:cNvCxnSpPr>
          <p:nvPr userDrawn="1"/>
        </p:nvCxnSpPr>
        <p:spPr>
          <a:xfrm>
            <a:off x="66676" y="3324072"/>
            <a:ext cx="12058648" cy="0"/>
          </a:xfrm>
          <a:prstGeom prst="line">
            <a:avLst/>
          </a:prstGeom>
          <a:ln w="25400">
            <a:solidFill>
              <a:srgbClr val="BA6027"/>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DA7D225-B197-4902-8147-25E3A2574D80}"/>
              </a:ext>
            </a:extLst>
          </p:cNvPr>
          <p:cNvSpPr/>
          <p:nvPr userDrawn="1"/>
        </p:nvSpPr>
        <p:spPr>
          <a:xfrm>
            <a:off x="66676" y="2200782"/>
            <a:ext cx="3733799" cy="1095524"/>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0" name="Rectangle 18">
            <a:extLst>
              <a:ext uri="{FF2B5EF4-FFF2-40B4-BE49-F238E27FC236}">
                <a16:creationId xmlns:a16="http://schemas.microsoft.com/office/drawing/2014/main" id="{BE3C0F3E-6708-4AA4-AAB0-9DFAFB94032C}"/>
              </a:ext>
            </a:extLst>
          </p:cNvPr>
          <p:cNvSpPr>
            <a:spLocks noGrp="1" noChangeArrowheads="1"/>
          </p:cNvSpPr>
          <p:nvPr>
            <p:ph idx="18" hasCustomPrompt="1"/>
          </p:nvPr>
        </p:nvSpPr>
        <p:spPr bwMode="auto">
          <a:xfrm>
            <a:off x="3848099" y="2179341"/>
            <a:ext cx="8277219" cy="11169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supporting initiatives</a:t>
            </a:r>
          </a:p>
          <a:p>
            <a:pPr lvl="0"/>
            <a:r>
              <a:rPr lang="en-US"/>
              <a:t>Edit supporting initiatives</a:t>
            </a:r>
          </a:p>
          <a:p>
            <a:pPr lvl="0"/>
            <a:r>
              <a:rPr lang="en-US"/>
              <a:t>Edit supporting initiatives</a:t>
            </a:r>
          </a:p>
        </p:txBody>
      </p:sp>
      <p:cxnSp>
        <p:nvCxnSpPr>
          <p:cNvPr id="31" name="Straight Connector 30">
            <a:extLst>
              <a:ext uri="{FF2B5EF4-FFF2-40B4-BE49-F238E27FC236}">
                <a16:creationId xmlns:a16="http://schemas.microsoft.com/office/drawing/2014/main" id="{34B7BA5E-0C40-49A9-A118-FDA83D9F7616}"/>
              </a:ext>
            </a:extLst>
          </p:cNvPr>
          <p:cNvCxnSpPr>
            <a:cxnSpLocks/>
          </p:cNvCxnSpPr>
          <p:nvPr userDrawn="1"/>
        </p:nvCxnSpPr>
        <p:spPr>
          <a:xfrm>
            <a:off x="66676" y="4502896"/>
            <a:ext cx="12058648" cy="0"/>
          </a:xfrm>
          <a:prstGeom prst="line">
            <a:avLst/>
          </a:prstGeom>
          <a:ln w="25400">
            <a:solidFill>
              <a:srgbClr val="BA6027"/>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9ED6FF80-61BA-49AC-A78F-615641F633AB}"/>
              </a:ext>
            </a:extLst>
          </p:cNvPr>
          <p:cNvSpPr/>
          <p:nvPr userDrawn="1"/>
        </p:nvSpPr>
        <p:spPr>
          <a:xfrm>
            <a:off x="66676" y="3379606"/>
            <a:ext cx="3733799" cy="1095524"/>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3" name="Rectangle 18">
            <a:extLst>
              <a:ext uri="{FF2B5EF4-FFF2-40B4-BE49-F238E27FC236}">
                <a16:creationId xmlns:a16="http://schemas.microsoft.com/office/drawing/2014/main" id="{F4D7DBAA-C824-4D8A-BB78-99295FE7D938}"/>
              </a:ext>
            </a:extLst>
          </p:cNvPr>
          <p:cNvSpPr>
            <a:spLocks noGrp="1" noChangeArrowheads="1"/>
          </p:cNvSpPr>
          <p:nvPr>
            <p:ph idx="19" hasCustomPrompt="1"/>
          </p:nvPr>
        </p:nvSpPr>
        <p:spPr bwMode="auto">
          <a:xfrm>
            <a:off x="3848099" y="3358165"/>
            <a:ext cx="8277219" cy="11169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supporting initiatives</a:t>
            </a:r>
          </a:p>
          <a:p>
            <a:pPr lvl="0"/>
            <a:r>
              <a:rPr lang="en-US"/>
              <a:t>Edit supporting initiatives</a:t>
            </a:r>
          </a:p>
          <a:p>
            <a:pPr lvl="0"/>
            <a:r>
              <a:rPr lang="en-US"/>
              <a:t>Edit supporting initiatives</a:t>
            </a:r>
          </a:p>
        </p:txBody>
      </p:sp>
      <p:cxnSp>
        <p:nvCxnSpPr>
          <p:cNvPr id="34" name="Straight Connector 33">
            <a:extLst>
              <a:ext uri="{FF2B5EF4-FFF2-40B4-BE49-F238E27FC236}">
                <a16:creationId xmlns:a16="http://schemas.microsoft.com/office/drawing/2014/main" id="{E58BB9E3-565C-4C92-9A0D-578350B7488E}"/>
              </a:ext>
            </a:extLst>
          </p:cNvPr>
          <p:cNvCxnSpPr>
            <a:cxnSpLocks/>
          </p:cNvCxnSpPr>
          <p:nvPr userDrawn="1"/>
        </p:nvCxnSpPr>
        <p:spPr>
          <a:xfrm>
            <a:off x="66676" y="5673208"/>
            <a:ext cx="12058648" cy="0"/>
          </a:xfrm>
          <a:prstGeom prst="line">
            <a:avLst/>
          </a:prstGeom>
          <a:ln w="25400">
            <a:solidFill>
              <a:srgbClr val="BA6027"/>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FF643F1E-15A4-4F14-844D-9C1314A7E318}"/>
              </a:ext>
            </a:extLst>
          </p:cNvPr>
          <p:cNvSpPr/>
          <p:nvPr userDrawn="1"/>
        </p:nvSpPr>
        <p:spPr>
          <a:xfrm>
            <a:off x="66676" y="4549918"/>
            <a:ext cx="3733799" cy="1095524"/>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1" name="Rectangle 18">
            <a:extLst>
              <a:ext uri="{FF2B5EF4-FFF2-40B4-BE49-F238E27FC236}">
                <a16:creationId xmlns:a16="http://schemas.microsoft.com/office/drawing/2014/main" id="{37C9CA32-B3D8-428E-8393-3ECC3A136721}"/>
              </a:ext>
            </a:extLst>
          </p:cNvPr>
          <p:cNvSpPr>
            <a:spLocks noGrp="1" noChangeArrowheads="1"/>
          </p:cNvSpPr>
          <p:nvPr>
            <p:ph idx="20" hasCustomPrompt="1"/>
          </p:nvPr>
        </p:nvSpPr>
        <p:spPr bwMode="auto">
          <a:xfrm>
            <a:off x="3848099" y="4528477"/>
            <a:ext cx="8277219" cy="11169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supporting initiatives</a:t>
            </a:r>
          </a:p>
          <a:p>
            <a:pPr lvl="0"/>
            <a:r>
              <a:rPr lang="en-US"/>
              <a:t>Edit supporting initiatives</a:t>
            </a:r>
          </a:p>
          <a:p>
            <a:pPr lvl="0"/>
            <a:r>
              <a:rPr lang="en-US"/>
              <a:t>Edit supporting initiatives</a:t>
            </a:r>
          </a:p>
        </p:txBody>
      </p:sp>
      <p:sp>
        <p:nvSpPr>
          <p:cNvPr id="43" name="Rectangle: Rounded Corners 42">
            <a:extLst>
              <a:ext uri="{FF2B5EF4-FFF2-40B4-BE49-F238E27FC236}">
                <a16:creationId xmlns:a16="http://schemas.microsoft.com/office/drawing/2014/main" id="{200FD027-D508-473D-AB7D-DB6E428C7934}"/>
              </a:ext>
            </a:extLst>
          </p:cNvPr>
          <p:cNvSpPr/>
          <p:nvPr userDrawn="1"/>
        </p:nvSpPr>
        <p:spPr>
          <a:xfrm>
            <a:off x="66676" y="5722416"/>
            <a:ext cx="3733799" cy="1095524"/>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4" name="Rectangle 18">
            <a:extLst>
              <a:ext uri="{FF2B5EF4-FFF2-40B4-BE49-F238E27FC236}">
                <a16:creationId xmlns:a16="http://schemas.microsoft.com/office/drawing/2014/main" id="{676B2580-87D0-467C-A874-18A12295C984}"/>
              </a:ext>
            </a:extLst>
          </p:cNvPr>
          <p:cNvSpPr>
            <a:spLocks noGrp="1" noChangeArrowheads="1"/>
          </p:cNvSpPr>
          <p:nvPr>
            <p:ph idx="21" hasCustomPrompt="1"/>
          </p:nvPr>
        </p:nvSpPr>
        <p:spPr bwMode="auto">
          <a:xfrm>
            <a:off x="3848099" y="5700975"/>
            <a:ext cx="8277219" cy="11169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supporting initiatives</a:t>
            </a:r>
          </a:p>
          <a:p>
            <a:pPr lvl="0"/>
            <a:r>
              <a:rPr lang="en-US"/>
              <a:t>Edit supporting initiatives</a:t>
            </a:r>
          </a:p>
          <a:p>
            <a:pPr lvl="0"/>
            <a:r>
              <a:rPr lang="en-US"/>
              <a:t>Edit supporting initiatives</a:t>
            </a:r>
          </a:p>
        </p:txBody>
      </p:sp>
      <p:sp>
        <p:nvSpPr>
          <p:cNvPr id="25" name="Rectangle 18">
            <a:extLst>
              <a:ext uri="{FF2B5EF4-FFF2-40B4-BE49-F238E27FC236}">
                <a16:creationId xmlns:a16="http://schemas.microsoft.com/office/drawing/2014/main" id="{B735C497-B310-47D2-9661-56FBCB7EF0A4}"/>
              </a:ext>
            </a:extLst>
          </p:cNvPr>
          <p:cNvSpPr>
            <a:spLocks noGrp="1" noChangeArrowheads="1"/>
          </p:cNvSpPr>
          <p:nvPr>
            <p:ph idx="22" hasCustomPrompt="1"/>
          </p:nvPr>
        </p:nvSpPr>
        <p:spPr bwMode="auto">
          <a:xfrm>
            <a:off x="114309" y="1258324"/>
            <a:ext cx="3638532" cy="8030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26" name="Rectangle 18">
            <a:extLst>
              <a:ext uri="{FF2B5EF4-FFF2-40B4-BE49-F238E27FC236}">
                <a16:creationId xmlns:a16="http://schemas.microsoft.com/office/drawing/2014/main" id="{2A4B545E-1872-4E5D-8D15-962F171AC986}"/>
              </a:ext>
            </a:extLst>
          </p:cNvPr>
          <p:cNvSpPr>
            <a:spLocks noGrp="1" noChangeArrowheads="1"/>
          </p:cNvSpPr>
          <p:nvPr>
            <p:ph idx="23" hasCustomPrompt="1"/>
          </p:nvPr>
        </p:nvSpPr>
        <p:spPr bwMode="auto">
          <a:xfrm>
            <a:off x="90492" y="2281105"/>
            <a:ext cx="3686166" cy="9134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27" name="Rectangle 18">
            <a:extLst>
              <a:ext uri="{FF2B5EF4-FFF2-40B4-BE49-F238E27FC236}">
                <a16:creationId xmlns:a16="http://schemas.microsoft.com/office/drawing/2014/main" id="{228DAD35-9439-4198-A77E-C60F53BFB165}"/>
              </a:ext>
            </a:extLst>
          </p:cNvPr>
          <p:cNvSpPr>
            <a:spLocks noGrp="1" noChangeArrowheads="1"/>
          </p:cNvSpPr>
          <p:nvPr>
            <p:ph idx="24" hasCustomPrompt="1"/>
          </p:nvPr>
        </p:nvSpPr>
        <p:spPr bwMode="auto">
          <a:xfrm>
            <a:off x="114309" y="3469916"/>
            <a:ext cx="3686166" cy="9134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28" name="Rectangle 18">
            <a:extLst>
              <a:ext uri="{FF2B5EF4-FFF2-40B4-BE49-F238E27FC236}">
                <a16:creationId xmlns:a16="http://schemas.microsoft.com/office/drawing/2014/main" id="{F79B32D9-2EDB-48A9-A0C8-335B0EE86B0F}"/>
              </a:ext>
            </a:extLst>
          </p:cNvPr>
          <p:cNvSpPr>
            <a:spLocks noGrp="1" noChangeArrowheads="1"/>
          </p:cNvSpPr>
          <p:nvPr>
            <p:ph idx="25" hasCustomPrompt="1"/>
          </p:nvPr>
        </p:nvSpPr>
        <p:spPr bwMode="auto">
          <a:xfrm>
            <a:off x="90492" y="4621587"/>
            <a:ext cx="3686166" cy="9134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38" name="Rectangle 18">
            <a:extLst>
              <a:ext uri="{FF2B5EF4-FFF2-40B4-BE49-F238E27FC236}">
                <a16:creationId xmlns:a16="http://schemas.microsoft.com/office/drawing/2014/main" id="{D7A8BEE8-9BD0-4825-98D5-E712E4DE9049}"/>
              </a:ext>
            </a:extLst>
          </p:cNvPr>
          <p:cNvSpPr>
            <a:spLocks noGrp="1" noChangeArrowheads="1"/>
          </p:cNvSpPr>
          <p:nvPr>
            <p:ph idx="26" hasCustomPrompt="1"/>
          </p:nvPr>
        </p:nvSpPr>
        <p:spPr bwMode="auto">
          <a:xfrm>
            <a:off x="66675" y="5813460"/>
            <a:ext cx="3686166" cy="9134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39" name="Subtitle 2">
            <a:extLst>
              <a:ext uri="{FF2B5EF4-FFF2-40B4-BE49-F238E27FC236}">
                <a16:creationId xmlns:a16="http://schemas.microsoft.com/office/drawing/2014/main" id="{A4814B1F-0797-46F5-A71C-B8D9E19EA68A}"/>
              </a:ext>
            </a:extLst>
          </p:cNvPr>
          <p:cNvSpPr>
            <a:spLocks noGrp="1"/>
          </p:cNvSpPr>
          <p:nvPr>
            <p:ph type="subTitle" idx="1" hasCustomPrompt="1"/>
          </p:nvPr>
        </p:nvSpPr>
        <p:spPr>
          <a:xfrm>
            <a:off x="9409892" y="277682"/>
            <a:ext cx="2782108" cy="256395"/>
          </a:xfrm>
        </p:spPr>
        <p:txBody>
          <a:bodyPr>
            <a:noAutofit/>
          </a:bodyPr>
          <a:lstStyle>
            <a:lvl1pPr marL="0" indent="0">
              <a:buNone/>
              <a:defRPr sz="1400">
                <a:solidFill>
                  <a:srgbClr val="B73923"/>
                </a:solidFill>
              </a:defRPr>
            </a:lvl1pPr>
          </a:lstStyle>
          <a:p>
            <a:r>
              <a:rPr lang="en-US"/>
              <a:t>Performance &amp; Health Placemat</a:t>
            </a:r>
          </a:p>
        </p:txBody>
      </p:sp>
    </p:spTree>
    <p:extLst>
      <p:ext uri="{BB962C8B-B14F-4D97-AF65-F5344CB8AC3E}">
        <p14:creationId xmlns:p14="http://schemas.microsoft.com/office/powerpoint/2010/main" val="391983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formance and Health Placema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85C853F-35A4-4A02-BE11-53618C73A380}"/>
              </a:ext>
            </a:extLst>
          </p:cNvPr>
          <p:cNvGraphicFramePr>
            <a:graphicFrameLocks noChangeAspect="1"/>
          </p:cNvGraphicFramePr>
          <p:nvPr userDrawn="1">
            <p:custDataLst>
              <p:tags r:id="rId2"/>
            </p:custDataLst>
            <p:extLst>
              <p:ext uri="{D42A27DB-BD31-4B8C-83A1-F6EECF244321}">
                <p14:modId xmlns:p14="http://schemas.microsoft.com/office/powerpoint/2010/main" val="201492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 name="think-cell Slide" r:id="rId4" imgW="416" imgH="416" progId="TCLayout.ActiveDocument.1">
                  <p:embed/>
                </p:oleObj>
              </mc:Choice>
              <mc:Fallback>
                <p:oleObj name="think-cell Slide" r:id="rId4" imgW="416" imgH="416" progId="TCLayout.ActiveDocument.1">
                  <p:embed/>
                  <p:pic>
                    <p:nvPicPr>
                      <p:cNvPr id="3" name="Object 2" hidden="1">
                        <a:extLst>
                          <a:ext uri="{FF2B5EF4-FFF2-40B4-BE49-F238E27FC236}">
                            <a16:creationId xmlns:a16="http://schemas.microsoft.com/office/drawing/2014/main" id="{485C853F-35A4-4A02-BE11-53618C73A3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19">
            <a:extLst>
              <a:ext uri="{FF2B5EF4-FFF2-40B4-BE49-F238E27FC236}">
                <a16:creationId xmlns:a16="http://schemas.microsoft.com/office/drawing/2014/main" id="{A0F2D176-A80E-45E1-8906-346CD5388519}"/>
              </a:ext>
            </a:extLst>
          </p:cNvPr>
          <p:cNvSpPr>
            <a:spLocks noGrp="1" noChangeArrowheads="1"/>
          </p:cNvSpPr>
          <p:nvPr>
            <p:ph type="title" hasCustomPrompt="1"/>
          </p:nvPr>
        </p:nvSpPr>
        <p:spPr bwMode="auto">
          <a:xfrm>
            <a:off x="480772" y="312803"/>
            <a:ext cx="7515031"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lvl1pPr>
          </a:lstStyle>
          <a:p>
            <a:pPr lvl="0"/>
            <a:r>
              <a:rPr lang="en-US"/>
              <a:t>Edit Aspiration/Vision</a:t>
            </a:r>
          </a:p>
        </p:txBody>
      </p:sp>
      <p:sp>
        <p:nvSpPr>
          <p:cNvPr id="5" name="Rectangle 17">
            <a:extLst>
              <a:ext uri="{FF2B5EF4-FFF2-40B4-BE49-F238E27FC236}">
                <a16:creationId xmlns:a16="http://schemas.microsoft.com/office/drawing/2014/main" id="{2EDF2030-D1AD-4704-9272-4F8F08E09A90}"/>
              </a:ext>
            </a:extLst>
          </p:cNvPr>
          <p:cNvSpPr txBox="1">
            <a:spLocks noChangeArrowheads="1"/>
          </p:cNvSpPr>
          <p:nvPr userDrawn="1"/>
        </p:nvSpPr>
        <p:spPr bwMode="auto">
          <a:xfrm>
            <a:off x="11522517" y="6549050"/>
            <a:ext cx="530087"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050" b="1" kern="1200" smtClean="0">
                <a:solidFill>
                  <a:srgbClr val="0B3C55"/>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8850CF50-FD6C-4C9E-A40A-CF67800DC607}" type="slidenum">
              <a:rPr lang="en-US" b="0" smtClean="0">
                <a:solidFill>
                  <a:schemeClr val="tx1"/>
                </a:solidFill>
              </a:rPr>
              <a:pPr>
                <a:defRPr/>
              </a:pPr>
              <a:t>‹#›</a:t>
            </a:fld>
            <a:endParaRPr lang="en-US" b="0">
              <a:solidFill>
                <a:schemeClr val="tx1"/>
              </a:solidFill>
            </a:endParaRPr>
          </a:p>
        </p:txBody>
      </p:sp>
      <p:sp>
        <p:nvSpPr>
          <p:cNvPr id="4" name="Rectangle: Rounded Corners 3">
            <a:extLst>
              <a:ext uri="{FF2B5EF4-FFF2-40B4-BE49-F238E27FC236}">
                <a16:creationId xmlns:a16="http://schemas.microsoft.com/office/drawing/2014/main" id="{7251EE82-BC6D-421D-BE66-4E9E89C2BAD9}"/>
              </a:ext>
            </a:extLst>
          </p:cNvPr>
          <p:cNvSpPr/>
          <p:nvPr userDrawn="1"/>
        </p:nvSpPr>
        <p:spPr>
          <a:xfrm>
            <a:off x="66676" y="1226521"/>
            <a:ext cx="5955752" cy="525515"/>
          </a:xfrm>
          <a:prstGeom prst="round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994AD2B-B26E-4BB7-A49A-4B70F9C350DB}"/>
              </a:ext>
            </a:extLst>
          </p:cNvPr>
          <p:cNvSpPr/>
          <p:nvPr userDrawn="1"/>
        </p:nvSpPr>
        <p:spPr>
          <a:xfrm>
            <a:off x="6169572" y="1226520"/>
            <a:ext cx="5955752" cy="525515"/>
          </a:xfrm>
          <a:prstGeom prst="round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837E3C3D-EA73-46B5-AE39-EBC65A3D3244}"/>
              </a:ext>
            </a:extLst>
          </p:cNvPr>
          <p:cNvCxnSpPr>
            <a:cxnSpLocks/>
            <a:endCxn id="46" idx="0"/>
          </p:cNvCxnSpPr>
          <p:nvPr userDrawn="1"/>
        </p:nvCxnSpPr>
        <p:spPr>
          <a:xfrm flipH="1">
            <a:off x="6095998" y="1126331"/>
            <a:ext cx="2" cy="5412004"/>
          </a:xfrm>
          <a:prstGeom prst="line">
            <a:avLst/>
          </a:prstGeom>
          <a:ln w="25400">
            <a:solidFill>
              <a:srgbClr val="BA602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ABC37-14C9-4896-BC28-ADC44EB26858}"/>
              </a:ext>
            </a:extLst>
          </p:cNvPr>
          <p:cNvCxnSpPr>
            <a:cxnSpLocks/>
          </p:cNvCxnSpPr>
          <p:nvPr userDrawn="1"/>
        </p:nvCxnSpPr>
        <p:spPr>
          <a:xfrm>
            <a:off x="66676" y="1815098"/>
            <a:ext cx="12058648" cy="0"/>
          </a:xfrm>
          <a:prstGeom prst="line">
            <a:avLst/>
          </a:prstGeom>
          <a:ln w="25400">
            <a:solidFill>
              <a:srgbClr val="BA6027"/>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B3CFFA13-9744-4AAA-B798-C3A49C1F8B62}"/>
              </a:ext>
            </a:extLst>
          </p:cNvPr>
          <p:cNvSpPr/>
          <p:nvPr userDrawn="1"/>
        </p:nvSpPr>
        <p:spPr>
          <a:xfrm>
            <a:off x="66676" y="2025307"/>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25" name="Rectangle: Rounded Corners 24">
            <a:extLst>
              <a:ext uri="{FF2B5EF4-FFF2-40B4-BE49-F238E27FC236}">
                <a16:creationId xmlns:a16="http://schemas.microsoft.com/office/drawing/2014/main" id="{AC014D9A-C8FE-44DD-A9B6-AC0F29123F61}"/>
              </a:ext>
            </a:extLst>
          </p:cNvPr>
          <p:cNvSpPr/>
          <p:nvPr userDrawn="1"/>
        </p:nvSpPr>
        <p:spPr>
          <a:xfrm>
            <a:off x="66675" y="2869575"/>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26" name="Rectangle: Rounded Corners 25">
            <a:extLst>
              <a:ext uri="{FF2B5EF4-FFF2-40B4-BE49-F238E27FC236}">
                <a16:creationId xmlns:a16="http://schemas.microsoft.com/office/drawing/2014/main" id="{AA43EA45-74BB-43DA-A55F-40C97476B795}"/>
              </a:ext>
            </a:extLst>
          </p:cNvPr>
          <p:cNvSpPr/>
          <p:nvPr userDrawn="1"/>
        </p:nvSpPr>
        <p:spPr>
          <a:xfrm>
            <a:off x="66675" y="3713843"/>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27" name="Rectangle: Rounded Corners 26">
            <a:extLst>
              <a:ext uri="{FF2B5EF4-FFF2-40B4-BE49-F238E27FC236}">
                <a16:creationId xmlns:a16="http://schemas.microsoft.com/office/drawing/2014/main" id="{78679E50-6169-412D-B6F0-FCF7C1E41A16}"/>
              </a:ext>
            </a:extLst>
          </p:cNvPr>
          <p:cNvSpPr/>
          <p:nvPr userDrawn="1"/>
        </p:nvSpPr>
        <p:spPr>
          <a:xfrm>
            <a:off x="66675" y="4558111"/>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28" name="Rectangle: Rounded Corners 27">
            <a:extLst>
              <a:ext uri="{FF2B5EF4-FFF2-40B4-BE49-F238E27FC236}">
                <a16:creationId xmlns:a16="http://schemas.microsoft.com/office/drawing/2014/main" id="{A095D20F-FC6D-4C71-AC50-1FD110CEA1B2}"/>
              </a:ext>
            </a:extLst>
          </p:cNvPr>
          <p:cNvSpPr/>
          <p:nvPr userDrawn="1"/>
        </p:nvSpPr>
        <p:spPr>
          <a:xfrm>
            <a:off x="66675" y="5402379"/>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35" name="Rectangle: Rounded Corners 34">
            <a:extLst>
              <a:ext uri="{FF2B5EF4-FFF2-40B4-BE49-F238E27FC236}">
                <a16:creationId xmlns:a16="http://schemas.microsoft.com/office/drawing/2014/main" id="{C934FB8D-9458-46C0-AD22-B6F9006E3E75}"/>
              </a:ext>
            </a:extLst>
          </p:cNvPr>
          <p:cNvSpPr/>
          <p:nvPr userDrawn="1"/>
        </p:nvSpPr>
        <p:spPr>
          <a:xfrm>
            <a:off x="6183698" y="2025301"/>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36" name="Rectangle: Rounded Corners 35">
            <a:extLst>
              <a:ext uri="{FF2B5EF4-FFF2-40B4-BE49-F238E27FC236}">
                <a16:creationId xmlns:a16="http://schemas.microsoft.com/office/drawing/2014/main" id="{58F55C50-D1E3-4A3C-A46F-B10C0367D369}"/>
              </a:ext>
            </a:extLst>
          </p:cNvPr>
          <p:cNvSpPr/>
          <p:nvPr userDrawn="1"/>
        </p:nvSpPr>
        <p:spPr>
          <a:xfrm>
            <a:off x="6183697" y="2869569"/>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37" name="Rectangle: Rounded Corners 36">
            <a:extLst>
              <a:ext uri="{FF2B5EF4-FFF2-40B4-BE49-F238E27FC236}">
                <a16:creationId xmlns:a16="http://schemas.microsoft.com/office/drawing/2014/main" id="{95A23884-EE58-4A77-8BE3-3E8B73B18C36}"/>
              </a:ext>
            </a:extLst>
          </p:cNvPr>
          <p:cNvSpPr/>
          <p:nvPr userDrawn="1"/>
        </p:nvSpPr>
        <p:spPr>
          <a:xfrm>
            <a:off x="6183697" y="3713837"/>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38" name="Rectangle: Rounded Corners 37">
            <a:extLst>
              <a:ext uri="{FF2B5EF4-FFF2-40B4-BE49-F238E27FC236}">
                <a16:creationId xmlns:a16="http://schemas.microsoft.com/office/drawing/2014/main" id="{FA452F45-DA6C-4007-BEB8-C36B65010D0A}"/>
              </a:ext>
            </a:extLst>
          </p:cNvPr>
          <p:cNvSpPr/>
          <p:nvPr userDrawn="1"/>
        </p:nvSpPr>
        <p:spPr>
          <a:xfrm>
            <a:off x="6183697" y="4558105"/>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39" name="Rectangle: Rounded Corners 38">
            <a:extLst>
              <a:ext uri="{FF2B5EF4-FFF2-40B4-BE49-F238E27FC236}">
                <a16:creationId xmlns:a16="http://schemas.microsoft.com/office/drawing/2014/main" id="{EFD9FECB-C9B2-455A-B0B6-BB08FB3504B6}"/>
              </a:ext>
            </a:extLst>
          </p:cNvPr>
          <p:cNvSpPr/>
          <p:nvPr userDrawn="1"/>
        </p:nvSpPr>
        <p:spPr>
          <a:xfrm>
            <a:off x="6183697" y="5402373"/>
            <a:ext cx="5955752" cy="525515"/>
          </a:xfrm>
          <a:prstGeom prst="round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solidFill>
                <a:schemeClr val="tx1"/>
              </a:solidFill>
            </a:endParaRPr>
          </a:p>
        </p:txBody>
      </p:sp>
      <p:sp>
        <p:nvSpPr>
          <p:cNvPr id="24" name="Rectangle 18">
            <a:extLst>
              <a:ext uri="{FF2B5EF4-FFF2-40B4-BE49-F238E27FC236}">
                <a16:creationId xmlns:a16="http://schemas.microsoft.com/office/drawing/2014/main" id="{E1D000EC-01EE-4B58-8294-14E3680B3A82}"/>
              </a:ext>
            </a:extLst>
          </p:cNvPr>
          <p:cNvSpPr>
            <a:spLocks noGrp="1" noChangeArrowheads="1"/>
          </p:cNvSpPr>
          <p:nvPr>
            <p:ph idx="23" hasCustomPrompt="1"/>
          </p:nvPr>
        </p:nvSpPr>
        <p:spPr bwMode="auto">
          <a:xfrm>
            <a:off x="66675" y="2097872"/>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29" name="Rectangle 18">
            <a:extLst>
              <a:ext uri="{FF2B5EF4-FFF2-40B4-BE49-F238E27FC236}">
                <a16:creationId xmlns:a16="http://schemas.microsoft.com/office/drawing/2014/main" id="{2F32756B-13E6-4AFB-93F5-4FC9522456DA}"/>
              </a:ext>
            </a:extLst>
          </p:cNvPr>
          <p:cNvSpPr>
            <a:spLocks noGrp="1" noChangeArrowheads="1"/>
          </p:cNvSpPr>
          <p:nvPr>
            <p:ph idx="24" hasCustomPrompt="1"/>
          </p:nvPr>
        </p:nvSpPr>
        <p:spPr bwMode="auto">
          <a:xfrm>
            <a:off x="80801" y="2933164"/>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30" name="Rectangle 18">
            <a:extLst>
              <a:ext uri="{FF2B5EF4-FFF2-40B4-BE49-F238E27FC236}">
                <a16:creationId xmlns:a16="http://schemas.microsoft.com/office/drawing/2014/main" id="{475271B5-5498-489E-BCDD-E75717FD9A66}"/>
              </a:ext>
            </a:extLst>
          </p:cNvPr>
          <p:cNvSpPr>
            <a:spLocks noGrp="1" noChangeArrowheads="1"/>
          </p:cNvSpPr>
          <p:nvPr>
            <p:ph idx="25" hasCustomPrompt="1"/>
          </p:nvPr>
        </p:nvSpPr>
        <p:spPr bwMode="auto">
          <a:xfrm>
            <a:off x="66675" y="3777432"/>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31" name="Rectangle 18">
            <a:extLst>
              <a:ext uri="{FF2B5EF4-FFF2-40B4-BE49-F238E27FC236}">
                <a16:creationId xmlns:a16="http://schemas.microsoft.com/office/drawing/2014/main" id="{65BE42E0-05A9-4577-8F5F-8193D8950757}"/>
              </a:ext>
            </a:extLst>
          </p:cNvPr>
          <p:cNvSpPr>
            <a:spLocks noGrp="1" noChangeArrowheads="1"/>
          </p:cNvSpPr>
          <p:nvPr>
            <p:ph idx="26" hasCustomPrompt="1"/>
          </p:nvPr>
        </p:nvSpPr>
        <p:spPr bwMode="auto">
          <a:xfrm>
            <a:off x="66675" y="4621700"/>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32" name="Rectangle 18">
            <a:extLst>
              <a:ext uri="{FF2B5EF4-FFF2-40B4-BE49-F238E27FC236}">
                <a16:creationId xmlns:a16="http://schemas.microsoft.com/office/drawing/2014/main" id="{FF701F11-8570-47F5-84D4-F99E99944FC2}"/>
              </a:ext>
            </a:extLst>
          </p:cNvPr>
          <p:cNvSpPr>
            <a:spLocks noGrp="1" noChangeArrowheads="1"/>
          </p:cNvSpPr>
          <p:nvPr>
            <p:ph idx="27" hasCustomPrompt="1"/>
          </p:nvPr>
        </p:nvSpPr>
        <p:spPr bwMode="auto">
          <a:xfrm>
            <a:off x="66675" y="5465968"/>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33" name="Rectangle 18">
            <a:extLst>
              <a:ext uri="{FF2B5EF4-FFF2-40B4-BE49-F238E27FC236}">
                <a16:creationId xmlns:a16="http://schemas.microsoft.com/office/drawing/2014/main" id="{4905263F-F9AB-4A0C-B726-80789EF01884}"/>
              </a:ext>
            </a:extLst>
          </p:cNvPr>
          <p:cNvSpPr>
            <a:spLocks noGrp="1" noChangeArrowheads="1"/>
          </p:cNvSpPr>
          <p:nvPr>
            <p:ph idx="28" hasCustomPrompt="1"/>
          </p:nvPr>
        </p:nvSpPr>
        <p:spPr bwMode="auto">
          <a:xfrm>
            <a:off x="6183697" y="2097872"/>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34" name="Rectangle 18">
            <a:extLst>
              <a:ext uri="{FF2B5EF4-FFF2-40B4-BE49-F238E27FC236}">
                <a16:creationId xmlns:a16="http://schemas.microsoft.com/office/drawing/2014/main" id="{A44B5D06-76CA-4615-B436-8750A1FBA608}"/>
              </a:ext>
            </a:extLst>
          </p:cNvPr>
          <p:cNvSpPr>
            <a:spLocks noGrp="1" noChangeArrowheads="1"/>
          </p:cNvSpPr>
          <p:nvPr>
            <p:ph idx="29" hasCustomPrompt="1"/>
          </p:nvPr>
        </p:nvSpPr>
        <p:spPr bwMode="auto">
          <a:xfrm>
            <a:off x="6197823" y="2933164"/>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40" name="Rectangle 18">
            <a:extLst>
              <a:ext uri="{FF2B5EF4-FFF2-40B4-BE49-F238E27FC236}">
                <a16:creationId xmlns:a16="http://schemas.microsoft.com/office/drawing/2014/main" id="{20F43CD3-9C48-402A-BDF4-50BE467F0D7E}"/>
              </a:ext>
            </a:extLst>
          </p:cNvPr>
          <p:cNvSpPr>
            <a:spLocks noGrp="1" noChangeArrowheads="1"/>
          </p:cNvSpPr>
          <p:nvPr>
            <p:ph idx="30" hasCustomPrompt="1"/>
          </p:nvPr>
        </p:nvSpPr>
        <p:spPr bwMode="auto">
          <a:xfrm>
            <a:off x="6183697" y="3777432"/>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41" name="Rectangle 18">
            <a:extLst>
              <a:ext uri="{FF2B5EF4-FFF2-40B4-BE49-F238E27FC236}">
                <a16:creationId xmlns:a16="http://schemas.microsoft.com/office/drawing/2014/main" id="{B0712F12-7751-463B-9BED-1C180CEEFC32}"/>
              </a:ext>
            </a:extLst>
          </p:cNvPr>
          <p:cNvSpPr>
            <a:spLocks noGrp="1" noChangeArrowheads="1"/>
          </p:cNvSpPr>
          <p:nvPr>
            <p:ph idx="31" hasCustomPrompt="1"/>
          </p:nvPr>
        </p:nvSpPr>
        <p:spPr bwMode="auto">
          <a:xfrm>
            <a:off x="6183697" y="4621700"/>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42" name="Rectangle 18">
            <a:extLst>
              <a:ext uri="{FF2B5EF4-FFF2-40B4-BE49-F238E27FC236}">
                <a16:creationId xmlns:a16="http://schemas.microsoft.com/office/drawing/2014/main" id="{6C364AA0-AC07-4699-A02C-6902FAF33FB4}"/>
              </a:ext>
            </a:extLst>
          </p:cNvPr>
          <p:cNvSpPr>
            <a:spLocks noGrp="1" noChangeArrowheads="1"/>
          </p:cNvSpPr>
          <p:nvPr>
            <p:ph idx="32" hasCustomPrompt="1"/>
          </p:nvPr>
        </p:nvSpPr>
        <p:spPr bwMode="auto">
          <a:xfrm>
            <a:off x="6183697" y="5465968"/>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Key Result</a:t>
            </a:r>
          </a:p>
        </p:txBody>
      </p:sp>
      <p:sp>
        <p:nvSpPr>
          <p:cNvPr id="43" name="Rectangle 18">
            <a:extLst>
              <a:ext uri="{FF2B5EF4-FFF2-40B4-BE49-F238E27FC236}">
                <a16:creationId xmlns:a16="http://schemas.microsoft.com/office/drawing/2014/main" id="{0885671A-3EC6-4842-8929-7CDD08B2EDF5}"/>
              </a:ext>
            </a:extLst>
          </p:cNvPr>
          <p:cNvSpPr>
            <a:spLocks noGrp="1" noChangeArrowheads="1"/>
          </p:cNvSpPr>
          <p:nvPr>
            <p:ph idx="33" hasCustomPrompt="1"/>
          </p:nvPr>
        </p:nvSpPr>
        <p:spPr bwMode="auto">
          <a:xfrm>
            <a:off x="66675" y="1275388"/>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rtl="0" eaLnBrk="1" fontAlgn="base" hangingPunct="1">
              <a:lnSpc>
                <a:spcPct val="90000"/>
              </a:lnSpc>
              <a:spcBef>
                <a:spcPts val="1200"/>
              </a:spcBef>
              <a:spcAft>
                <a:spcPct val="0"/>
              </a:spcAft>
              <a:buClr>
                <a:srgbClr val="BA6027"/>
              </a:buClr>
              <a:buNone/>
              <a:defRPr lang="en-US" sz="1600" b="0" baseline="0" dirty="0">
                <a:solidFill>
                  <a:schemeClr val="bg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Objective</a:t>
            </a:r>
          </a:p>
        </p:txBody>
      </p:sp>
      <p:sp>
        <p:nvSpPr>
          <p:cNvPr id="44" name="Rectangle 18">
            <a:extLst>
              <a:ext uri="{FF2B5EF4-FFF2-40B4-BE49-F238E27FC236}">
                <a16:creationId xmlns:a16="http://schemas.microsoft.com/office/drawing/2014/main" id="{D763C3E8-2DC1-49A3-BB14-260F9AD222C6}"/>
              </a:ext>
            </a:extLst>
          </p:cNvPr>
          <p:cNvSpPr>
            <a:spLocks noGrp="1" noChangeArrowheads="1"/>
          </p:cNvSpPr>
          <p:nvPr>
            <p:ph idx="34" hasCustomPrompt="1"/>
          </p:nvPr>
        </p:nvSpPr>
        <p:spPr bwMode="auto">
          <a:xfrm>
            <a:off x="6197823" y="1286430"/>
            <a:ext cx="5941626" cy="3983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rtl="0" eaLnBrk="1" fontAlgn="base" hangingPunct="1">
              <a:lnSpc>
                <a:spcPct val="90000"/>
              </a:lnSpc>
              <a:spcBef>
                <a:spcPts val="1200"/>
              </a:spcBef>
              <a:spcAft>
                <a:spcPct val="0"/>
              </a:spcAft>
              <a:buClr>
                <a:srgbClr val="BA6027"/>
              </a:buClr>
              <a:buNone/>
              <a:defRPr lang="en-US" sz="1600" b="0" baseline="0" dirty="0">
                <a:solidFill>
                  <a:schemeClr val="bg1"/>
                </a:solidFill>
                <a:latin typeface="Arial" panose="020B0604020202020204" pitchFamily="34" charset="0"/>
                <a:ea typeface="Aktiv Grotesk" panose="020B0504020202020204" pitchFamily="34" charset="0"/>
                <a:cs typeface="Arial" panose="020B0604020202020204" pitchFamily="34" charset="0"/>
              </a:defRPr>
            </a:lvl1pPr>
            <a:lvl2pPr marL="746125" indent="-288925" algn="l" defTabSz="858838"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2pPr>
            <a:lvl3pPr marL="1028700" indent="-228600" algn="l" rtl="0" eaLnBrk="1" fontAlgn="base" hangingPunct="1">
              <a:lnSpc>
                <a:spcPct val="90000"/>
              </a:lnSpc>
              <a:spcBef>
                <a:spcPts val="1200"/>
              </a:spcBef>
              <a:spcAft>
                <a:spcPct val="0"/>
              </a:spcAft>
              <a:buClr>
                <a:srgbClr val="BA6027"/>
              </a:buClr>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3pPr>
            <a:lvl4pPr marL="1028700" indent="0" algn="l" rtl="0" eaLnBrk="1" fontAlgn="base" hangingPunct="1">
              <a:lnSpc>
                <a:spcPct val="90000"/>
              </a:lnSpc>
              <a:spcBef>
                <a:spcPts val="1200"/>
              </a:spcBef>
              <a:spcAft>
                <a:spcPct val="0"/>
              </a:spcAft>
              <a:buClr>
                <a:srgbClr val="BA6027"/>
              </a:buClr>
              <a:buNone/>
              <a:defRPr lang="en-US" sz="1600" b="0" baseline="0" dirty="0">
                <a:solidFill>
                  <a:schemeClr val="tx1"/>
                </a:solidFill>
                <a:latin typeface="Arial" panose="020B0604020202020204" pitchFamily="34" charset="0"/>
                <a:ea typeface="Aktiv Grotesk" panose="020B0504020202020204" pitchFamily="34" charset="0"/>
                <a:cs typeface="Arial" panose="020B0604020202020204" pitchFamily="34" charset="0"/>
              </a:defRPr>
            </a:lvl4pPr>
            <a:lvl5pPr>
              <a:buClr>
                <a:srgbClr val="00BBB3"/>
              </a:buClr>
              <a:defRPr/>
            </a:lvl5pPr>
          </a:lstStyle>
          <a:p>
            <a:pPr lvl="0"/>
            <a:r>
              <a:rPr lang="en-US"/>
              <a:t>Edit Objective</a:t>
            </a:r>
          </a:p>
        </p:txBody>
      </p:sp>
      <p:sp>
        <p:nvSpPr>
          <p:cNvPr id="46" name="Subtitle 2">
            <a:extLst>
              <a:ext uri="{FF2B5EF4-FFF2-40B4-BE49-F238E27FC236}">
                <a16:creationId xmlns:a16="http://schemas.microsoft.com/office/drawing/2014/main" id="{FAD937F9-7543-41BD-BC23-8799C7636FD8}"/>
              </a:ext>
            </a:extLst>
          </p:cNvPr>
          <p:cNvSpPr>
            <a:spLocks noGrp="1"/>
          </p:cNvSpPr>
          <p:nvPr>
            <p:ph type="subTitle" idx="1" hasCustomPrompt="1"/>
          </p:nvPr>
        </p:nvSpPr>
        <p:spPr>
          <a:xfrm>
            <a:off x="4730421" y="6538335"/>
            <a:ext cx="2731154" cy="256395"/>
          </a:xfrm>
        </p:spPr>
        <p:txBody>
          <a:bodyPr>
            <a:noAutofit/>
          </a:bodyPr>
          <a:lstStyle>
            <a:lvl1pPr marL="0" indent="0">
              <a:buNone/>
              <a:defRPr sz="1400">
                <a:solidFill>
                  <a:srgbClr val="B73923"/>
                </a:solidFill>
              </a:defRPr>
            </a:lvl1pPr>
          </a:lstStyle>
          <a:p>
            <a:r>
              <a:rPr lang="en-US"/>
              <a:t>Performance &amp; Health Placemat</a:t>
            </a:r>
          </a:p>
        </p:txBody>
      </p:sp>
    </p:spTree>
    <p:extLst>
      <p:ext uri="{BB962C8B-B14F-4D97-AF65-F5344CB8AC3E}">
        <p14:creationId xmlns:p14="http://schemas.microsoft.com/office/powerpoint/2010/main" val="78296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 arrow bullet-embed font to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C4B9-0F6B-844C-8F59-53CC4699C9E3}"/>
              </a:ext>
            </a:extLst>
          </p:cNvPr>
          <p:cNvSpPr>
            <a:spLocks noGrp="1"/>
          </p:cNvSpPr>
          <p:nvPr userDrawn="1">
            <p:ph type="title"/>
          </p:nvPr>
        </p:nvSpPr>
        <p:spPr>
          <a:xfrm>
            <a:off x="396240" y="80170"/>
            <a:ext cx="762000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36CE8378-8E25-4046-9F01-0519761AC6A0}"/>
              </a:ext>
            </a:extLst>
          </p:cNvPr>
          <p:cNvSpPr>
            <a:spLocks noGrp="1"/>
          </p:cNvSpPr>
          <p:nvPr userDrawn="1">
            <p:ph type="sldNum" sz="quarter" idx="12"/>
          </p:nvPr>
        </p:nvSpPr>
        <p:spPr>
          <a:xfrm>
            <a:off x="11627935" y="6470652"/>
            <a:ext cx="548267"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
        <p:nvSpPr>
          <p:cNvPr id="5" name="Rectangle 18">
            <a:extLst>
              <a:ext uri="{FF2B5EF4-FFF2-40B4-BE49-F238E27FC236}">
                <a16:creationId xmlns:a16="http://schemas.microsoft.com/office/drawing/2014/main" id="{AE68D91C-2585-40F2-9B7B-021BBD05646F}"/>
              </a:ext>
            </a:extLst>
          </p:cNvPr>
          <p:cNvSpPr>
            <a:spLocks noGrp="1" noChangeArrowheads="1"/>
          </p:cNvSpPr>
          <p:nvPr>
            <p:ph idx="13" hasCustomPrompt="1"/>
          </p:nvPr>
        </p:nvSpPr>
        <p:spPr bwMode="auto">
          <a:xfrm>
            <a:off x="838202" y="1563625"/>
            <a:ext cx="10515599" cy="42469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buClr>
                <a:srgbClr val="BA6027"/>
              </a:buClr>
              <a:buFontTx/>
              <a:buBlip>
                <a:blip r:embed="rId2"/>
              </a:buBlip>
              <a:defRPr b="0" baseline="0">
                <a:latin typeface="Arial" panose="020B0604020202020204" pitchFamily="34" charset="0"/>
                <a:cs typeface="Arial" panose="020B0604020202020204" pitchFamily="34" charset="0"/>
              </a:defRPr>
            </a:lvl1pPr>
            <a:lvl2pPr marL="688975" indent="-349250" defTabSz="858838">
              <a:buClr>
                <a:srgbClr val="BA6027"/>
              </a:buClr>
              <a:defRPr b="0">
                <a:latin typeface="Arial" panose="020B0604020202020204" pitchFamily="34" charset="0"/>
                <a:cs typeface="Arial" panose="020B0604020202020204" pitchFamily="34" charset="0"/>
              </a:defRPr>
            </a:lvl2pPr>
            <a:lvl3pPr>
              <a:buClr>
                <a:srgbClr val="BA6027"/>
              </a:buClr>
              <a:defRPr b="0">
                <a:latin typeface="Arial" panose="020B0604020202020204" pitchFamily="34" charset="0"/>
                <a:cs typeface="Arial" panose="020B0604020202020204" pitchFamily="34" charset="0"/>
              </a:defRPr>
            </a:lvl3pPr>
            <a:lvl4pPr>
              <a:buClr>
                <a:srgbClr val="BA6027"/>
              </a:buClr>
              <a:defRPr/>
            </a:lvl4pPr>
            <a:lvl5pPr>
              <a:buClr>
                <a:srgbClr val="00BBB3"/>
              </a:buClr>
              <a:defRPr/>
            </a:lvl5pPr>
          </a:lstStyle>
          <a:p>
            <a:pPr lvl="0"/>
            <a:r>
              <a:rPr lang="en-US"/>
              <a:t>Edit Master text styles Arial font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6944108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93247E77-AD6D-4144-8CAB-AEC15B334085}"/>
              </a:ext>
            </a:extLst>
          </p:cNvPr>
          <p:cNvPicPr>
            <a:picLocks noChangeAspect="1"/>
          </p:cNvPicPr>
          <p:nvPr userDrawn="1"/>
        </p:nvPicPr>
        <p:blipFill rotWithShape="1">
          <a:blip r:embed="rId2"/>
          <a:srcRect l="29496" r="8991"/>
          <a:stretch/>
        </p:blipFill>
        <p:spPr>
          <a:xfrm>
            <a:off x="0" y="0"/>
            <a:ext cx="12192000" cy="6895562"/>
          </a:xfrm>
          <a:prstGeom prst="rect">
            <a:avLst/>
          </a:prstGeom>
          <a:solidFill>
            <a:srgbClr val="231F20"/>
          </a:solidFill>
        </p:spPr>
      </p:pic>
      <p:sp>
        <p:nvSpPr>
          <p:cNvPr id="14" name="Rectangle 13">
            <a:extLst>
              <a:ext uri="{FF2B5EF4-FFF2-40B4-BE49-F238E27FC236}">
                <a16:creationId xmlns:a16="http://schemas.microsoft.com/office/drawing/2014/main" id="{40824726-C4CB-3549-99D6-139FB07F56FD}"/>
              </a:ext>
            </a:extLst>
          </p:cNvPr>
          <p:cNvSpPr/>
          <p:nvPr userDrawn="1"/>
        </p:nvSpPr>
        <p:spPr>
          <a:xfrm>
            <a:off x="0" y="5108973"/>
            <a:ext cx="12192000" cy="1805040"/>
          </a:xfrm>
          <a:prstGeom prst="rect">
            <a:avLst/>
          </a:prstGeom>
          <a:gradFill flip="none" rotWithShape="1">
            <a:gsLst>
              <a:gs pos="0">
                <a:schemeClr val="tx1">
                  <a:alpha val="75000"/>
                </a:schemeClr>
              </a:gs>
              <a:gs pos="48000">
                <a:schemeClr val="tx1">
                  <a:alpha val="2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8D5E39F6-1CEF-4EF7-8180-C6A92AD1914F}"/>
              </a:ext>
            </a:extLst>
          </p:cNvPr>
          <p:cNvPicPr>
            <a:picLocks noChangeAspect="1"/>
          </p:cNvPicPr>
          <p:nvPr userDrawn="1"/>
        </p:nvPicPr>
        <p:blipFill>
          <a:blip r:embed="rId3"/>
          <a:stretch>
            <a:fillRect/>
          </a:stretch>
        </p:blipFill>
        <p:spPr>
          <a:xfrm>
            <a:off x="475605" y="5869447"/>
            <a:ext cx="2606905" cy="546653"/>
          </a:xfrm>
          <a:prstGeom prst="rect">
            <a:avLst/>
          </a:prstGeom>
        </p:spPr>
      </p:pic>
      <p:pic>
        <p:nvPicPr>
          <p:cNvPr id="8" name="Picture 7" descr="Text&#10;&#10;Description automatically generated">
            <a:extLst>
              <a:ext uri="{FF2B5EF4-FFF2-40B4-BE49-F238E27FC236}">
                <a16:creationId xmlns:a16="http://schemas.microsoft.com/office/drawing/2014/main" id="{B8A93516-0CE7-454D-84EB-66D725034347}"/>
              </a:ext>
            </a:extLst>
          </p:cNvPr>
          <p:cNvPicPr>
            <a:picLocks noChangeAspect="1"/>
          </p:cNvPicPr>
          <p:nvPr userDrawn="1"/>
        </p:nvPicPr>
        <p:blipFill>
          <a:blip r:embed="rId4"/>
          <a:stretch>
            <a:fillRect/>
          </a:stretch>
        </p:blipFill>
        <p:spPr>
          <a:xfrm>
            <a:off x="153003" y="209629"/>
            <a:ext cx="5077476" cy="1038376"/>
          </a:xfrm>
          <a:prstGeom prst="rect">
            <a:avLst/>
          </a:prstGeom>
        </p:spPr>
      </p:pic>
    </p:spTree>
    <p:extLst>
      <p:ext uri="{BB962C8B-B14F-4D97-AF65-F5344CB8AC3E}">
        <p14:creationId xmlns:p14="http://schemas.microsoft.com/office/powerpoint/2010/main" val="3437235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C4B9-0F6B-844C-8F59-53CC4699C9E3}"/>
              </a:ext>
            </a:extLst>
          </p:cNvPr>
          <p:cNvSpPr>
            <a:spLocks noGrp="1"/>
          </p:cNvSpPr>
          <p:nvPr userDrawn="1">
            <p:ph type="title"/>
          </p:nvPr>
        </p:nvSpPr>
        <p:spPr>
          <a:xfrm>
            <a:off x="396240" y="80170"/>
            <a:ext cx="762000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0AE07E-13D1-0C49-8580-52ECC3B58A9A}"/>
              </a:ext>
            </a:extLst>
          </p:cNvPr>
          <p:cNvSpPr>
            <a:spLocks noGrp="1"/>
          </p:cNvSpPr>
          <p:nvPr userDrawn="1">
            <p:ph idx="1"/>
          </p:nvPr>
        </p:nvSpPr>
        <p:spPr/>
        <p:txBody>
          <a:bodyPr>
            <a:normAutofit/>
          </a:bodyPr>
          <a:lstStyle>
            <a:lvl1pPr>
              <a:spcBef>
                <a:spcPts val="1200"/>
              </a:spcBef>
              <a:defRPr sz="3200"/>
            </a:lvl1pPr>
            <a:lvl2pPr marL="742950" indent="-400050">
              <a:spcBef>
                <a:spcPts val="1200"/>
              </a:spcBef>
              <a:defRPr sz="2800">
                <a:solidFill>
                  <a:schemeClr val="tx1"/>
                </a:solidFill>
              </a:defRPr>
            </a:lvl2pPr>
            <a:lvl3pPr marL="1028700" indent="-342900">
              <a:spcBef>
                <a:spcPts val="1200"/>
              </a:spcBef>
              <a:buClr>
                <a:srgbClr val="BB5D00"/>
              </a:buClr>
              <a:defRPr sz="2000"/>
            </a:lvl3pPr>
            <a:lvl4pPr marL="1314450" indent="-285750">
              <a:spcBef>
                <a:spcPts val="1200"/>
              </a:spcBef>
              <a:buClr>
                <a:srgbClr val="BB5D00"/>
              </a:buClr>
              <a:defRPr sz="1800"/>
            </a:lvl4pPr>
            <a:lvl5pPr>
              <a:buClr>
                <a:srgbClr val="BB5D00"/>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6CE8378-8E25-4046-9F01-0519761AC6A0}"/>
              </a:ext>
            </a:extLst>
          </p:cNvPr>
          <p:cNvSpPr>
            <a:spLocks noGrp="1"/>
          </p:cNvSpPr>
          <p:nvPr userDrawn="1">
            <p:ph type="sldNum" sz="quarter" idx="12"/>
          </p:nvPr>
        </p:nvSpPr>
        <p:spPr>
          <a:xfrm>
            <a:off x="11627935" y="6470652"/>
            <a:ext cx="548267"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84242306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9FB02538-897C-0C46-9207-02B5C17CE8FA}"/>
              </a:ext>
            </a:extLst>
          </p:cNvPr>
          <p:cNvSpPr>
            <a:spLocks noGrp="1"/>
          </p:cNvSpPr>
          <p:nvPr>
            <p:ph type="sldNum" sz="quarter" idx="12"/>
          </p:nvPr>
        </p:nvSpPr>
        <p:spPr>
          <a:xfrm>
            <a:off x="11643733" y="6481446"/>
            <a:ext cx="548267"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
        <p:nvSpPr>
          <p:cNvPr id="21" name="Title 1">
            <a:extLst>
              <a:ext uri="{FF2B5EF4-FFF2-40B4-BE49-F238E27FC236}">
                <a16:creationId xmlns:a16="http://schemas.microsoft.com/office/drawing/2014/main" id="{B7645150-C6CF-D148-A362-C67822A90630}"/>
              </a:ext>
            </a:extLst>
          </p:cNvPr>
          <p:cNvSpPr>
            <a:spLocks noGrp="1"/>
          </p:cNvSpPr>
          <p:nvPr>
            <p:ph type="title"/>
          </p:nvPr>
        </p:nvSpPr>
        <p:spPr>
          <a:xfrm>
            <a:off x="472440" y="80170"/>
            <a:ext cx="755904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1F89376E-74F5-48D2-B5ED-43DA809F4500}"/>
              </a:ext>
            </a:extLst>
          </p:cNvPr>
          <p:cNvSpPr>
            <a:spLocks noGrp="1"/>
          </p:cNvSpPr>
          <p:nvPr>
            <p:ph idx="13"/>
          </p:nvPr>
        </p:nvSpPr>
        <p:spPr>
          <a:xfrm>
            <a:off x="365760" y="1645031"/>
            <a:ext cx="5699757" cy="4351338"/>
          </a:xfrm>
        </p:spPr>
        <p:txBody>
          <a:bodyPr>
            <a:normAutofit/>
          </a:bodyPr>
          <a:lstStyle>
            <a:lvl1pPr>
              <a:spcBef>
                <a:spcPts val="1200"/>
              </a:spcBef>
              <a:defRPr sz="2400"/>
            </a:lvl1pPr>
            <a:lvl2pPr marL="742950" indent="-400050">
              <a:spcBef>
                <a:spcPts val="1200"/>
              </a:spcBef>
              <a:defRPr sz="2000">
                <a:solidFill>
                  <a:schemeClr val="tx1"/>
                </a:solidFill>
              </a:defRPr>
            </a:lvl2pPr>
            <a:lvl3pPr marL="1028700" indent="-342900">
              <a:spcBef>
                <a:spcPts val="1200"/>
              </a:spcBef>
              <a:buClr>
                <a:srgbClr val="BB5D00"/>
              </a:buClr>
              <a:defRPr sz="1600"/>
            </a:lvl3pPr>
            <a:lvl4pPr marL="1314450" indent="-285750">
              <a:spcBef>
                <a:spcPts val="1200"/>
              </a:spcBef>
              <a:buClr>
                <a:srgbClr val="BB5D00"/>
              </a:buClr>
              <a:defRPr sz="1400"/>
            </a:lvl4pPr>
            <a:lvl5pPr>
              <a:buClr>
                <a:srgbClr val="BB5D00"/>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E65F4BD2-0EBE-4CC9-983B-EC08798ED7A9}"/>
              </a:ext>
            </a:extLst>
          </p:cNvPr>
          <p:cNvSpPr>
            <a:spLocks noGrp="1"/>
          </p:cNvSpPr>
          <p:nvPr>
            <p:ph idx="14"/>
          </p:nvPr>
        </p:nvSpPr>
        <p:spPr>
          <a:xfrm>
            <a:off x="6156960" y="1645031"/>
            <a:ext cx="5699757" cy="4351338"/>
          </a:xfrm>
        </p:spPr>
        <p:txBody>
          <a:bodyPr>
            <a:normAutofit/>
          </a:bodyPr>
          <a:lstStyle>
            <a:lvl1pPr>
              <a:spcBef>
                <a:spcPts val="1200"/>
              </a:spcBef>
              <a:defRPr sz="2400"/>
            </a:lvl1pPr>
            <a:lvl2pPr marL="742950" indent="-400050">
              <a:spcBef>
                <a:spcPts val="1200"/>
              </a:spcBef>
              <a:defRPr sz="2000">
                <a:solidFill>
                  <a:schemeClr val="tx1"/>
                </a:solidFill>
              </a:defRPr>
            </a:lvl2pPr>
            <a:lvl3pPr marL="1028700" indent="-342900">
              <a:spcBef>
                <a:spcPts val="1200"/>
              </a:spcBef>
              <a:buClr>
                <a:srgbClr val="BB5D00"/>
              </a:buClr>
              <a:defRPr sz="1600"/>
            </a:lvl3pPr>
            <a:lvl4pPr marL="1314450" indent="-285750">
              <a:spcBef>
                <a:spcPts val="1200"/>
              </a:spcBef>
              <a:buClr>
                <a:srgbClr val="BB5D00"/>
              </a:buClr>
              <a:defRPr sz="1400"/>
            </a:lvl4pPr>
            <a:lvl5pPr>
              <a:buClr>
                <a:srgbClr val="BB5D00"/>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4500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9476759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76715720-F8F2-4A53-827B-98E5884A2C6D}"/>
              </a:ext>
            </a:extLst>
          </p:cNvPr>
          <p:cNvSpPr>
            <a:spLocks noGrp="1"/>
          </p:cNvSpPr>
          <p:nvPr>
            <p:ph type="title"/>
          </p:nvPr>
        </p:nvSpPr>
        <p:spPr>
          <a:xfrm>
            <a:off x="782784" y="315189"/>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1777633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467487"/>
          </a:xfrm>
          <a:prstGeom prst="rect">
            <a:avLst/>
          </a:prstGeom>
        </p:spPr>
        <p:txBody>
          <a:bodyPr vert="horz">
            <a:normAutofit/>
          </a:bodyPr>
          <a:lstStyle>
            <a:lvl1pPr>
              <a:lnSpc>
                <a:spcPct val="85000"/>
              </a:lnSpc>
              <a:defRPr sz="2800">
                <a:solidFill>
                  <a:schemeClr val="tx1"/>
                </a:solidFill>
              </a:defRPr>
            </a:lvl1pPr>
          </a:lstStyle>
          <a:p>
            <a:r>
              <a:rPr lang="en-US"/>
              <a:t>Click to edit Master title style Arial Bold</a:t>
            </a:r>
          </a:p>
        </p:txBody>
      </p: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49811"/>
            <a:ext cx="9680953" cy="242409"/>
          </a:xfrm>
          <a:prstGeom prst="rect">
            <a:avLst/>
          </a:prstGeom>
        </p:spPr>
        <p:txBody>
          <a:bodyPr>
            <a:norm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12372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045679"/>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756738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42239" y="4930440"/>
            <a:ext cx="211493" cy="222956"/>
          </a:xfrm>
          <a:prstGeom prst="rect">
            <a:avLst/>
          </a:prstGeom>
          <a:solidFill>
            <a:srgbClr val="A22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1126333" y="4938844"/>
            <a:ext cx="211493" cy="222956"/>
          </a:xfrm>
          <a:prstGeom prst="rect">
            <a:avLst/>
          </a:prstGeom>
          <a:solidFill>
            <a:srgbClr val="006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858441" y="4951440"/>
            <a:ext cx="211493" cy="222956"/>
          </a:xfrm>
          <a:prstGeom prst="rect">
            <a:avLst/>
          </a:prstGeom>
          <a:solidFill>
            <a:srgbClr val="750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492387" y="4951440"/>
            <a:ext cx="211493" cy="222956"/>
          </a:xfrm>
          <a:prstGeom prst="rect">
            <a:avLst/>
          </a:prstGeom>
          <a:solidFill>
            <a:srgbClr val="00A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5F6A835-9DB5-4796-BB99-C592DD9E1F9F}"/>
              </a:ext>
            </a:extLst>
          </p:cNvPr>
          <p:cNvSpPr/>
          <p:nvPr userDrawn="1"/>
        </p:nvSpPr>
        <p:spPr>
          <a:xfrm>
            <a:off x="760279" y="4930440"/>
            <a:ext cx="211493" cy="222956"/>
          </a:xfrm>
          <a:prstGeom prst="rect">
            <a:avLst/>
          </a:prstGeom>
          <a:solidFill>
            <a:srgbClr val="FF4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9" y="4951440"/>
            <a:ext cx="211493" cy="222956"/>
          </a:xfrm>
          <a:prstGeom prst="rect">
            <a:avLst/>
          </a:prstGeom>
          <a:solidFill>
            <a:srgbClr val="004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6549001" y="1243951"/>
            <a:ext cx="4843104" cy="1200329"/>
          </a:xfrm>
          <a:prstGeom prst="rect">
            <a:avLst/>
          </a:prstGeom>
          <a:noFill/>
        </p:spPr>
        <p:txBody>
          <a:bodyPr wrap="square" rtlCol="0">
            <a:spAutoFit/>
          </a:bodyPr>
          <a:lstStyle/>
          <a:p>
            <a:pPr marL="342900" indent="-342900">
              <a:buFont typeface="+mj-lt"/>
              <a:buAutoNum type="arabicPeriod"/>
            </a:pPr>
            <a:r>
              <a:rPr lang="en-US" b="1" u="sng">
                <a:latin typeface="Arial" panose="020B0604020202020204" pitchFamily="34" charset="0"/>
                <a:cs typeface="Arial" panose="020B0604020202020204" pitchFamily="34" charset="0"/>
              </a:rPr>
              <a:t>2022 Electrifying the Future </a:t>
            </a:r>
            <a:r>
              <a:rPr lang="en-US">
                <a:latin typeface="Arial" panose="020B0604020202020204" pitchFamily="34" charset="0"/>
                <a:cs typeface="Arial" panose="020B0604020202020204" pitchFamily="34" charset="0"/>
              </a:rPr>
              <a:t>color theme</a:t>
            </a:r>
          </a:p>
          <a:p>
            <a:pPr marL="342900" indent="-342900">
              <a:buFont typeface="+mj-lt"/>
              <a:buAutoNum type="arabicPeriod"/>
            </a:pPr>
            <a:r>
              <a:rPr lang="en-US">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a:latin typeface="Arial" panose="020B0604020202020204" pitchFamily="34" charset="0"/>
                <a:cs typeface="Arial" panose="020B0604020202020204" pitchFamily="34" charset="0"/>
              </a:rPr>
              <a:t>Select Theme Colors</a:t>
            </a:r>
          </a:p>
          <a:p>
            <a:pPr marL="342900" indent="-342900">
              <a:buFont typeface="+mj-lt"/>
              <a:buAutoNum type="arabicPeriod"/>
            </a:pPr>
            <a:r>
              <a:rPr lang="en-US">
                <a:latin typeface="Arial" panose="020B0604020202020204" pitchFamily="34" charset="0"/>
                <a:cs typeface="Arial" panose="020B0604020202020204" pitchFamily="34" charset="0"/>
              </a:rPr>
              <a:t>Under </a:t>
            </a:r>
            <a:r>
              <a:rPr lang="en-US" u="sng">
                <a:latin typeface="Arial" panose="020B0604020202020204" pitchFamily="34" charset="0"/>
                <a:cs typeface="Arial" panose="020B0604020202020204" pitchFamily="34" charset="0"/>
              </a:rPr>
              <a:t>Custom</a:t>
            </a:r>
            <a:r>
              <a:rPr lang="en-US">
                <a:latin typeface="Arial" panose="020B0604020202020204" pitchFamily="34" charset="0"/>
                <a:cs typeface="Arial" panose="020B0604020202020204" pitchFamily="34" charset="0"/>
              </a:rPr>
              <a:t> select 2022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sp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453397" y="3380644"/>
            <a:ext cx="275897" cy="245798"/>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130340" y="3380644"/>
            <a:ext cx="275897" cy="245798"/>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39189" y="3380644"/>
            <a:ext cx="275897" cy="245798"/>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620BC68-F19C-4CA3-9362-4C23F6F17EB4}"/>
              </a:ext>
            </a:extLst>
          </p:cNvPr>
          <p:cNvSpPr/>
          <p:nvPr userDrawn="1"/>
        </p:nvSpPr>
        <p:spPr>
          <a:xfrm>
            <a:off x="2367497" y="3380644"/>
            <a:ext cx="275897" cy="245798"/>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380644"/>
            <a:ext cx="275897" cy="245798"/>
          </a:xfrm>
          <a:prstGeom prst="rect">
            <a:avLst/>
          </a:prstGeom>
          <a:solidFill>
            <a:srgbClr val="4C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43656" y="338064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38064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754259" y="3380644"/>
            <a:ext cx="275897" cy="245798"/>
          </a:xfrm>
          <a:prstGeom prst="rect">
            <a:avLst/>
          </a:prstGeom>
          <a:solidFill>
            <a:srgbClr val="447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3507365680"/>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99014" y="3380644"/>
            <a:ext cx="275897"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3237991438"/>
              </p:ext>
            </p:extLst>
          </p:nvPr>
        </p:nvGraphicFramePr>
        <p:xfrm>
          <a:off x="3196699" y="4566594"/>
          <a:ext cx="3553778"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244394" y="3737840"/>
            <a:ext cx="785292" cy="246221"/>
          </a:xfrm>
          <a:prstGeom prst="rect">
            <a:avLst/>
          </a:prstGeom>
          <a:noFill/>
        </p:spPr>
        <p:txBody>
          <a:bodyPr wrap="square" rtlCol="0">
            <a:spAutoFit/>
          </a:bodyPr>
          <a:lstStyle/>
          <a:p>
            <a:r>
              <a:rPr lang="en-US" sz="1000"/>
              <a:t>#C14628</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95098" y="3735616"/>
            <a:ext cx="785292" cy="246221"/>
          </a:xfrm>
          <a:prstGeom prst="rect">
            <a:avLst/>
          </a:prstGeom>
          <a:noFill/>
        </p:spPr>
        <p:txBody>
          <a:bodyPr wrap="square" rtlCol="0">
            <a:spAutoFit/>
          </a:bodyPr>
          <a:lstStyle/>
          <a:p>
            <a:r>
              <a:rPr lang="en-US" sz="1000"/>
              <a:t>#FF671C</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444416" y="3724553"/>
            <a:ext cx="785292" cy="246221"/>
          </a:xfrm>
          <a:prstGeom prst="rect">
            <a:avLst/>
          </a:prstGeom>
          <a:noFill/>
        </p:spPr>
        <p:txBody>
          <a:bodyPr wrap="square" rtlCol="0">
            <a:spAutoFit/>
          </a:bodyPr>
          <a:lstStyle/>
          <a:p>
            <a:r>
              <a:rPr lang="en-US" sz="1000"/>
              <a:t>#F8991C</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22329"/>
            <a:ext cx="748559" cy="246221"/>
          </a:xfrm>
          <a:prstGeom prst="rect">
            <a:avLst/>
          </a:prstGeom>
          <a:noFill/>
        </p:spPr>
        <p:txBody>
          <a:bodyPr wrap="square" rtlCol="0">
            <a:spAutoFit/>
          </a:bodyPr>
          <a:lstStyle/>
          <a:p>
            <a:r>
              <a:rPr lang="en-US" sz="1000"/>
              <a:t>#F8CF91</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685927" y="3724445"/>
            <a:ext cx="785292" cy="246221"/>
          </a:xfrm>
          <a:prstGeom prst="rect">
            <a:avLst/>
          </a:prstGeom>
          <a:noFill/>
        </p:spPr>
        <p:txBody>
          <a:bodyPr wrap="square" rtlCol="0">
            <a:spAutoFit/>
          </a:bodyPr>
          <a:lstStyle/>
          <a:p>
            <a:r>
              <a:rPr lang="en-US" sz="1000"/>
              <a:t>#4C7093</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22221"/>
            <a:ext cx="785292" cy="246221"/>
          </a:xfrm>
          <a:prstGeom prst="rect">
            <a:avLst/>
          </a:prstGeom>
          <a:noFill/>
        </p:spPr>
        <p:txBody>
          <a:bodyPr wrap="square" rtlCol="0">
            <a:sp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11158"/>
            <a:ext cx="785292" cy="246221"/>
          </a:xfrm>
          <a:prstGeom prst="rect">
            <a:avLst/>
          </a:prstGeom>
          <a:noFill/>
        </p:spPr>
        <p:txBody>
          <a:bodyPr wrap="square" rtlCol="0">
            <a:sp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536653" y="3708934"/>
            <a:ext cx="748559" cy="246221"/>
          </a:xfrm>
          <a:prstGeom prst="rect">
            <a:avLst/>
          </a:prstGeom>
          <a:noFill/>
        </p:spPr>
        <p:txBody>
          <a:bodyPr wrap="square" rtlCol="0">
            <a:spAutoFit/>
          </a:bodyPr>
          <a:lstStyle/>
          <a:p>
            <a:r>
              <a:rPr lang="en-US" sz="1000"/>
              <a:t>#447C55</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692901"/>
            <a:ext cx="1001204" cy="246221"/>
          </a:xfrm>
          <a:prstGeom prst="rect">
            <a:avLst/>
          </a:prstGeom>
          <a:noFill/>
        </p:spPr>
        <p:txBody>
          <a:bodyPr wrap="square" rtlCol="0">
            <a:spAutoFit/>
          </a:bodyPr>
          <a:lstStyle/>
          <a:p>
            <a:r>
              <a:rPr lang="en-US" sz="1000"/>
              <a:t>#FFFFFF</a:t>
            </a:r>
          </a:p>
        </p:txBody>
      </p:sp>
      <p:sp>
        <p:nvSpPr>
          <p:cNvPr id="46" name="Content Placeholder 2">
            <a:extLst>
              <a:ext uri="{FF2B5EF4-FFF2-40B4-BE49-F238E27FC236}">
                <a16:creationId xmlns:a16="http://schemas.microsoft.com/office/drawing/2014/main" id="{7E7C6E9E-C683-4D25-B12E-FB96AC6529AD}"/>
              </a:ext>
            </a:extLst>
          </p:cNvPr>
          <p:cNvSpPr txBox="1">
            <a:spLocks/>
          </p:cNvSpPr>
          <p:nvPr userDrawn="1"/>
        </p:nvSpPr>
        <p:spPr>
          <a:xfrm>
            <a:off x="41572" y="1255234"/>
            <a:ext cx="7029077" cy="1200321"/>
          </a:xfrm>
          <a:prstGeom prst="rect">
            <a:avLst/>
          </a:prstGeom>
        </p:spPr>
        <p:txBody>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a:t>For additional slide layouts see ribbon:</a:t>
            </a:r>
            <a:br>
              <a:rPr lang="en-US" sz="1800" i="1"/>
            </a:br>
            <a:r>
              <a:rPr lang="en-US" sz="1800" i="1" u="sng">
                <a:solidFill>
                  <a:srgbClr val="C14628"/>
                </a:solidFill>
              </a:rPr>
              <a:t>Inser</a:t>
            </a:r>
            <a:r>
              <a:rPr lang="en-US" sz="1800" i="1">
                <a:solidFill>
                  <a:srgbClr val="C14628"/>
                </a:solidFill>
              </a:rPr>
              <a:t>t&gt; New Slide&gt; Select </a:t>
            </a:r>
            <a:r>
              <a:rPr lang="en-US" sz="1800" b="1" i="1">
                <a:solidFill>
                  <a:srgbClr val="C14628"/>
                </a:solidFill>
              </a:rPr>
              <a:t>Office Theme </a:t>
            </a:r>
            <a:r>
              <a:rPr lang="en-US" sz="1800" i="1">
                <a:solidFill>
                  <a:srgbClr val="C14628"/>
                </a:solidFill>
              </a:rPr>
              <a:t>formats.</a:t>
            </a:r>
            <a:br>
              <a:rPr lang="en-US" sz="1800" i="1">
                <a:solidFill>
                  <a:srgbClr val="C14628"/>
                </a:solidFill>
              </a:rPr>
            </a:br>
            <a:r>
              <a:rPr lang="en-US" sz="1800" i="0">
                <a:solidFill>
                  <a:schemeClr val="tx1"/>
                </a:solidFill>
              </a:rPr>
              <a:t>Over 20 slide options</a:t>
            </a:r>
          </a:p>
        </p:txBody>
      </p:sp>
      <p:sp>
        <p:nvSpPr>
          <p:cNvPr id="47" name="Title Placeholder 1">
            <a:extLst>
              <a:ext uri="{FF2B5EF4-FFF2-40B4-BE49-F238E27FC236}">
                <a16:creationId xmlns:a16="http://schemas.microsoft.com/office/drawing/2014/main" id="{A62552DC-4BA9-49A5-9883-E8FBCF9DDF5F}"/>
              </a:ext>
            </a:extLst>
          </p:cNvPr>
          <p:cNvSpPr>
            <a:spLocks noGrp="1"/>
          </p:cNvSpPr>
          <p:nvPr>
            <p:ph type="title"/>
          </p:nvPr>
        </p:nvSpPr>
        <p:spPr>
          <a:xfrm>
            <a:off x="782784" y="315189"/>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3288069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8962591"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17B8BB37-08B3-4DD9-A1E4-A802115F337C}"/>
              </a:ext>
            </a:extLst>
          </p:cNvPr>
          <p:cNvPicPr>
            <a:picLocks/>
          </p:cNvPicPr>
          <p:nvPr userDrawn="1"/>
        </p:nvPicPr>
        <p:blipFill rotWithShape="1">
          <a:blip r:embed="rId6"/>
          <a:srcRect t="-86"/>
          <a:stretch/>
        </p:blipFill>
        <p:spPr>
          <a:xfrm>
            <a:off x="10058399" y="1857080"/>
            <a:ext cx="2135717" cy="5000920"/>
          </a:xfrm>
          <a:prstGeom prst="rect">
            <a:avLst/>
          </a:prstGeom>
          <a:blipFill>
            <a:blip r:embed="rId7"/>
            <a:tile tx="0" ty="0" sx="100000" sy="100000" flip="none" algn="tl"/>
          </a:blipFill>
        </p:spPr>
      </p:pic>
      <p:sp>
        <p:nvSpPr>
          <p:cNvPr id="13" name="Slide Number Placeholder 2">
            <a:extLst>
              <a:ext uri="{FF2B5EF4-FFF2-40B4-BE49-F238E27FC236}">
                <a16:creationId xmlns:a16="http://schemas.microsoft.com/office/drawing/2014/main" id="{E3574ED2-7219-404C-99AB-B30F3A53E113}"/>
              </a:ext>
            </a:extLst>
          </p:cNvPr>
          <p:cNvSpPr txBox="1">
            <a:spLocks/>
          </p:cNvSpPr>
          <p:nvPr userDrawn="1"/>
        </p:nvSpPr>
        <p:spPr>
          <a:xfrm>
            <a:off x="11593513" y="6499225"/>
            <a:ext cx="598487" cy="35877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mtClean="0">
                <a:solidFill>
                  <a:schemeClr val="bg1"/>
                </a:solidFill>
              </a:rPr>
              <a:pPr/>
              <a:t>‹#›</a:t>
            </a:fld>
            <a:endParaRPr lang="en-US">
              <a:solidFill>
                <a:schemeClr val="bg1"/>
              </a:solidFill>
            </a:endParaRPr>
          </a:p>
        </p:txBody>
      </p:sp>
      <p:pic>
        <p:nvPicPr>
          <p:cNvPr id="18" name="Content Placeholder 48">
            <a:extLst>
              <a:ext uri="{FF2B5EF4-FFF2-40B4-BE49-F238E27FC236}">
                <a16:creationId xmlns:a16="http://schemas.microsoft.com/office/drawing/2014/main" id="{F33EF8AE-356A-47ED-AA76-43FD041EB5DE}"/>
              </a:ext>
            </a:extLst>
          </p:cNvPr>
          <p:cNvPicPr>
            <a:picLocks noChangeAspect="1"/>
          </p:cNvPicPr>
          <p:nvPr userDrawn="1"/>
        </p:nvPicPr>
        <p:blipFill>
          <a:blip r:embed="rId8"/>
          <a:stretch>
            <a:fillRect/>
          </a:stretch>
        </p:blipFill>
        <p:spPr>
          <a:xfrm>
            <a:off x="10058400" y="990579"/>
            <a:ext cx="2135716" cy="1320880"/>
          </a:xfrm>
          <a:prstGeom prst="rect">
            <a:avLst/>
          </a:prstGeom>
        </p:spPr>
      </p:pic>
      <p:sp>
        <p:nvSpPr>
          <p:cNvPr id="10" name="Title Placeholder 1">
            <a:extLst>
              <a:ext uri="{FF2B5EF4-FFF2-40B4-BE49-F238E27FC236}">
                <a16:creationId xmlns:a16="http://schemas.microsoft.com/office/drawing/2014/main" id="{2B698AEC-E48A-43C9-8DB9-E806316100E3}"/>
              </a:ext>
            </a:extLst>
          </p:cNvPr>
          <p:cNvSpPr>
            <a:spLocks noGrp="1"/>
          </p:cNvSpPr>
          <p:nvPr>
            <p:ph type="title"/>
          </p:nvPr>
        </p:nvSpPr>
        <p:spPr>
          <a:xfrm>
            <a:off x="782784" y="315189"/>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2"/>
            </p:custDataLst>
            <p:extLst>
              <p:ext uri="{D42A27DB-BD31-4B8C-83A1-F6EECF244321}">
                <p14:modId xmlns:p14="http://schemas.microsoft.com/office/powerpoint/2010/main" val="1969735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30036"/>
            <a:ext cx="11180157" cy="4230641"/>
          </a:xfrm>
          <a:prstGeom prst="rect">
            <a:avLst/>
          </a:prstGeom>
        </p:spPr>
        <p:txBody>
          <a:bodyPr>
            <a:no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1600">
                <a:latin typeface="Arial" panose="020B0604020202020204" pitchFamily="34" charset="0"/>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Title Placeholder 1">
            <a:extLst>
              <a:ext uri="{FF2B5EF4-FFF2-40B4-BE49-F238E27FC236}">
                <a16:creationId xmlns:a16="http://schemas.microsoft.com/office/drawing/2014/main" id="{61CDBB0A-5E95-499D-8C74-5168BEE481B6}"/>
              </a:ext>
            </a:extLst>
          </p:cNvPr>
          <p:cNvSpPr>
            <a:spLocks noGrp="1"/>
          </p:cNvSpPr>
          <p:nvPr>
            <p:ph type="title"/>
          </p:nvPr>
        </p:nvSpPr>
        <p:spPr>
          <a:xfrm>
            <a:off x="782784" y="315189"/>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5640734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788838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5" name="Title Placeholder 1">
            <a:extLst>
              <a:ext uri="{FF2B5EF4-FFF2-40B4-BE49-F238E27FC236}">
                <a16:creationId xmlns:a16="http://schemas.microsoft.com/office/drawing/2014/main" id="{E173780E-BFD9-41DB-B598-27D2E361F9E7}"/>
              </a:ext>
            </a:extLst>
          </p:cNvPr>
          <p:cNvSpPr>
            <a:spLocks noGrp="1"/>
          </p:cNvSpPr>
          <p:nvPr>
            <p:ph type="title"/>
          </p:nvPr>
        </p:nvSpPr>
        <p:spPr>
          <a:xfrm>
            <a:off x="782784" y="315189"/>
            <a:ext cx="971896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47" Type="http://schemas.openxmlformats.org/officeDocument/2006/relationships/image" Target="../media/image4.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42"/>
            </p:custDataLst>
            <p:extLst>
              <p:ext uri="{D42A27DB-BD31-4B8C-83A1-F6EECF244321}">
                <p14:modId xmlns:p14="http://schemas.microsoft.com/office/powerpoint/2010/main" val="4123779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43" imgW="592" imgH="595" progId="TCLayout.ActiveDocument.1">
                  <p:embed/>
                </p:oleObj>
              </mc:Choice>
              <mc:Fallback>
                <p:oleObj name="think-cell Slide" r:id="rId43"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782784" y="6493998"/>
            <a:ext cx="2743200" cy="365125"/>
          </a:xfrm>
          <a:prstGeom prst="rect">
            <a:avLst/>
          </a:prstGeom>
        </p:spPr>
        <p:txBody>
          <a:bodyPr vert="horz" lIns="91440" tIns="45720" rIns="91440" bIns="45720" rtlCol="0" anchor="ct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4038600" y="6493998"/>
            <a:ext cx="4114800" cy="365125"/>
          </a:xfrm>
          <a:prstGeom prst="rect">
            <a:avLst/>
          </a:prstGeom>
        </p:spPr>
        <p:txBody>
          <a:bodyPr vert="horz" lIns="91440" tIns="45720" rIns="91440" bIns="45720" rtlCol="0" anchor="ct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11593581" y="6498635"/>
            <a:ext cx="598419"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782784" y="315189"/>
            <a:ext cx="9718961" cy="675389"/>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782784" y="1514479"/>
            <a:ext cx="10515600" cy="4662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94D3B83E-ED31-4032-BBFE-64B0F0068BFE}"/>
              </a:ext>
            </a:extLst>
          </p:cNvPr>
          <p:cNvCxnSpPr>
            <a:cxnSpLocks/>
          </p:cNvCxnSpPr>
          <p:nvPr userDrawn="1"/>
        </p:nvCxnSpPr>
        <p:spPr>
          <a:xfrm>
            <a:off x="0" y="1016495"/>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C7DA82A-3959-488F-A365-06392A6E6FBA}"/>
              </a:ext>
            </a:extLst>
          </p:cNvPr>
          <p:cNvPicPr>
            <a:picLocks noChangeAspect="1"/>
          </p:cNvPicPr>
          <p:nvPr userDrawn="1"/>
        </p:nvPicPr>
        <p:blipFill rotWithShape="1">
          <a:blip r:embed="rId45"/>
          <a:srcRect t="37092" b="60808"/>
          <a:stretch/>
        </p:blipFill>
        <p:spPr>
          <a:xfrm>
            <a:off x="0" y="-1"/>
            <a:ext cx="12192000" cy="289273"/>
          </a:xfrm>
          <a:prstGeom prst="rect">
            <a:avLst/>
          </a:prstGeom>
        </p:spPr>
      </p:pic>
      <p:pic>
        <p:nvPicPr>
          <p:cNvPr id="18" name="Picture 17">
            <a:extLst>
              <a:ext uri="{FF2B5EF4-FFF2-40B4-BE49-F238E27FC236}">
                <a16:creationId xmlns:a16="http://schemas.microsoft.com/office/drawing/2014/main" id="{15357EED-C1B0-44DE-BCF3-53F73D1D04B6}"/>
              </a:ext>
            </a:extLst>
          </p:cNvPr>
          <p:cNvPicPr>
            <a:picLocks noChangeAspect="1"/>
          </p:cNvPicPr>
          <p:nvPr userDrawn="1"/>
        </p:nvPicPr>
        <p:blipFill>
          <a:blip r:embed="rId46"/>
          <a:srcRect/>
          <a:stretch/>
        </p:blipFill>
        <p:spPr>
          <a:xfrm>
            <a:off x="10607040" y="532153"/>
            <a:ext cx="1260675" cy="353604"/>
          </a:xfrm>
          <a:prstGeom prst="rect">
            <a:avLst/>
          </a:prstGeom>
        </p:spPr>
      </p:pic>
      <p:pic>
        <p:nvPicPr>
          <p:cNvPr id="12" name="Picture 11">
            <a:extLst>
              <a:ext uri="{FF2B5EF4-FFF2-40B4-BE49-F238E27FC236}">
                <a16:creationId xmlns:a16="http://schemas.microsoft.com/office/drawing/2014/main" id="{4D6C4608-28DF-4D1C-83CD-5887AF7A5C7E}"/>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4907280" y="70629"/>
            <a:ext cx="2377440" cy="148013"/>
          </a:xfrm>
          <a:prstGeom prst="rect">
            <a:avLst/>
          </a:prstGeom>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6" r:id="rId3"/>
    <p:sldLayoutId id="2147483707" r:id="rId4"/>
    <p:sldLayoutId id="2147483742" r:id="rId5"/>
    <p:sldLayoutId id="2147483741" r:id="rId6"/>
    <p:sldLayoutId id="2147483733" r:id="rId7"/>
    <p:sldLayoutId id="2147483708" r:id="rId8"/>
    <p:sldLayoutId id="2147483709" r:id="rId9"/>
    <p:sldLayoutId id="2147483712" r:id="rId10"/>
    <p:sldLayoutId id="2147483714" r:id="rId11"/>
    <p:sldLayoutId id="2147483737" r:id="rId12"/>
    <p:sldLayoutId id="2147483715" r:id="rId13"/>
    <p:sldLayoutId id="2147483716" r:id="rId14"/>
    <p:sldLayoutId id="2147483738" r:id="rId15"/>
    <p:sldLayoutId id="2147483717" r:id="rId16"/>
    <p:sldLayoutId id="2147483739" r:id="rId17"/>
    <p:sldLayoutId id="2147483718" r:id="rId18"/>
    <p:sldLayoutId id="2147483719" r:id="rId19"/>
    <p:sldLayoutId id="2147483734" r:id="rId20"/>
    <p:sldLayoutId id="2147483721" r:id="rId21"/>
    <p:sldLayoutId id="2147483722" r:id="rId22"/>
    <p:sldLayoutId id="2147483723" r:id="rId23"/>
    <p:sldLayoutId id="2147483740" r:id="rId24"/>
    <p:sldLayoutId id="2147483724" r:id="rId25"/>
    <p:sldLayoutId id="2147483725" r:id="rId26"/>
    <p:sldLayoutId id="2147483726" r:id="rId27"/>
    <p:sldLayoutId id="2147483727" r:id="rId28"/>
    <p:sldLayoutId id="2147483728" r:id="rId29"/>
    <p:sldLayoutId id="2147483729" r:id="rId30"/>
    <p:sldLayoutId id="2147483731" r:id="rId31"/>
    <p:sldLayoutId id="2147483732" r:id="rId32"/>
    <p:sldLayoutId id="2147483743" r:id="rId33"/>
    <p:sldLayoutId id="2147483754" r:id="rId34"/>
    <p:sldLayoutId id="2147483755" r:id="rId35"/>
    <p:sldLayoutId id="2147483756" r:id="rId36"/>
    <p:sldLayoutId id="2147483757" r:id="rId37"/>
    <p:sldLayoutId id="2147483758" r:id="rId38"/>
    <p:sldLayoutId id="2147483760" r:id="rId39"/>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45.png"/><Relationship Id="rId5" Type="http://schemas.openxmlformats.org/officeDocument/2006/relationships/image" Target="../media/image42.emf"/><Relationship Id="rId4" Type="http://schemas.openxmlformats.org/officeDocument/2006/relationships/oleObject" Target="../embeddings/oleObject36.bin"/></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8.xml"/><Relationship Id="rId7" Type="http://schemas.openxmlformats.org/officeDocument/2006/relationships/image" Target="../media/image50.jpeg"/><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42.emf"/><Relationship Id="rId5" Type="http://schemas.openxmlformats.org/officeDocument/2006/relationships/oleObject" Target="../embeddings/oleObject37.bin"/><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jpeg"/><Relationship Id="rId7" Type="http://schemas.openxmlformats.org/officeDocument/2006/relationships/hyperlink" Target="javascript:;" TargetMode="External"/><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63.png"/><Relationship Id="rId4" Type="http://schemas.microsoft.com/office/2007/relationships/hdphoto" Target="../media/hdphoto2.wdp"/><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8.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hyperlink" Target="http://fmweb/sites/morsafety/MORSafety/default.aspx" TargetMode="Externa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79.jpe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8.xml"/><Relationship Id="rId5" Type="http://schemas.openxmlformats.org/officeDocument/2006/relationships/image" Target="../media/image83.jpe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4.xml"/><Relationship Id="rId7" Type="http://schemas.openxmlformats.org/officeDocument/2006/relationships/image" Target="../media/image85.png"/><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84.png"/><Relationship Id="rId5" Type="http://schemas.openxmlformats.org/officeDocument/2006/relationships/image" Target="../media/image42.emf"/><Relationship Id="rId4" Type="http://schemas.openxmlformats.org/officeDocument/2006/relationships/oleObject" Target="../embeddings/oleObject40.bin"/></Relationships>
</file>

<file path=ppt/slides/_rels/slide42.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8.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92.jpe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98.jpeg"/><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97.jpe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39.xml"/><Relationship Id="rId7" Type="http://schemas.openxmlformats.org/officeDocument/2006/relationships/image" Target="../media/image100.jpeg"/><Relationship Id="rId12" Type="http://schemas.openxmlformats.org/officeDocument/2006/relationships/image" Target="../media/image105.png"/><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1.emf"/><Relationship Id="rId11" Type="http://schemas.openxmlformats.org/officeDocument/2006/relationships/image" Target="../media/image104.png"/><Relationship Id="rId5" Type="http://schemas.openxmlformats.org/officeDocument/2006/relationships/oleObject" Target="../embeddings/oleObject44.bin"/><Relationship Id="rId10" Type="http://schemas.openxmlformats.org/officeDocument/2006/relationships/image" Target="../media/image103.jpeg"/><Relationship Id="rId4" Type="http://schemas.openxmlformats.org/officeDocument/2006/relationships/notesSlide" Target="../notesSlides/notesSlide13.xml"/><Relationship Id="rId9"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3.png"/><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42.emf"/><Relationship Id="rId5" Type="http://schemas.openxmlformats.org/officeDocument/2006/relationships/oleObject" Target="../embeddings/oleObject35.bin"/><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9257C1-E574-48D6-B6D1-305E4B59B3B7}"/>
              </a:ext>
            </a:extLst>
          </p:cNvPr>
          <p:cNvGraphicFramePr>
            <a:graphicFrameLocks noChangeAspect="1"/>
          </p:cNvGraphicFramePr>
          <p:nvPr>
            <p:custDataLst>
              <p:tags r:id="rId2"/>
            </p:custDataLst>
            <p:extLst>
              <p:ext uri="{D42A27DB-BD31-4B8C-83A1-F6EECF244321}">
                <p14:modId xmlns:p14="http://schemas.microsoft.com/office/powerpoint/2010/main" val="3224911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299257C1-E574-48D6-B6D1-305E4B59B3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30DEBC-CCE0-3E4B-BAC2-31E2557682E7}"/>
              </a:ext>
            </a:extLst>
          </p:cNvPr>
          <p:cNvSpPr>
            <a:spLocks noGrp="1"/>
          </p:cNvSpPr>
          <p:nvPr>
            <p:ph type="ctrTitle"/>
          </p:nvPr>
        </p:nvSpPr>
        <p:spPr>
          <a:xfrm>
            <a:off x="922420" y="1530961"/>
            <a:ext cx="6489033" cy="1418262"/>
          </a:xfrm>
        </p:spPr>
        <p:txBody>
          <a:bodyPr vert="horz">
            <a:normAutofit/>
          </a:bodyPr>
          <a:lstStyle/>
          <a:p>
            <a:r>
              <a:rPr lang="en-US" sz="3600"/>
              <a:t>Morenci Concentrator (Mill) Site-Specific Training</a:t>
            </a:r>
          </a:p>
        </p:txBody>
      </p:sp>
      <p:sp>
        <p:nvSpPr>
          <p:cNvPr id="3" name="Subtitle 2">
            <a:extLst>
              <a:ext uri="{FF2B5EF4-FFF2-40B4-BE49-F238E27FC236}">
                <a16:creationId xmlns:a16="http://schemas.microsoft.com/office/drawing/2014/main" id="{04AE2FA9-DA34-8B4E-A81B-EA4629B4E88F}"/>
              </a:ext>
            </a:extLst>
          </p:cNvPr>
          <p:cNvSpPr>
            <a:spLocks noGrp="1"/>
          </p:cNvSpPr>
          <p:nvPr>
            <p:ph type="subTitle" idx="1"/>
          </p:nvPr>
        </p:nvSpPr>
        <p:spPr>
          <a:xfrm>
            <a:off x="922421" y="3033614"/>
            <a:ext cx="9067800" cy="1519237"/>
          </a:xfrm>
        </p:spPr>
        <p:txBody>
          <a:bodyPr/>
          <a:lstStyle/>
          <a:p>
            <a:r>
              <a:rPr lang="en-US"/>
              <a:t>Welcome to the team!</a:t>
            </a:r>
          </a:p>
        </p:txBody>
      </p:sp>
    </p:spTree>
    <p:extLst>
      <p:ext uri="{BB962C8B-B14F-4D97-AF65-F5344CB8AC3E}">
        <p14:creationId xmlns:p14="http://schemas.microsoft.com/office/powerpoint/2010/main" val="1825193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3C92-0EBE-4A82-85A2-7E896EF18639}"/>
              </a:ext>
            </a:extLst>
          </p:cNvPr>
          <p:cNvSpPr>
            <a:spLocks noGrp="1"/>
          </p:cNvSpPr>
          <p:nvPr>
            <p:ph type="title"/>
          </p:nvPr>
        </p:nvSpPr>
        <p:spPr>
          <a:xfrm>
            <a:off x="160568" y="337449"/>
            <a:ext cx="10397452" cy="614306"/>
          </a:xfrm>
        </p:spPr>
        <p:txBody>
          <a:bodyPr>
            <a:noAutofit/>
          </a:bodyPr>
          <a:lstStyle/>
          <a:p>
            <a:r>
              <a:rPr lang="en-US" sz="2700">
                <a:solidFill>
                  <a:schemeClr val="tx1"/>
                </a:solidFill>
              </a:rPr>
              <a:t>Our process starts with the Mill Intermediate Ore Stockpile/ Canyon…</a:t>
            </a:r>
          </a:p>
        </p:txBody>
      </p:sp>
      <p:sp>
        <p:nvSpPr>
          <p:cNvPr id="3" name="Slide Number Placeholder 2">
            <a:extLst>
              <a:ext uri="{FF2B5EF4-FFF2-40B4-BE49-F238E27FC236}">
                <a16:creationId xmlns:a16="http://schemas.microsoft.com/office/drawing/2014/main" id="{54EF2A89-1ED8-4DDC-BE2C-64ACC4A2A97A}"/>
              </a:ext>
            </a:extLst>
          </p:cNvPr>
          <p:cNvSpPr>
            <a:spLocks noGrp="1"/>
          </p:cNvSpPr>
          <p:nvPr>
            <p:ph type="sldNum" sz="quarter" idx="12"/>
          </p:nvPr>
        </p:nvSpPr>
        <p:spPr/>
        <p:txBody>
          <a:bodyPr/>
          <a:lstStyle/>
          <a:p>
            <a:fld id="{B5EB69C0-7537-C24C-BC67-8B5F238D9475}" type="slidenum">
              <a:rPr lang="en-US" smtClean="0"/>
              <a:pPr/>
              <a:t>10</a:t>
            </a:fld>
            <a:endParaRPr lang="en-US"/>
          </a:p>
        </p:txBody>
      </p:sp>
      <p:pic>
        <p:nvPicPr>
          <p:cNvPr id="2050" name="Picture 2">
            <a:extLst>
              <a:ext uri="{FF2B5EF4-FFF2-40B4-BE49-F238E27FC236}">
                <a16:creationId xmlns:a16="http://schemas.microsoft.com/office/drawing/2014/main" id="{34015368-1F75-4F3A-8224-92524F59F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408"/>
            <a:ext cx="12176202" cy="581059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420E457-E76E-4F82-B712-00626B0FCCDD}"/>
              </a:ext>
            </a:extLst>
          </p:cNvPr>
          <p:cNvCxnSpPr>
            <a:cxnSpLocks/>
          </p:cNvCxnSpPr>
          <p:nvPr/>
        </p:nvCxnSpPr>
        <p:spPr>
          <a:xfrm flipH="1">
            <a:off x="4801832" y="1860884"/>
            <a:ext cx="1542821" cy="5683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306FAB-ED4D-49C9-AF20-5949BABB17F5}"/>
              </a:ext>
            </a:extLst>
          </p:cNvPr>
          <p:cNvCxnSpPr>
            <a:cxnSpLocks/>
          </p:cNvCxnSpPr>
          <p:nvPr/>
        </p:nvCxnSpPr>
        <p:spPr>
          <a:xfrm flipH="1">
            <a:off x="6791599" y="2493169"/>
            <a:ext cx="1615554" cy="8287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2EBDB9F-7C16-4165-B3AD-711C1A07B744}"/>
              </a:ext>
            </a:extLst>
          </p:cNvPr>
          <p:cNvCxnSpPr>
            <a:cxnSpLocks/>
          </p:cNvCxnSpPr>
          <p:nvPr/>
        </p:nvCxnSpPr>
        <p:spPr>
          <a:xfrm flipV="1">
            <a:off x="7830105" y="3536102"/>
            <a:ext cx="1975061" cy="6275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2A59780-3248-4542-8C1D-574ADECD8159}"/>
              </a:ext>
            </a:extLst>
          </p:cNvPr>
          <p:cNvSpPr txBox="1"/>
          <p:nvPr/>
        </p:nvSpPr>
        <p:spPr>
          <a:xfrm>
            <a:off x="6344653" y="1471378"/>
            <a:ext cx="1326004" cy="646331"/>
          </a:xfrm>
          <a:prstGeom prst="rect">
            <a:avLst/>
          </a:prstGeom>
          <a:noFill/>
        </p:spPr>
        <p:txBody>
          <a:bodyPr wrap="none" rtlCol="0">
            <a:spAutoFit/>
          </a:bodyPr>
          <a:lstStyle/>
          <a:p>
            <a:r>
              <a:rPr lang="en-US" b="1">
                <a:solidFill>
                  <a:srgbClr val="FFFF00"/>
                </a:solidFill>
              </a:rPr>
              <a:t>Stockpile</a:t>
            </a:r>
          </a:p>
          <a:p>
            <a:r>
              <a:rPr lang="en-US" b="1">
                <a:solidFill>
                  <a:srgbClr val="FFFF00"/>
                </a:solidFill>
              </a:rPr>
              <a:t>(Main IOS)</a:t>
            </a:r>
          </a:p>
        </p:txBody>
      </p:sp>
      <p:sp>
        <p:nvSpPr>
          <p:cNvPr id="13" name="TextBox 12">
            <a:extLst>
              <a:ext uri="{FF2B5EF4-FFF2-40B4-BE49-F238E27FC236}">
                <a16:creationId xmlns:a16="http://schemas.microsoft.com/office/drawing/2014/main" id="{2D412C0C-A701-479D-9412-BBF8DE88C807}"/>
              </a:ext>
            </a:extLst>
          </p:cNvPr>
          <p:cNvSpPr txBox="1"/>
          <p:nvPr/>
        </p:nvSpPr>
        <p:spPr>
          <a:xfrm>
            <a:off x="8410326" y="1860884"/>
            <a:ext cx="1137876" cy="646331"/>
          </a:xfrm>
          <a:prstGeom prst="rect">
            <a:avLst/>
          </a:prstGeom>
          <a:noFill/>
        </p:spPr>
        <p:txBody>
          <a:bodyPr wrap="none" rtlCol="0">
            <a:spAutoFit/>
          </a:bodyPr>
          <a:lstStyle/>
          <a:p>
            <a:r>
              <a:rPr lang="en-US" b="1">
                <a:solidFill>
                  <a:srgbClr val="FFFF00"/>
                </a:solidFill>
              </a:rPr>
              <a:t>R1A Belt</a:t>
            </a:r>
          </a:p>
          <a:p>
            <a:r>
              <a:rPr lang="en-US" b="1">
                <a:solidFill>
                  <a:srgbClr val="FFFF00"/>
                </a:solidFill>
              </a:rPr>
              <a:t>(top 1)</a:t>
            </a:r>
          </a:p>
        </p:txBody>
      </p:sp>
      <p:sp>
        <p:nvSpPr>
          <p:cNvPr id="15" name="TextBox 14">
            <a:extLst>
              <a:ext uri="{FF2B5EF4-FFF2-40B4-BE49-F238E27FC236}">
                <a16:creationId xmlns:a16="http://schemas.microsoft.com/office/drawing/2014/main" id="{87D84BEF-C40F-4350-BB94-1FDE350CCEA8}"/>
              </a:ext>
            </a:extLst>
          </p:cNvPr>
          <p:cNvSpPr txBox="1"/>
          <p:nvPr/>
        </p:nvSpPr>
        <p:spPr>
          <a:xfrm>
            <a:off x="6312316" y="3960072"/>
            <a:ext cx="1821909" cy="646331"/>
          </a:xfrm>
          <a:prstGeom prst="rect">
            <a:avLst/>
          </a:prstGeom>
          <a:noFill/>
        </p:spPr>
        <p:txBody>
          <a:bodyPr wrap="none" rtlCol="0">
            <a:spAutoFit/>
          </a:bodyPr>
          <a:lstStyle/>
          <a:p>
            <a:r>
              <a:rPr lang="en-US" b="1">
                <a:solidFill>
                  <a:srgbClr val="FFFF00"/>
                </a:solidFill>
              </a:rPr>
              <a:t>R1A to R7</a:t>
            </a:r>
          </a:p>
          <a:p>
            <a:r>
              <a:rPr lang="en-US" b="1">
                <a:solidFill>
                  <a:srgbClr val="FFFF00"/>
                </a:solidFill>
              </a:rPr>
              <a:t>Transfer Tower</a:t>
            </a:r>
          </a:p>
        </p:txBody>
      </p:sp>
      <p:cxnSp>
        <p:nvCxnSpPr>
          <p:cNvPr id="18" name="Straight Arrow Connector 17">
            <a:extLst>
              <a:ext uri="{FF2B5EF4-FFF2-40B4-BE49-F238E27FC236}">
                <a16:creationId xmlns:a16="http://schemas.microsoft.com/office/drawing/2014/main" id="{A822389A-E9BE-4945-8724-662A8C2CBEF1}"/>
              </a:ext>
            </a:extLst>
          </p:cNvPr>
          <p:cNvCxnSpPr>
            <a:cxnSpLocks/>
          </p:cNvCxnSpPr>
          <p:nvPr/>
        </p:nvCxnSpPr>
        <p:spPr>
          <a:xfrm>
            <a:off x="9987379" y="5734975"/>
            <a:ext cx="1244084" cy="1399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28B6F0C-94FF-4C0A-B2CA-56BDCF1A27D8}"/>
              </a:ext>
            </a:extLst>
          </p:cNvPr>
          <p:cNvSpPr txBox="1"/>
          <p:nvPr/>
        </p:nvSpPr>
        <p:spPr>
          <a:xfrm>
            <a:off x="8609992" y="5731350"/>
            <a:ext cx="1672820" cy="646331"/>
          </a:xfrm>
          <a:prstGeom prst="rect">
            <a:avLst/>
          </a:prstGeom>
          <a:noFill/>
        </p:spPr>
        <p:txBody>
          <a:bodyPr wrap="square" rtlCol="0">
            <a:spAutoFit/>
          </a:bodyPr>
          <a:lstStyle/>
          <a:p>
            <a:r>
              <a:rPr lang="en-US" b="1">
                <a:solidFill>
                  <a:srgbClr val="FFFF00"/>
                </a:solidFill>
              </a:rPr>
              <a:t>Morenci Lime Plant</a:t>
            </a:r>
          </a:p>
        </p:txBody>
      </p:sp>
    </p:spTree>
    <p:extLst>
      <p:ext uri="{BB962C8B-B14F-4D97-AF65-F5344CB8AC3E}">
        <p14:creationId xmlns:p14="http://schemas.microsoft.com/office/powerpoint/2010/main" val="375516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769A-6EFA-4FC0-A92A-9C15D0803412}"/>
              </a:ext>
            </a:extLst>
          </p:cNvPr>
          <p:cNvSpPr>
            <a:spLocks noGrp="1"/>
          </p:cNvSpPr>
          <p:nvPr>
            <p:ph type="title"/>
          </p:nvPr>
        </p:nvSpPr>
        <p:spPr/>
        <p:txBody>
          <a:bodyPr/>
          <a:lstStyle/>
          <a:p>
            <a:r>
              <a:rPr lang="en-US"/>
              <a:t>Morenci Concentrator  </a:t>
            </a:r>
          </a:p>
        </p:txBody>
      </p:sp>
      <p:sp>
        <p:nvSpPr>
          <p:cNvPr id="3" name="Slide Number Placeholder 2">
            <a:extLst>
              <a:ext uri="{FF2B5EF4-FFF2-40B4-BE49-F238E27FC236}">
                <a16:creationId xmlns:a16="http://schemas.microsoft.com/office/drawing/2014/main" id="{2CE32F50-E415-40F9-AFA4-96BD5D9FCA47}"/>
              </a:ext>
            </a:extLst>
          </p:cNvPr>
          <p:cNvSpPr>
            <a:spLocks noGrp="1"/>
          </p:cNvSpPr>
          <p:nvPr>
            <p:ph type="sldNum" sz="quarter" idx="12"/>
          </p:nvPr>
        </p:nvSpPr>
        <p:spPr/>
        <p:txBody>
          <a:bodyPr/>
          <a:lstStyle/>
          <a:p>
            <a:fld id="{B5EB69C0-7537-C24C-BC67-8B5F238D9475}" type="slidenum">
              <a:rPr lang="en-US" smtClean="0"/>
              <a:pPr/>
              <a:t>11</a:t>
            </a:fld>
            <a:endParaRPr lang="en-US"/>
          </a:p>
        </p:txBody>
      </p:sp>
      <p:pic>
        <p:nvPicPr>
          <p:cNvPr id="5" name="Content Placeholder 10">
            <a:extLst>
              <a:ext uri="{FF2B5EF4-FFF2-40B4-BE49-F238E27FC236}">
                <a16:creationId xmlns:a16="http://schemas.microsoft.com/office/drawing/2014/main" id="{770638E3-B12F-40C5-89D4-D3F9AECD1412}"/>
              </a:ext>
            </a:extLst>
          </p:cNvPr>
          <p:cNvPicPr>
            <a:picLocks noGrp="1" noChangeAspect="1"/>
          </p:cNvPicPr>
          <p:nvPr>
            <p:ph idx="13"/>
          </p:nvPr>
        </p:nvPicPr>
        <p:blipFill>
          <a:blip r:embed="rId2" cstate="email">
            <a:extLst>
              <a:ext uri="{28A0092B-C50C-407E-A947-70E740481C1C}">
                <a14:useLocalDpi xmlns:a14="http://schemas.microsoft.com/office/drawing/2010/main"/>
              </a:ext>
            </a:extLst>
          </a:blip>
          <a:stretch>
            <a:fillRect/>
          </a:stretch>
        </p:blipFill>
        <p:spPr>
          <a:xfrm>
            <a:off x="0" y="1037830"/>
            <a:ext cx="12192000" cy="5805967"/>
          </a:xfrm>
          <a:prstGeom prst="rect">
            <a:avLst/>
          </a:prstGeom>
        </p:spPr>
      </p:pic>
      <p:sp>
        <p:nvSpPr>
          <p:cNvPr id="6" name="Title 1">
            <a:extLst>
              <a:ext uri="{FF2B5EF4-FFF2-40B4-BE49-F238E27FC236}">
                <a16:creationId xmlns:a16="http://schemas.microsoft.com/office/drawing/2014/main" id="{828315A8-B439-4304-A1CC-428A57F749A6}"/>
              </a:ext>
            </a:extLst>
          </p:cNvPr>
          <p:cNvSpPr txBox="1">
            <a:spLocks/>
          </p:cNvSpPr>
          <p:nvPr/>
        </p:nvSpPr>
        <p:spPr>
          <a:xfrm>
            <a:off x="160568" y="337449"/>
            <a:ext cx="10397452" cy="614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r>
              <a:rPr lang="en-US" sz="2700">
                <a:solidFill>
                  <a:schemeClr val="tx1"/>
                </a:solidFill>
              </a:rPr>
              <a:t>…and winds up in the Concentrator and moves on to Tailings.</a:t>
            </a:r>
          </a:p>
        </p:txBody>
      </p:sp>
      <p:cxnSp>
        <p:nvCxnSpPr>
          <p:cNvPr id="8" name="Straight Arrow Connector 7">
            <a:extLst>
              <a:ext uri="{FF2B5EF4-FFF2-40B4-BE49-F238E27FC236}">
                <a16:creationId xmlns:a16="http://schemas.microsoft.com/office/drawing/2014/main" id="{138A0F7D-FA4A-4B7F-9912-3EEAFC38DE28}"/>
              </a:ext>
            </a:extLst>
          </p:cNvPr>
          <p:cNvCxnSpPr>
            <a:cxnSpLocks/>
          </p:cNvCxnSpPr>
          <p:nvPr/>
        </p:nvCxnSpPr>
        <p:spPr>
          <a:xfrm>
            <a:off x="7652084" y="1852863"/>
            <a:ext cx="1010655" cy="735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09E491B-15E5-43FA-B9AD-072975E4BC43}"/>
              </a:ext>
            </a:extLst>
          </p:cNvPr>
          <p:cNvCxnSpPr>
            <a:cxnSpLocks/>
          </p:cNvCxnSpPr>
          <p:nvPr/>
        </p:nvCxnSpPr>
        <p:spPr>
          <a:xfrm flipH="1" flipV="1">
            <a:off x="4065061" y="5619554"/>
            <a:ext cx="1240479" cy="5226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D5285F-588A-41FF-A9DD-A090337A6193}"/>
              </a:ext>
            </a:extLst>
          </p:cNvPr>
          <p:cNvCxnSpPr>
            <a:cxnSpLocks/>
          </p:cNvCxnSpPr>
          <p:nvPr/>
        </p:nvCxnSpPr>
        <p:spPr>
          <a:xfrm flipH="1" flipV="1">
            <a:off x="4577306" y="4574767"/>
            <a:ext cx="1056578" cy="2949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19FAB29-9266-4134-B113-3D4810ECBC8B}"/>
              </a:ext>
            </a:extLst>
          </p:cNvPr>
          <p:cNvCxnSpPr>
            <a:cxnSpLocks/>
          </p:cNvCxnSpPr>
          <p:nvPr/>
        </p:nvCxnSpPr>
        <p:spPr>
          <a:xfrm>
            <a:off x="2164159" y="2187952"/>
            <a:ext cx="0" cy="10471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CB4A583-4CFF-430E-B77D-66DC8093CC4B}"/>
              </a:ext>
            </a:extLst>
          </p:cNvPr>
          <p:cNvCxnSpPr>
            <a:cxnSpLocks/>
            <a:stCxn id="23" idx="0"/>
          </p:cNvCxnSpPr>
          <p:nvPr/>
        </p:nvCxnSpPr>
        <p:spPr>
          <a:xfrm flipH="1" flipV="1">
            <a:off x="2001900" y="4553371"/>
            <a:ext cx="48842" cy="11249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0E3C7A-507A-422D-9ED3-CBD73730D229}"/>
              </a:ext>
            </a:extLst>
          </p:cNvPr>
          <p:cNvSpPr txBox="1"/>
          <p:nvPr/>
        </p:nvSpPr>
        <p:spPr>
          <a:xfrm>
            <a:off x="6463135" y="1479048"/>
            <a:ext cx="2339102" cy="369332"/>
          </a:xfrm>
          <a:prstGeom prst="rect">
            <a:avLst/>
          </a:prstGeom>
          <a:noFill/>
        </p:spPr>
        <p:txBody>
          <a:bodyPr wrap="none" rtlCol="0">
            <a:spAutoFit/>
          </a:bodyPr>
          <a:lstStyle/>
          <a:p>
            <a:r>
              <a:rPr lang="en-US" b="1" dirty="0"/>
              <a:t>Corse Ore from IOS</a:t>
            </a:r>
          </a:p>
        </p:txBody>
      </p:sp>
      <p:sp>
        <p:nvSpPr>
          <p:cNvPr id="16" name="TextBox 15">
            <a:extLst>
              <a:ext uri="{FF2B5EF4-FFF2-40B4-BE49-F238E27FC236}">
                <a16:creationId xmlns:a16="http://schemas.microsoft.com/office/drawing/2014/main" id="{04E59A1A-EEDC-44B0-A766-53B713EA01B2}"/>
              </a:ext>
            </a:extLst>
          </p:cNvPr>
          <p:cNvSpPr txBox="1"/>
          <p:nvPr/>
        </p:nvSpPr>
        <p:spPr>
          <a:xfrm>
            <a:off x="5633884" y="4722232"/>
            <a:ext cx="2210869" cy="646331"/>
          </a:xfrm>
          <a:prstGeom prst="rect">
            <a:avLst/>
          </a:prstGeom>
          <a:noFill/>
        </p:spPr>
        <p:txBody>
          <a:bodyPr wrap="square" rtlCol="0">
            <a:spAutoFit/>
          </a:bodyPr>
          <a:lstStyle/>
          <a:p>
            <a:r>
              <a:rPr lang="en-US" b="1" dirty="0"/>
              <a:t>Concentrate Thickeners</a:t>
            </a:r>
          </a:p>
        </p:txBody>
      </p:sp>
      <p:sp>
        <p:nvSpPr>
          <p:cNvPr id="17" name="TextBox 16">
            <a:extLst>
              <a:ext uri="{FF2B5EF4-FFF2-40B4-BE49-F238E27FC236}">
                <a16:creationId xmlns:a16="http://schemas.microsoft.com/office/drawing/2014/main" id="{2382C1DE-E851-4305-998C-AFE393E2F62A}"/>
              </a:ext>
            </a:extLst>
          </p:cNvPr>
          <p:cNvSpPr txBox="1"/>
          <p:nvPr/>
        </p:nvSpPr>
        <p:spPr>
          <a:xfrm>
            <a:off x="2876389" y="2187952"/>
            <a:ext cx="2659702" cy="369332"/>
          </a:xfrm>
          <a:prstGeom prst="rect">
            <a:avLst/>
          </a:prstGeom>
          <a:noFill/>
        </p:spPr>
        <p:txBody>
          <a:bodyPr wrap="none" rtlCol="0">
            <a:spAutoFit/>
          </a:bodyPr>
          <a:lstStyle/>
          <a:p>
            <a:r>
              <a:rPr lang="en-US" b="1" dirty="0"/>
              <a:t>Morenci Concentrator</a:t>
            </a:r>
          </a:p>
        </p:txBody>
      </p:sp>
      <p:sp>
        <p:nvSpPr>
          <p:cNvPr id="19" name="TextBox 18">
            <a:extLst>
              <a:ext uri="{FF2B5EF4-FFF2-40B4-BE49-F238E27FC236}">
                <a16:creationId xmlns:a16="http://schemas.microsoft.com/office/drawing/2014/main" id="{32BAA201-C33A-45C4-85DD-9F94FB19DADA}"/>
              </a:ext>
            </a:extLst>
          </p:cNvPr>
          <p:cNvSpPr txBox="1"/>
          <p:nvPr/>
        </p:nvSpPr>
        <p:spPr>
          <a:xfrm>
            <a:off x="1166372" y="1775830"/>
            <a:ext cx="1685077" cy="369332"/>
          </a:xfrm>
          <a:prstGeom prst="rect">
            <a:avLst/>
          </a:prstGeom>
          <a:noFill/>
        </p:spPr>
        <p:txBody>
          <a:bodyPr wrap="none" rtlCol="0">
            <a:spAutoFit/>
          </a:bodyPr>
          <a:lstStyle/>
          <a:p>
            <a:r>
              <a:rPr lang="en-US" b="1" dirty="0"/>
              <a:t>MCE Building</a:t>
            </a:r>
          </a:p>
        </p:txBody>
      </p:sp>
      <p:sp>
        <p:nvSpPr>
          <p:cNvPr id="23" name="TextBox 22">
            <a:extLst>
              <a:ext uri="{FF2B5EF4-FFF2-40B4-BE49-F238E27FC236}">
                <a16:creationId xmlns:a16="http://schemas.microsoft.com/office/drawing/2014/main" id="{790586EC-F722-4A2B-90C8-6678F72BC9AF}"/>
              </a:ext>
            </a:extLst>
          </p:cNvPr>
          <p:cNvSpPr txBox="1"/>
          <p:nvPr/>
        </p:nvSpPr>
        <p:spPr>
          <a:xfrm>
            <a:off x="1310796" y="5678343"/>
            <a:ext cx="1479892" cy="369332"/>
          </a:xfrm>
          <a:prstGeom prst="rect">
            <a:avLst/>
          </a:prstGeom>
          <a:noFill/>
        </p:spPr>
        <p:txBody>
          <a:bodyPr wrap="none" rtlCol="0">
            <a:spAutoFit/>
          </a:bodyPr>
          <a:lstStyle/>
          <a:p>
            <a:r>
              <a:rPr lang="en-US" b="1" dirty="0"/>
              <a:t>Boiler Shop</a:t>
            </a:r>
          </a:p>
        </p:txBody>
      </p:sp>
      <p:cxnSp>
        <p:nvCxnSpPr>
          <p:cNvPr id="24" name="Straight Arrow Connector 23">
            <a:extLst>
              <a:ext uri="{FF2B5EF4-FFF2-40B4-BE49-F238E27FC236}">
                <a16:creationId xmlns:a16="http://schemas.microsoft.com/office/drawing/2014/main" id="{DBB37251-7784-4592-B3B0-77084FEC3C62}"/>
              </a:ext>
            </a:extLst>
          </p:cNvPr>
          <p:cNvCxnSpPr>
            <a:cxnSpLocks/>
          </p:cNvCxnSpPr>
          <p:nvPr/>
        </p:nvCxnSpPr>
        <p:spPr>
          <a:xfrm>
            <a:off x="1716833" y="3892897"/>
            <a:ext cx="1340017" cy="3506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1B75F15-B092-4CE5-85DD-0FE83A4D08B9}"/>
              </a:ext>
            </a:extLst>
          </p:cNvPr>
          <p:cNvSpPr txBox="1"/>
          <p:nvPr/>
        </p:nvSpPr>
        <p:spPr>
          <a:xfrm>
            <a:off x="496349" y="3550092"/>
            <a:ext cx="1467068" cy="369332"/>
          </a:xfrm>
          <a:prstGeom prst="rect">
            <a:avLst/>
          </a:prstGeom>
          <a:noFill/>
        </p:spPr>
        <p:txBody>
          <a:bodyPr wrap="none" rtlCol="0">
            <a:spAutoFit/>
          </a:bodyPr>
          <a:lstStyle/>
          <a:p>
            <a:r>
              <a:rPr lang="en-US" b="1" dirty="0"/>
              <a:t>Pump Shop</a:t>
            </a:r>
          </a:p>
        </p:txBody>
      </p:sp>
      <p:cxnSp>
        <p:nvCxnSpPr>
          <p:cNvPr id="26" name="Straight Arrow Connector 25">
            <a:extLst>
              <a:ext uri="{FF2B5EF4-FFF2-40B4-BE49-F238E27FC236}">
                <a16:creationId xmlns:a16="http://schemas.microsoft.com/office/drawing/2014/main" id="{1BF08F87-4BE8-468B-95A0-0EC23E370AFD}"/>
              </a:ext>
            </a:extLst>
          </p:cNvPr>
          <p:cNvCxnSpPr>
            <a:cxnSpLocks/>
          </p:cNvCxnSpPr>
          <p:nvPr/>
        </p:nvCxnSpPr>
        <p:spPr>
          <a:xfrm>
            <a:off x="1310796" y="3078904"/>
            <a:ext cx="739946" cy="5042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C0BF8ED-F7A4-4FD7-BA1C-65535F03BD1C}"/>
              </a:ext>
            </a:extLst>
          </p:cNvPr>
          <p:cNvSpPr txBox="1"/>
          <p:nvPr/>
        </p:nvSpPr>
        <p:spPr>
          <a:xfrm>
            <a:off x="255661" y="2713889"/>
            <a:ext cx="1851789" cy="369332"/>
          </a:xfrm>
          <a:prstGeom prst="rect">
            <a:avLst/>
          </a:prstGeom>
          <a:noFill/>
        </p:spPr>
        <p:txBody>
          <a:bodyPr wrap="none" rtlCol="0">
            <a:spAutoFit/>
          </a:bodyPr>
          <a:lstStyle/>
          <a:p>
            <a:r>
              <a:rPr lang="en-US" b="1" dirty="0"/>
              <a:t>Electrical Shop</a:t>
            </a:r>
          </a:p>
        </p:txBody>
      </p:sp>
      <p:sp>
        <p:nvSpPr>
          <p:cNvPr id="9" name="Left Brace 8">
            <a:extLst>
              <a:ext uri="{FF2B5EF4-FFF2-40B4-BE49-F238E27FC236}">
                <a16:creationId xmlns:a16="http://schemas.microsoft.com/office/drawing/2014/main" id="{4F40162B-E868-4058-8BB8-4D96F189B8EA}"/>
              </a:ext>
            </a:extLst>
          </p:cNvPr>
          <p:cNvSpPr/>
          <p:nvPr/>
        </p:nvSpPr>
        <p:spPr>
          <a:xfrm rot="3882684">
            <a:off x="4203669" y="2146695"/>
            <a:ext cx="455999" cy="2049371"/>
          </a:xfrm>
          <a:prstGeom prst="lef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E4CDD408-63A6-419C-9726-17264492FFDF}"/>
              </a:ext>
            </a:extLst>
          </p:cNvPr>
          <p:cNvSpPr txBox="1"/>
          <p:nvPr/>
        </p:nvSpPr>
        <p:spPr>
          <a:xfrm>
            <a:off x="5357701" y="5724509"/>
            <a:ext cx="2210869" cy="646331"/>
          </a:xfrm>
          <a:prstGeom prst="rect">
            <a:avLst/>
          </a:prstGeom>
          <a:noFill/>
        </p:spPr>
        <p:txBody>
          <a:bodyPr wrap="square" rtlCol="0">
            <a:spAutoFit/>
          </a:bodyPr>
          <a:lstStyle/>
          <a:p>
            <a:r>
              <a:rPr lang="en-US" b="1" dirty="0"/>
              <a:t>Industrial Railroad Shop</a:t>
            </a:r>
          </a:p>
        </p:txBody>
      </p:sp>
      <p:cxnSp>
        <p:nvCxnSpPr>
          <p:cNvPr id="30" name="Straight Arrow Connector 29">
            <a:extLst>
              <a:ext uri="{FF2B5EF4-FFF2-40B4-BE49-F238E27FC236}">
                <a16:creationId xmlns:a16="http://schemas.microsoft.com/office/drawing/2014/main" id="{4B67733A-34CF-4826-9AE9-A6E2FBC7161F}"/>
              </a:ext>
            </a:extLst>
          </p:cNvPr>
          <p:cNvCxnSpPr>
            <a:cxnSpLocks/>
          </p:cNvCxnSpPr>
          <p:nvPr/>
        </p:nvCxnSpPr>
        <p:spPr>
          <a:xfrm flipH="1" flipV="1">
            <a:off x="9041751" y="3501745"/>
            <a:ext cx="62144" cy="9820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F0D9675-B3CE-4595-A2F0-6BA754F1A334}"/>
              </a:ext>
            </a:extLst>
          </p:cNvPr>
          <p:cNvSpPr txBox="1"/>
          <p:nvPr/>
        </p:nvSpPr>
        <p:spPr>
          <a:xfrm>
            <a:off x="9135152" y="3745079"/>
            <a:ext cx="2210869" cy="646331"/>
          </a:xfrm>
          <a:prstGeom prst="rect">
            <a:avLst/>
          </a:prstGeom>
          <a:noFill/>
        </p:spPr>
        <p:txBody>
          <a:bodyPr wrap="square" rtlCol="0">
            <a:spAutoFit/>
          </a:bodyPr>
          <a:lstStyle/>
          <a:p>
            <a:r>
              <a:rPr lang="en-US" b="1" dirty="0"/>
              <a:t>Secondary Crushers</a:t>
            </a:r>
          </a:p>
        </p:txBody>
      </p:sp>
    </p:spTree>
    <p:extLst>
      <p:ext uri="{BB962C8B-B14F-4D97-AF65-F5344CB8AC3E}">
        <p14:creationId xmlns:p14="http://schemas.microsoft.com/office/powerpoint/2010/main" val="4101842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building, outdoor, factory&#10;&#10;Description automatically generated">
            <a:extLst>
              <a:ext uri="{FF2B5EF4-FFF2-40B4-BE49-F238E27FC236}">
                <a16:creationId xmlns:a16="http://schemas.microsoft.com/office/drawing/2014/main" id="{3363459D-5E32-48CF-9B22-DCF3A53872FE}"/>
              </a:ext>
            </a:extLst>
          </p:cNvPr>
          <p:cNvPicPr>
            <a:picLocks noGrp="1" noChangeAspect="1"/>
          </p:cNvPicPr>
          <p:nvPr>
            <p:ph sz="half" idx="2"/>
          </p:nvPr>
        </p:nvPicPr>
        <p:blipFill>
          <a:blip r:embed="rId3"/>
          <a:stretch>
            <a:fillRect/>
          </a:stretch>
        </p:blipFill>
        <p:spPr>
          <a:xfrm>
            <a:off x="219337" y="1256859"/>
            <a:ext cx="8096889" cy="5519168"/>
          </a:xfrm>
        </p:spPr>
      </p:pic>
      <p:sp>
        <p:nvSpPr>
          <p:cNvPr id="3" name="Slide Number Placeholder 2">
            <a:extLst>
              <a:ext uri="{FF2B5EF4-FFF2-40B4-BE49-F238E27FC236}">
                <a16:creationId xmlns:a16="http://schemas.microsoft.com/office/drawing/2014/main" id="{0C860F50-E1CB-4034-9B83-2C5AC6F18E4C}"/>
              </a:ext>
            </a:extLst>
          </p:cNvPr>
          <p:cNvSpPr>
            <a:spLocks noGrp="1"/>
          </p:cNvSpPr>
          <p:nvPr>
            <p:ph type="sldNum" sz="quarter" idx="12"/>
          </p:nvPr>
        </p:nvSpPr>
        <p:spPr/>
        <p:txBody>
          <a:bodyPr/>
          <a:lstStyle/>
          <a:p>
            <a:fld id="{B5EB69C0-7537-C24C-BC67-8B5F238D9475}" type="slidenum">
              <a:rPr lang="en-US" smtClean="0"/>
              <a:pPr/>
              <a:t>12</a:t>
            </a:fld>
            <a:endParaRPr lang="en-US"/>
          </a:p>
        </p:txBody>
      </p:sp>
      <p:sp>
        <p:nvSpPr>
          <p:cNvPr id="2" name="Title 1">
            <a:extLst>
              <a:ext uri="{FF2B5EF4-FFF2-40B4-BE49-F238E27FC236}">
                <a16:creationId xmlns:a16="http://schemas.microsoft.com/office/drawing/2014/main" id="{8B10885F-7EF0-4AF0-AE23-04DDBD2D3148}"/>
              </a:ext>
            </a:extLst>
          </p:cNvPr>
          <p:cNvSpPr>
            <a:spLocks noGrp="1"/>
          </p:cNvSpPr>
          <p:nvPr>
            <p:ph type="title"/>
          </p:nvPr>
        </p:nvSpPr>
        <p:spPr>
          <a:xfrm>
            <a:off x="140119" y="326009"/>
            <a:ext cx="9718961" cy="675389"/>
          </a:xfrm>
        </p:spPr>
        <p:txBody>
          <a:bodyPr>
            <a:noAutofit/>
          </a:bodyPr>
          <a:lstStyle/>
          <a:p>
            <a:r>
              <a:rPr lang="en-US" sz="2800">
                <a:solidFill>
                  <a:schemeClr val="tx1"/>
                </a:solidFill>
              </a:rPr>
              <a:t>A bird’s eye view of the Morenci Ball Mill Floor</a:t>
            </a:r>
          </a:p>
        </p:txBody>
      </p:sp>
      <p:sp>
        <p:nvSpPr>
          <p:cNvPr id="5" name="Rectangle 4">
            <a:extLst>
              <a:ext uri="{FF2B5EF4-FFF2-40B4-BE49-F238E27FC236}">
                <a16:creationId xmlns:a16="http://schemas.microsoft.com/office/drawing/2014/main" id="{D7513A38-95D4-4C72-BD7E-9D026036D50E}"/>
              </a:ext>
            </a:extLst>
          </p:cNvPr>
          <p:cNvSpPr/>
          <p:nvPr/>
        </p:nvSpPr>
        <p:spPr>
          <a:xfrm>
            <a:off x="8778240" y="1376313"/>
            <a:ext cx="3194423" cy="5155678"/>
          </a:xfrm>
          <a:prstGeom prst="rect">
            <a:avLst/>
          </a:prstGeom>
          <a:solidFill>
            <a:schemeClr val="accent4">
              <a:lumMod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The Ball Mill Floor consists of:</a:t>
            </a:r>
          </a:p>
          <a:p>
            <a:pPr algn="ctr"/>
            <a:endParaRPr lang="en-US" sz="2800">
              <a:solidFill>
                <a:schemeClr val="bg1"/>
              </a:solidFill>
            </a:endParaRPr>
          </a:p>
          <a:p>
            <a:pPr algn="ctr"/>
            <a:r>
              <a:rPr lang="en-US" sz="2800" b="1">
                <a:solidFill>
                  <a:schemeClr val="bg1"/>
                </a:solidFill>
              </a:rPr>
              <a:t>32</a:t>
            </a:r>
            <a:r>
              <a:rPr lang="en-US" sz="2800">
                <a:solidFill>
                  <a:schemeClr val="bg1"/>
                </a:solidFill>
              </a:rPr>
              <a:t> Ball Mills in</a:t>
            </a:r>
          </a:p>
          <a:p>
            <a:pPr algn="ctr"/>
            <a:r>
              <a:rPr lang="en-US" sz="2800" b="1">
                <a:solidFill>
                  <a:schemeClr val="bg1"/>
                </a:solidFill>
              </a:rPr>
              <a:t>2</a:t>
            </a:r>
            <a:r>
              <a:rPr lang="en-US" sz="2800">
                <a:solidFill>
                  <a:schemeClr val="bg1"/>
                </a:solidFill>
              </a:rPr>
              <a:t> Main areas:</a:t>
            </a:r>
          </a:p>
          <a:p>
            <a:pPr algn="ctr"/>
            <a:br>
              <a:rPr lang="en-US" sz="2800">
                <a:solidFill>
                  <a:schemeClr val="bg1"/>
                </a:solidFill>
              </a:rPr>
            </a:br>
            <a:r>
              <a:rPr lang="en-US" sz="2800" b="1">
                <a:solidFill>
                  <a:schemeClr val="bg1"/>
                </a:solidFill>
              </a:rPr>
              <a:t>16</a:t>
            </a:r>
            <a:r>
              <a:rPr lang="en-US" sz="2800">
                <a:solidFill>
                  <a:schemeClr val="bg1"/>
                </a:solidFill>
              </a:rPr>
              <a:t> Extension Side</a:t>
            </a:r>
          </a:p>
          <a:p>
            <a:pPr algn="ctr"/>
            <a:r>
              <a:rPr lang="en-US" sz="2800">
                <a:solidFill>
                  <a:schemeClr val="bg1"/>
                </a:solidFill>
              </a:rPr>
              <a:t>+</a:t>
            </a:r>
          </a:p>
          <a:p>
            <a:pPr algn="ctr"/>
            <a:r>
              <a:rPr lang="en-US" sz="2800" b="1">
                <a:solidFill>
                  <a:schemeClr val="bg1"/>
                </a:solidFill>
              </a:rPr>
              <a:t>16</a:t>
            </a:r>
            <a:r>
              <a:rPr lang="en-US" sz="2800">
                <a:solidFill>
                  <a:schemeClr val="bg1"/>
                </a:solidFill>
              </a:rPr>
              <a:t> Original Side</a:t>
            </a:r>
          </a:p>
        </p:txBody>
      </p:sp>
    </p:spTree>
    <p:extLst>
      <p:ext uri="{BB962C8B-B14F-4D97-AF65-F5344CB8AC3E}">
        <p14:creationId xmlns:p14="http://schemas.microsoft.com/office/powerpoint/2010/main" val="122902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E0E78B-10A9-48CF-BE04-EA08B00B95F0}"/>
              </a:ext>
            </a:extLst>
          </p:cNvPr>
          <p:cNvSpPr>
            <a:spLocks noGrp="1"/>
          </p:cNvSpPr>
          <p:nvPr>
            <p:ph type="ctrTitle"/>
          </p:nvPr>
        </p:nvSpPr>
        <p:spPr/>
        <p:txBody>
          <a:bodyPr/>
          <a:lstStyle/>
          <a:p>
            <a:r>
              <a:rPr lang="en-US"/>
              <a:t>In case of emergency it’s important that you know what to do…</a:t>
            </a:r>
          </a:p>
        </p:txBody>
      </p:sp>
      <p:sp>
        <p:nvSpPr>
          <p:cNvPr id="4" name="Slide Number Placeholder 3">
            <a:extLst>
              <a:ext uri="{FF2B5EF4-FFF2-40B4-BE49-F238E27FC236}">
                <a16:creationId xmlns:a16="http://schemas.microsoft.com/office/drawing/2014/main" id="{8BF63103-3539-46A1-A231-A9F3EFEB0098}"/>
              </a:ext>
            </a:extLst>
          </p:cNvPr>
          <p:cNvSpPr>
            <a:spLocks noGrp="1"/>
          </p:cNvSpPr>
          <p:nvPr>
            <p:ph type="sldNum" sz="quarter" idx="12"/>
          </p:nvPr>
        </p:nvSpPr>
        <p:spPr/>
        <p:txBody>
          <a:bodyPr/>
          <a:lstStyle/>
          <a:p>
            <a:fld id="{B5EB69C0-7537-C24C-BC67-8B5F238D9475}" type="slidenum">
              <a:rPr lang="en-US" smtClean="0"/>
              <a:pPr/>
              <a:t>13</a:t>
            </a:fld>
            <a:endParaRPr lang="en-US"/>
          </a:p>
        </p:txBody>
      </p:sp>
    </p:spTree>
    <p:extLst>
      <p:ext uri="{BB962C8B-B14F-4D97-AF65-F5344CB8AC3E}">
        <p14:creationId xmlns:p14="http://schemas.microsoft.com/office/powerpoint/2010/main" val="284793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CCF2-E415-456E-A1FC-1919FF46B799}"/>
              </a:ext>
            </a:extLst>
          </p:cNvPr>
          <p:cNvSpPr>
            <a:spLocks noGrp="1"/>
          </p:cNvSpPr>
          <p:nvPr>
            <p:ph type="title"/>
          </p:nvPr>
        </p:nvSpPr>
        <p:spPr>
          <a:xfrm>
            <a:off x="330251" y="461914"/>
            <a:ext cx="9812989" cy="435196"/>
          </a:xfrm>
        </p:spPr>
        <p:txBody>
          <a:bodyPr>
            <a:noAutofit/>
          </a:bodyPr>
          <a:lstStyle/>
          <a:p>
            <a:r>
              <a:rPr lang="en-US" sz="2800">
                <a:solidFill>
                  <a:schemeClr val="tx1"/>
                </a:solidFill>
              </a:rPr>
              <a:t>Emergency Response “Mayday” Procedures</a:t>
            </a:r>
          </a:p>
        </p:txBody>
      </p:sp>
      <p:sp>
        <p:nvSpPr>
          <p:cNvPr id="3" name="Content Placeholder 2">
            <a:extLst>
              <a:ext uri="{FF2B5EF4-FFF2-40B4-BE49-F238E27FC236}">
                <a16:creationId xmlns:a16="http://schemas.microsoft.com/office/drawing/2014/main" id="{2C618AE3-B66D-4FEF-A015-6CD064A9B1F4}"/>
              </a:ext>
            </a:extLst>
          </p:cNvPr>
          <p:cNvSpPr>
            <a:spLocks noGrp="1"/>
          </p:cNvSpPr>
          <p:nvPr>
            <p:ph idx="1"/>
          </p:nvPr>
        </p:nvSpPr>
        <p:spPr>
          <a:xfrm>
            <a:off x="330251" y="1156017"/>
            <a:ext cx="11149884" cy="5414465"/>
          </a:xfrm>
        </p:spPr>
        <p:txBody>
          <a:bodyPr>
            <a:noAutofit/>
          </a:bodyPr>
          <a:lstStyle/>
          <a:p>
            <a:pPr marL="0" indent="0" fontAlgn="base">
              <a:buNone/>
            </a:pPr>
            <a:r>
              <a:rPr lang="en-US" sz="2600" b="1"/>
              <a:t>There are several medical events that are considered serious in nature that require the use of our “Mayday” procedures.  Those events include: </a:t>
            </a:r>
          </a:p>
          <a:p>
            <a:pPr marL="857250" indent="-514350" fontAlgn="base">
              <a:spcBef>
                <a:spcPts val="2400"/>
              </a:spcBef>
              <a:buFont typeface="Wingdings" panose="05000000000000000000" pitchFamily="2" charset="2"/>
              <a:buChar char="q"/>
            </a:pPr>
            <a:r>
              <a:rPr lang="en-US" sz="2600"/>
              <a:t>ANY Chest Pains</a:t>
            </a:r>
          </a:p>
          <a:p>
            <a:pPr marL="857250" indent="-514350" fontAlgn="base">
              <a:buFont typeface="Wingdings" panose="05000000000000000000" pitchFamily="2" charset="2"/>
              <a:buChar char="q"/>
            </a:pPr>
            <a:r>
              <a:rPr lang="en-US" sz="2600"/>
              <a:t>Difficulty Breathing​</a:t>
            </a:r>
          </a:p>
          <a:p>
            <a:pPr marL="857250" indent="-514350" fontAlgn="base">
              <a:buFont typeface="Wingdings" panose="05000000000000000000" pitchFamily="2" charset="2"/>
              <a:buChar char="q"/>
            </a:pPr>
            <a:r>
              <a:rPr lang="en-US" sz="2600"/>
              <a:t>Unconscious/Unresponsive Person​</a:t>
            </a:r>
          </a:p>
          <a:p>
            <a:pPr marL="857250" indent="-514350" fontAlgn="base">
              <a:buFont typeface="Wingdings" panose="05000000000000000000" pitchFamily="2" charset="2"/>
              <a:buChar char="q"/>
            </a:pPr>
            <a:r>
              <a:rPr lang="en-US" sz="2600"/>
              <a:t>Electrical Shock ​</a:t>
            </a:r>
          </a:p>
          <a:p>
            <a:pPr marL="857250" indent="-514350" fontAlgn="base">
              <a:buFont typeface="Wingdings" panose="05000000000000000000" pitchFamily="2" charset="2"/>
              <a:buChar char="q"/>
            </a:pPr>
            <a:r>
              <a:rPr lang="en-US" sz="2600"/>
              <a:t>Major Trauma​</a:t>
            </a:r>
          </a:p>
          <a:p>
            <a:pPr marL="857250" indent="-514350" fontAlgn="base">
              <a:buFont typeface="Wingdings" panose="05000000000000000000" pitchFamily="2" charset="2"/>
              <a:buChar char="q"/>
            </a:pPr>
            <a:r>
              <a:rPr lang="en-US" sz="2600"/>
              <a:t>Seizures​</a:t>
            </a:r>
          </a:p>
          <a:p>
            <a:pPr marL="0" indent="0" fontAlgn="base">
              <a:spcBef>
                <a:spcPts val="2400"/>
              </a:spcBef>
              <a:buNone/>
            </a:pPr>
            <a:r>
              <a:rPr lang="en-US" sz="2600" b="1"/>
              <a:t>If you experience, or witness, any of these events, activate a Mayday immediately.</a:t>
            </a:r>
          </a:p>
          <a:p>
            <a:pPr marL="0" indent="0">
              <a:buNone/>
            </a:pPr>
            <a:endParaRPr lang="en-US" sz="2600"/>
          </a:p>
        </p:txBody>
      </p:sp>
      <p:sp>
        <p:nvSpPr>
          <p:cNvPr id="4" name="Slide Number Placeholder 3">
            <a:extLst>
              <a:ext uri="{FF2B5EF4-FFF2-40B4-BE49-F238E27FC236}">
                <a16:creationId xmlns:a16="http://schemas.microsoft.com/office/drawing/2014/main" id="{00F4750A-F0DE-42DF-8EDF-0FF1EC448C98}"/>
              </a:ext>
            </a:extLst>
          </p:cNvPr>
          <p:cNvSpPr>
            <a:spLocks noGrp="1"/>
          </p:cNvSpPr>
          <p:nvPr>
            <p:ph type="sldNum" sz="quarter" idx="12"/>
          </p:nvPr>
        </p:nvSpPr>
        <p:spPr/>
        <p:txBody>
          <a:bodyPr/>
          <a:lstStyle/>
          <a:p>
            <a:fld id="{B5EB69C0-7537-C24C-BC67-8B5F238D9475}" type="slidenum">
              <a:rPr lang="en-US" smtClean="0"/>
              <a:pPr/>
              <a:t>14</a:t>
            </a:fld>
            <a:endParaRPr lang="en-US"/>
          </a:p>
        </p:txBody>
      </p:sp>
    </p:spTree>
    <p:extLst>
      <p:ext uri="{BB962C8B-B14F-4D97-AF65-F5344CB8AC3E}">
        <p14:creationId xmlns:p14="http://schemas.microsoft.com/office/powerpoint/2010/main" val="30805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3644-1C61-42F6-BFC3-B36AF2A8005D}"/>
              </a:ext>
            </a:extLst>
          </p:cNvPr>
          <p:cNvSpPr>
            <a:spLocks noGrp="1"/>
          </p:cNvSpPr>
          <p:nvPr>
            <p:ph type="title"/>
          </p:nvPr>
        </p:nvSpPr>
        <p:spPr>
          <a:xfrm>
            <a:off x="254838" y="438390"/>
            <a:ext cx="7620000" cy="485438"/>
          </a:xfrm>
        </p:spPr>
        <p:txBody>
          <a:bodyPr>
            <a:normAutofit/>
          </a:bodyPr>
          <a:lstStyle/>
          <a:p>
            <a:r>
              <a:rPr lang="en-US" sz="2800">
                <a:solidFill>
                  <a:schemeClr val="tx1"/>
                </a:solidFill>
              </a:rPr>
              <a:t>How to activate a Mayday  </a:t>
            </a:r>
          </a:p>
        </p:txBody>
      </p:sp>
      <p:sp>
        <p:nvSpPr>
          <p:cNvPr id="3" name="Content Placeholder 2">
            <a:extLst>
              <a:ext uri="{FF2B5EF4-FFF2-40B4-BE49-F238E27FC236}">
                <a16:creationId xmlns:a16="http://schemas.microsoft.com/office/drawing/2014/main" id="{1E5D4A72-1C5D-417F-9711-2FB28BD549E9}"/>
              </a:ext>
            </a:extLst>
          </p:cNvPr>
          <p:cNvSpPr>
            <a:spLocks noGrp="1"/>
          </p:cNvSpPr>
          <p:nvPr>
            <p:ph idx="1"/>
          </p:nvPr>
        </p:nvSpPr>
        <p:spPr>
          <a:xfrm>
            <a:off x="287674" y="1213618"/>
            <a:ext cx="6249655" cy="5367119"/>
          </a:xfrm>
        </p:spPr>
        <p:txBody>
          <a:bodyPr>
            <a:noAutofit/>
          </a:bodyPr>
          <a:lstStyle/>
          <a:p>
            <a:pPr marL="0" indent="0" algn="ctr">
              <a:buNone/>
            </a:pPr>
            <a:r>
              <a:rPr lang="en-US" altLang="en-US" sz="2600" b="1" dirty="0"/>
              <a:t>If you’re in an area and have access to a two-way radio utilize the orange button or:</a:t>
            </a:r>
          </a:p>
          <a:p>
            <a:pPr marL="0" indent="0" algn="ctr">
              <a:buNone/>
            </a:pPr>
            <a:r>
              <a:rPr lang="en-US" altLang="en-US" sz="2600" dirty="0"/>
              <a:t>Call </a:t>
            </a:r>
            <a:r>
              <a:rPr lang="en-US" altLang="en-US" sz="2600" b="1" dirty="0">
                <a:solidFill>
                  <a:schemeClr val="accent2">
                    <a:lumMod val="75000"/>
                  </a:schemeClr>
                </a:solidFill>
              </a:rPr>
              <a:t>“Mayday, Mayday, Mayday" </a:t>
            </a:r>
            <a:r>
              <a:rPr lang="en-US" altLang="en-US" sz="2600" dirty="0"/>
              <a:t>on a channel that is monitored by the control room </a:t>
            </a:r>
            <a:r>
              <a:rPr lang="en-US" altLang="en-US" sz="2600" i="1" dirty="0"/>
              <a:t>(i.e., Morenci Concentrator)</a:t>
            </a:r>
          </a:p>
          <a:p>
            <a:pPr marL="0" indent="0" algn="ctr">
              <a:spcBef>
                <a:spcPts val="2400"/>
              </a:spcBef>
              <a:buNone/>
            </a:pPr>
            <a:endParaRPr lang="en-US" altLang="en-US" sz="2600" b="1" dirty="0"/>
          </a:p>
          <a:p>
            <a:pPr marL="0" indent="0" algn="ctr">
              <a:spcBef>
                <a:spcPts val="1800"/>
              </a:spcBef>
              <a:buNone/>
            </a:pPr>
            <a:r>
              <a:rPr lang="en-US" altLang="en-US" sz="2600" b="1" dirty="0"/>
              <a:t>If you’re in an area and only have access to a telephone:</a:t>
            </a:r>
          </a:p>
          <a:p>
            <a:pPr marL="0" indent="0" algn="ctr">
              <a:buNone/>
            </a:pPr>
            <a:r>
              <a:rPr lang="en-US" altLang="en-US" sz="2600" dirty="0"/>
              <a:t>Call </a:t>
            </a:r>
            <a:r>
              <a:rPr lang="en-US" altLang="en-US" sz="2600" b="1" dirty="0">
                <a:solidFill>
                  <a:schemeClr val="accent1"/>
                </a:solidFill>
              </a:rPr>
              <a:t>928-</a:t>
            </a:r>
            <a:r>
              <a:rPr lang="en-US" altLang="en-US" sz="2600" b="1" dirty="0">
                <a:solidFill>
                  <a:schemeClr val="accent2">
                    <a:lumMod val="75000"/>
                  </a:schemeClr>
                </a:solidFill>
              </a:rPr>
              <a:t>865-6600</a:t>
            </a:r>
            <a:r>
              <a:rPr lang="en-US" altLang="en-US" sz="2600" dirty="0"/>
              <a:t> and report a “Mayday” situation.  </a:t>
            </a:r>
            <a:r>
              <a:rPr lang="en-US" altLang="en-US" sz="2600" b="1" dirty="0"/>
              <a:t>Stay on the phone </a:t>
            </a:r>
            <a:r>
              <a:rPr lang="en-US" altLang="en-US" sz="2600" dirty="0"/>
              <a:t>until you are told to hang up. </a:t>
            </a:r>
          </a:p>
          <a:p>
            <a:pPr marL="0" indent="0" algn="ctr">
              <a:buNone/>
            </a:pPr>
            <a:endParaRPr lang="en-US" sz="2600" dirty="0"/>
          </a:p>
        </p:txBody>
      </p:sp>
      <p:sp>
        <p:nvSpPr>
          <p:cNvPr id="4" name="Slide Number Placeholder 3">
            <a:extLst>
              <a:ext uri="{FF2B5EF4-FFF2-40B4-BE49-F238E27FC236}">
                <a16:creationId xmlns:a16="http://schemas.microsoft.com/office/drawing/2014/main" id="{32204CE9-1B6D-452F-9BF6-A3147031E4CB}"/>
              </a:ext>
            </a:extLst>
          </p:cNvPr>
          <p:cNvSpPr>
            <a:spLocks noGrp="1"/>
          </p:cNvSpPr>
          <p:nvPr>
            <p:ph type="sldNum" sz="quarter" idx="12"/>
          </p:nvPr>
        </p:nvSpPr>
        <p:spPr/>
        <p:txBody>
          <a:bodyPr/>
          <a:lstStyle/>
          <a:p>
            <a:fld id="{B5EB69C0-7537-C24C-BC67-8B5F238D9475}" type="slidenum">
              <a:rPr lang="en-US" smtClean="0"/>
              <a:pPr/>
              <a:t>15</a:t>
            </a:fld>
            <a:endParaRPr lang="en-US"/>
          </a:p>
        </p:txBody>
      </p:sp>
      <p:grpSp>
        <p:nvGrpSpPr>
          <p:cNvPr id="13" name="Group 12">
            <a:extLst>
              <a:ext uri="{FF2B5EF4-FFF2-40B4-BE49-F238E27FC236}">
                <a16:creationId xmlns:a16="http://schemas.microsoft.com/office/drawing/2014/main" id="{A7F81017-38A7-4810-BECE-693BD06D8CAC}"/>
              </a:ext>
            </a:extLst>
          </p:cNvPr>
          <p:cNvGrpSpPr/>
          <p:nvPr/>
        </p:nvGrpSpPr>
        <p:grpSpPr>
          <a:xfrm>
            <a:off x="6908673" y="1103533"/>
            <a:ext cx="5066667" cy="5367119"/>
            <a:chOff x="6841150" y="858341"/>
            <a:chExt cx="5066667" cy="5367119"/>
          </a:xfrm>
        </p:grpSpPr>
        <p:pic>
          <p:nvPicPr>
            <p:cNvPr id="7" name="Picture 6">
              <a:extLst>
                <a:ext uri="{FF2B5EF4-FFF2-40B4-BE49-F238E27FC236}">
                  <a16:creationId xmlns:a16="http://schemas.microsoft.com/office/drawing/2014/main" id="{5F02C568-26FC-4DA3-A908-4EA8E545B8FC}"/>
                </a:ext>
              </a:extLst>
            </p:cNvPr>
            <p:cNvPicPr>
              <a:picLocks noChangeAspect="1"/>
            </p:cNvPicPr>
            <p:nvPr/>
          </p:nvPicPr>
          <p:blipFill>
            <a:blip r:embed="rId3"/>
            <a:stretch>
              <a:fillRect/>
            </a:stretch>
          </p:blipFill>
          <p:spPr>
            <a:xfrm>
              <a:off x="6841150" y="2749270"/>
              <a:ext cx="5066667" cy="3476190"/>
            </a:xfrm>
            <a:prstGeom prst="rect">
              <a:avLst/>
            </a:prstGeom>
          </p:spPr>
        </p:pic>
        <p:sp>
          <p:nvSpPr>
            <p:cNvPr id="8" name="Rectangle 7">
              <a:extLst>
                <a:ext uri="{FF2B5EF4-FFF2-40B4-BE49-F238E27FC236}">
                  <a16:creationId xmlns:a16="http://schemas.microsoft.com/office/drawing/2014/main" id="{2A5B170D-67E1-4326-A268-581E51745FEE}"/>
                </a:ext>
              </a:extLst>
            </p:cNvPr>
            <p:cNvSpPr/>
            <p:nvPr/>
          </p:nvSpPr>
          <p:spPr>
            <a:xfrm>
              <a:off x="6841150" y="858341"/>
              <a:ext cx="4993395" cy="1569660"/>
            </a:xfrm>
            <a:prstGeom prst="rect">
              <a:avLst/>
            </a:prstGeom>
            <a:noFill/>
          </p:spPr>
          <p:txBody>
            <a:bodyPr wrap="square" lIns="91440" tIns="45720" rIns="91440" bIns="45720">
              <a:spAutoFit/>
            </a:bodyPr>
            <a:lstStyle/>
            <a:p>
              <a:pPr algn="ctr"/>
              <a:r>
                <a:rPr lang="en-US" sz="3200" b="1" cap="all">
                  <a:ln w="9000" cmpd="sng">
                    <a:solidFill>
                      <a:schemeClr val="accent1"/>
                    </a:solidFill>
                    <a:prstDash val="solid"/>
                  </a:ln>
                  <a:solidFill>
                    <a:schemeClr val="accent2"/>
                  </a:solidFill>
                  <a:effectLst/>
                </a:rPr>
                <a:t>Press the orange button and wait for dispatch to answer</a:t>
              </a:r>
            </a:p>
          </p:txBody>
        </p:sp>
        <p:cxnSp>
          <p:nvCxnSpPr>
            <p:cNvPr id="10" name="Straight Arrow Connector 9">
              <a:extLst>
                <a:ext uri="{FF2B5EF4-FFF2-40B4-BE49-F238E27FC236}">
                  <a16:creationId xmlns:a16="http://schemas.microsoft.com/office/drawing/2014/main" id="{CF15A78F-B6E3-4E54-B782-E02FE18732A1}"/>
                </a:ext>
              </a:extLst>
            </p:cNvPr>
            <p:cNvCxnSpPr>
              <a:cxnSpLocks/>
            </p:cNvCxnSpPr>
            <p:nvPr/>
          </p:nvCxnSpPr>
          <p:spPr>
            <a:xfrm flipV="1">
              <a:off x="9662475" y="2337752"/>
              <a:ext cx="0" cy="1687398"/>
            </a:xfrm>
            <a:prstGeom prst="straightConnector1">
              <a:avLst/>
            </a:prstGeom>
            <a:ln w="155575">
              <a:headEnd type="arrow"/>
              <a:tailEnd type="none"/>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7E7A3D0B-9A5B-424E-A048-7BBC4223C898}"/>
              </a:ext>
            </a:extLst>
          </p:cNvPr>
          <p:cNvCxnSpPr>
            <a:cxnSpLocks/>
          </p:cNvCxnSpPr>
          <p:nvPr/>
        </p:nvCxnSpPr>
        <p:spPr>
          <a:xfrm>
            <a:off x="659876" y="4048007"/>
            <a:ext cx="5646656"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955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1C2326-1C56-4DA9-A641-1D61FD45606D}"/>
              </a:ext>
            </a:extLst>
          </p:cNvPr>
          <p:cNvSpPr>
            <a:spLocks noGrp="1"/>
          </p:cNvSpPr>
          <p:nvPr>
            <p:ph type="sldNum" sz="quarter" idx="12"/>
          </p:nvPr>
        </p:nvSpPr>
        <p:spPr/>
        <p:txBody>
          <a:bodyPr/>
          <a:lstStyle/>
          <a:p>
            <a:fld id="{B5EB69C0-7537-C24C-BC67-8B5F238D9475}" type="slidenum">
              <a:rPr lang="en-US" smtClean="0">
                <a:solidFill>
                  <a:schemeClr val="tx1"/>
                </a:solidFill>
              </a:rPr>
              <a:pPr/>
              <a:t>16</a:t>
            </a:fld>
            <a:endParaRPr lang="en-US">
              <a:solidFill>
                <a:schemeClr val="tx1"/>
              </a:solidFill>
            </a:endParaRPr>
          </a:p>
        </p:txBody>
      </p:sp>
      <p:sp>
        <p:nvSpPr>
          <p:cNvPr id="11" name="TextBox 10">
            <a:extLst>
              <a:ext uri="{FF2B5EF4-FFF2-40B4-BE49-F238E27FC236}">
                <a16:creationId xmlns:a16="http://schemas.microsoft.com/office/drawing/2014/main" id="{471E7550-E7F7-4707-B5B9-E9F8328462F8}"/>
              </a:ext>
            </a:extLst>
          </p:cNvPr>
          <p:cNvSpPr txBox="1"/>
          <p:nvPr/>
        </p:nvSpPr>
        <p:spPr>
          <a:xfrm>
            <a:off x="384614" y="1175654"/>
            <a:ext cx="11069450" cy="2308324"/>
          </a:xfrm>
          <a:prstGeom prst="rect">
            <a:avLst/>
          </a:prstGeom>
          <a:noFill/>
        </p:spPr>
        <p:txBody>
          <a:bodyPr wrap="square" rtlCol="0">
            <a:spAutoFit/>
          </a:bodyPr>
          <a:lstStyle/>
          <a:p>
            <a:r>
              <a:rPr lang="en-US" sz="2400" b="1">
                <a:latin typeface="+mj-lt"/>
                <a:ea typeface="Tahoma" panose="020B0604030504040204" pitchFamily="34" charset="0"/>
                <a:cs typeface="Tahoma" panose="020B0604030504040204" pitchFamily="34" charset="0"/>
              </a:rPr>
              <a:t>DO NOT transmit the name or vehicle/equipment number </a:t>
            </a:r>
            <a:r>
              <a:rPr lang="en-US" sz="2400">
                <a:latin typeface="+mj-lt"/>
                <a:ea typeface="Tahoma" panose="020B0604030504040204" pitchFamily="34" charset="0"/>
                <a:cs typeface="Tahoma" panose="020B0604030504040204" pitchFamily="34" charset="0"/>
              </a:rPr>
              <a:t>of any injured party over any radio frequency or cell phones.  </a:t>
            </a:r>
          </a:p>
          <a:p>
            <a:endParaRPr lang="en-US" sz="2400">
              <a:latin typeface="+mj-lt"/>
              <a:ea typeface="Tahoma" panose="020B0604030504040204" pitchFamily="34" charset="0"/>
              <a:cs typeface="Tahoma" panose="020B0604030504040204" pitchFamily="34" charset="0"/>
            </a:endParaRPr>
          </a:p>
          <a:p>
            <a:pPr marL="914400" indent="-452438">
              <a:buFont typeface="Wingdings" panose="05000000000000000000" pitchFamily="2" charset="2"/>
              <a:buChar char="v"/>
            </a:pPr>
            <a:r>
              <a:rPr lang="en-US" sz="2400">
                <a:latin typeface="+mj-lt"/>
                <a:ea typeface="Tahoma" panose="020B0604030504040204" pitchFamily="34" charset="0"/>
                <a:cs typeface="Tahoma" panose="020B0604030504040204" pitchFamily="34" charset="0"/>
              </a:rPr>
              <a:t>Unofficial family notification by people that privately scan radio frequencies places unnecessary stress on injured employee’s family.</a:t>
            </a:r>
          </a:p>
          <a:p>
            <a:endParaRPr lang="en-US" sz="2400">
              <a:latin typeface="+mj-lt"/>
            </a:endParaRPr>
          </a:p>
        </p:txBody>
      </p:sp>
      <p:sp>
        <p:nvSpPr>
          <p:cNvPr id="12" name="Title 1">
            <a:extLst>
              <a:ext uri="{FF2B5EF4-FFF2-40B4-BE49-F238E27FC236}">
                <a16:creationId xmlns:a16="http://schemas.microsoft.com/office/drawing/2014/main" id="{9ED2EA58-6072-41FB-9148-0209D3579BED}"/>
              </a:ext>
            </a:extLst>
          </p:cNvPr>
          <p:cNvSpPr>
            <a:spLocks noGrp="1"/>
          </p:cNvSpPr>
          <p:nvPr>
            <p:ph type="title"/>
          </p:nvPr>
        </p:nvSpPr>
        <p:spPr>
          <a:xfrm>
            <a:off x="254838" y="438390"/>
            <a:ext cx="10133500" cy="485438"/>
          </a:xfrm>
        </p:spPr>
        <p:txBody>
          <a:bodyPr>
            <a:normAutofit fontScale="90000"/>
          </a:bodyPr>
          <a:lstStyle/>
          <a:p>
            <a:r>
              <a:rPr lang="en-US" sz="2800">
                <a:solidFill>
                  <a:schemeClr val="tx1"/>
                </a:solidFill>
              </a:rPr>
              <a:t>A few more things to keep in mind when calling in a Mayday…</a:t>
            </a:r>
          </a:p>
        </p:txBody>
      </p:sp>
      <p:sp>
        <p:nvSpPr>
          <p:cNvPr id="18" name="TextBox 17">
            <a:extLst>
              <a:ext uri="{FF2B5EF4-FFF2-40B4-BE49-F238E27FC236}">
                <a16:creationId xmlns:a16="http://schemas.microsoft.com/office/drawing/2014/main" id="{9881A058-D70E-4B51-8F82-CCCADCE718F3}"/>
              </a:ext>
            </a:extLst>
          </p:cNvPr>
          <p:cNvSpPr txBox="1"/>
          <p:nvPr/>
        </p:nvSpPr>
        <p:spPr>
          <a:xfrm>
            <a:off x="453622" y="3846236"/>
            <a:ext cx="11174313" cy="2262158"/>
          </a:xfrm>
          <a:prstGeom prst="rect">
            <a:avLst/>
          </a:prstGeom>
          <a:noFill/>
        </p:spPr>
        <p:txBody>
          <a:bodyPr wrap="square">
            <a:spAutoFit/>
          </a:bodyPr>
          <a:lstStyle/>
          <a:p>
            <a:r>
              <a:rPr lang="en-US" sz="2400" b="1">
                <a:solidFill>
                  <a:schemeClr val="tx1"/>
                </a:solidFill>
              </a:rPr>
              <a:t>Other reasons a Mayday may need to be activated </a:t>
            </a:r>
            <a:r>
              <a:rPr lang="en-US" sz="2400">
                <a:solidFill>
                  <a:schemeClr val="tx1"/>
                </a:solidFill>
              </a:rPr>
              <a:t>that aren’t medical related:</a:t>
            </a:r>
          </a:p>
          <a:p>
            <a:pPr marL="857250" lvl="1" indent="-400050">
              <a:spcBef>
                <a:spcPts val="1800"/>
              </a:spcBef>
              <a:buFont typeface="Wingdings" panose="05000000000000000000" pitchFamily="2" charset="2"/>
              <a:buChar char="v"/>
            </a:pPr>
            <a:r>
              <a:rPr lang="en-US" sz="2400"/>
              <a:t>Dumpster Fire</a:t>
            </a:r>
          </a:p>
          <a:p>
            <a:pPr marL="857250" lvl="1" indent="-400050">
              <a:spcBef>
                <a:spcPts val="1800"/>
              </a:spcBef>
              <a:buFont typeface="Wingdings" panose="05000000000000000000" pitchFamily="2" charset="2"/>
              <a:buChar char="v"/>
            </a:pPr>
            <a:r>
              <a:rPr lang="en-US" sz="2400"/>
              <a:t>Vehicle Fire</a:t>
            </a:r>
          </a:p>
          <a:p>
            <a:pPr marL="857250" lvl="1" indent="-400050">
              <a:spcBef>
                <a:spcPts val="1800"/>
              </a:spcBef>
              <a:buFont typeface="Wingdings" panose="05000000000000000000" pitchFamily="2" charset="2"/>
              <a:buChar char="v"/>
            </a:pPr>
            <a:r>
              <a:rPr lang="en-US" sz="2400"/>
              <a:t>Office or Building Fire</a:t>
            </a:r>
          </a:p>
        </p:txBody>
      </p:sp>
    </p:spTree>
    <p:extLst>
      <p:ext uri="{BB962C8B-B14F-4D97-AF65-F5344CB8AC3E}">
        <p14:creationId xmlns:p14="http://schemas.microsoft.com/office/powerpoint/2010/main" val="90505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AE482-DD2D-4853-9D0C-270D26172DFE}"/>
              </a:ext>
            </a:extLst>
          </p:cNvPr>
          <p:cNvSpPr>
            <a:spLocks noGrp="1"/>
          </p:cNvSpPr>
          <p:nvPr>
            <p:ph type="title"/>
          </p:nvPr>
        </p:nvSpPr>
        <p:spPr>
          <a:xfrm>
            <a:off x="226557" y="443060"/>
            <a:ext cx="10303792" cy="395926"/>
          </a:xfrm>
        </p:spPr>
        <p:txBody>
          <a:bodyPr>
            <a:normAutofit fontScale="90000"/>
          </a:bodyPr>
          <a:lstStyle/>
          <a:p>
            <a:r>
              <a:rPr lang="en-US" sz="2800">
                <a:solidFill>
                  <a:schemeClr val="tx1"/>
                </a:solidFill>
              </a:rPr>
              <a:t>What to do if you’re involved in a medical event that doesn’t require a Mayday…</a:t>
            </a:r>
          </a:p>
        </p:txBody>
      </p:sp>
      <p:sp>
        <p:nvSpPr>
          <p:cNvPr id="4" name="Slide Number Placeholder 3">
            <a:extLst>
              <a:ext uri="{FF2B5EF4-FFF2-40B4-BE49-F238E27FC236}">
                <a16:creationId xmlns:a16="http://schemas.microsoft.com/office/drawing/2014/main" id="{D509E200-16DF-4EFE-82F8-39CE36AB9213}"/>
              </a:ext>
            </a:extLst>
          </p:cNvPr>
          <p:cNvSpPr>
            <a:spLocks noGrp="1"/>
          </p:cNvSpPr>
          <p:nvPr>
            <p:ph type="sldNum" sz="quarter" idx="12"/>
          </p:nvPr>
        </p:nvSpPr>
        <p:spPr/>
        <p:txBody>
          <a:bodyPr/>
          <a:lstStyle/>
          <a:p>
            <a:fld id="{B5EB69C0-7537-C24C-BC67-8B5F238D9475}" type="slidenum">
              <a:rPr lang="en-US" smtClean="0"/>
              <a:pPr/>
              <a:t>17</a:t>
            </a:fld>
            <a:endParaRPr lang="en-US"/>
          </a:p>
        </p:txBody>
      </p:sp>
      <p:sp>
        <p:nvSpPr>
          <p:cNvPr id="5" name="Content Placeholder 3">
            <a:extLst>
              <a:ext uri="{FF2B5EF4-FFF2-40B4-BE49-F238E27FC236}">
                <a16:creationId xmlns:a16="http://schemas.microsoft.com/office/drawing/2014/main" id="{9A63E721-B7FA-4CEC-9C32-A675F85A65C6}"/>
              </a:ext>
            </a:extLst>
          </p:cNvPr>
          <p:cNvSpPr txBox="1">
            <a:spLocks/>
          </p:cNvSpPr>
          <p:nvPr/>
        </p:nvSpPr>
        <p:spPr>
          <a:xfrm>
            <a:off x="461913" y="1118586"/>
            <a:ext cx="11166021" cy="5519258"/>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12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685800" rtl="0" eaLnBrk="1" latinLnBrk="0" hangingPunct="1">
              <a:lnSpc>
                <a:spcPct val="90000"/>
              </a:lnSpc>
              <a:spcBef>
                <a:spcPts val="1200"/>
              </a:spcBef>
              <a:buClr>
                <a:srgbClr val="BB5D00"/>
              </a:buClr>
              <a:buFont typeface="Wingdings 3" panose="05040102010807070707" pitchFamily="18" charset="2"/>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1200"/>
              </a:spcBef>
              <a:buClr>
                <a:srgbClr val="BB5D00"/>
              </a:buClr>
              <a:buFont typeface="Wingdings" panose="05000000000000000000" pitchFamily="2" charset="2"/>
              <a:buChar char="Ø"/>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685800" rtl="0" eaLnBrk="1" latinLnBrk="0" hangingPunct="1">
              <a:lnSpc>
                <a:spcPct val="90000"/>
              </a:lnSpc>
              <a:spcBef>
                <a:spcPts val="1200"/>
              </a:spcBef>
              <a:buClr>
                <a:srgbClr val="BB5D00"/>
              </a:buClr>
              <a:buFont typeface="Wingdings 3" panose="05040102010807070707" pitchFamily="18" charset="2"/>
              <a:buChar char=""/>
              <a:defRPr sz="18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BB5D00"/>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200"/>
              <a:t>If involved in a medical incident which does not constitute a full Mayday response, </a:t>
            </a:r>
            <a:r>
              <a:rPr lang="en-US" sz="2200" b="1">
                <a:solidFill>
                  <a:schemeClr val="accent1"/>
                </a:solidFill>
              </a:rPr>
              <a:t>call 928-865-6600 </a:t>
            </a:r>
            <a:r>
              <a:rPr lang="en-US" sz="2200"/>
              <a:t>and let them know you have a </a:t>
            </a:r>
            <a:r>
              <a:rPr lang="en-US" sz="2200" b="1"/>
              <a:t>non-emergency situation</a:t>
            </a:r>
            <a:r>
              <a:rPr lang="en-US" sz="2200"/>
              <a:t>.  </a:t>
            </a:r>
          </a:p>
          <a:p>
            <a:endParaRPr lang="en-US" sz="1000" b="1"/>
          </a:p>
          <a:p>
            <a:r>
              <a:rPr lang="en-US" sz="2200"/>
              <a:t>If any of the following criteria is met, </a:t>
            </a:r>
            <a:r>
              <a:rPr lang="en-US" sz="2200" b="1"/>
              <a:t>contact a member of the ERRT team </a:t>
            </a:r>
            <a:r>
              <a:rPr lang="en-US" sz="2200"/>
              <a:t>to determine the correct response.  ERRT will help you to determine the safest mode of transport to the clinic.</a:t>
            </a:r>
          </a:p>
          <a:p>
            <a:endParaRPr lang="en-US" sz="1000"/>
          </a:p>
          <a:p>
            <a:r>
              <a:rPr lang="en-US" sz="2200"/>
              <a:t>Conditions which can utilize a non-emergency response:</a:t>
            </a:r>
          </a:p>
          <a:p>
            <a:pPr lvl="1"/>
            <a:r>
              <a:rPr lang="en-US" sz="2200"/>
              <a:t>Vomiting and become dehydrated </a:t>
            </a:r>
          </a:p>
          <a:p>
            <a:pPr lvl="1"/>
            <a:r>
              <a:rPr lang="en-US" sz="2200"/>
              <a:t>Experiencing neck pain</a:t>
            </a:r>
          </a:p>
          <a:p>
            <a:pPr lvl="1"/>
            <a:r>
              <a:rPr lang="en-US" sz="2200"/>
              <a:t>Experiencing complications with personal medical condition,</a:t>
            </a:r>
          </a:p>
          <a:p>
            <a:pPr marL="457200" lvl="1" indent="0">
              <a:buNone/>
            </a:pPr>
            <a:r>
              <a:rPr lang="en-US" sz="2200"/>
              <a:t>    (allergies, diabetes, etc.)</a:t>
            </a:r>
          </a:p>
          <a:p>
            <a:pPr lvl="1"/>
            <a:r>
              <a:rPr lang="en-US" sz="2200"/>
              <a:t>Dehydration </a:t>
            </a:r>
          </a:p>
          <a:p>
            <a:pPr lvl="1"/>
            <a:endParaRPr lang="en-US"/>
          </a:p>
        </p:txBody>
      </p:sp>
    </p:spTree>
    <p:extLst>
      <p:ext uri="{BB962C8B-B14F-4D97-AF65-F5344CB8AC3E}">
        <p14:creationId xmlns:p14="http://schemas.microsoft.com/office/powerpoint/2010/main" val="2611115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57DD83D-CBF5-47FB-AB4B-4B76FBFAB1E1}"/>
              </a:ext>
            </a:extLst>
          </p:cNvPr>
          <p:cNvSpPr>
            <a:spLocks noGrp="1"/>
          </p:cNvSpPr>
          <p:nvPr>
            <p:ph type="body" sz="quarter" idx="3"/>
          </p:nvPr>
        </p:nvSpPr>
        <p:spPr>
          <a:xfrm>
            <a:off x="561357" y="1336637"/>
            <a:ext cx="5183188" cy="823912"/>
          </a:xfrm>
        </p:spPr>
        <p:txBody>
          <a:bodyPr anchor="t" anchorCtr="0">
            <a:noAutofit/>
          </a:bodyPr>
          <a:lstStyle/>
          <a:p>
            <a:r>
              <a:rPr lang="en-US" sz="2400"/>
              <a:t>Ways you may be notified of the need to evacuate:</a:t>
            </a:r>
          </a:p>
        </p:txBody>
      </p:sp>
      <p:sp>
        <p:nvSpPr>
          <p:cNvPr id="2" name="Title 1">
            <a:extLst>
              <a:ext uri="{FF2B5EF4-FFF2-40B4-BE49-F238E27FC236}">
                <a16:creationId xmlns:a16="http://schemas.microsoft.com/office/drawing/2014/main" id="{40260099-E329-4631-AC05-E8DFB9237DFA}"/>
              </a:ext>
            </a:extLst>
          </p:cNvPr>
          <p:cNvSpPr>
            <a:spLocks noGrp="1"/>
          </p:cNvSpPr>
          <p:nvPr>
            <p:ph type="title"/>
          </p:nvPr>
        </p:nvSpPr>
        <p:spPr>
          <a:xfrm>
            <a:off x="103696" y="277859"/>
            <a:ext cx="10358742" cy="705531"/>
          </a:xfrm>
        </p:spPr>
        <p:txBody>
          <a:bodyPr>
            <a:noAutofit/>
          </a:bodyPr>
          <a:lstStyle/>
          <a:p>
            <a:r>
              <a:rPr lang="en-US" sz="2600">
                <a:solidFill>
                  <a:schemeClr val="tx1"/>
                </a:solidFill>
              </a:rPr>
              <a:t>There may be situations that require the Mill to be evacuated  </a:t>
            </a:r>
          </a:p>
        </p:txBody>
      </p:sp>
      <p:sp>
        <p:nvSpPr>
          <p:cNvPr id="4" name="Slide Number Placeholder 3">
            <a:extLst>
              <a:ext uri="{FF2B5EF4-FFF2-40B4-BE49-F238E27FC236}">
                <a16:creationId xmlns:a16="http://schemas.microsoft.com/office/drawing/2014/main" id="{DB74D543-68C1-4EE0-98E0-8CD78AB852B0}"/>
              </a:ext>
            </a:extLst>
          </p:cNvPr>
          <p:cNvSpPr>
            <a:spLocks noGrp="1"/>
          </p:cNvSpPr>
          <p:nvPr>
            <p:ph type="sldNum" sz="quarter" idx="12"/>
          </p:nvPr>
        </p:nvSpPr>
        <p:spPr>
          <a:xfrm>
            <a:off x="11593581" y="6220776"/>
            <a:ext cx="598419" cy="359365"/>
          </a:xfrm>
        </p:spPr>
        <p:txBody>
          <a:bodyPr/>
          <a:lstStyle/>
          <a:p>
            <a:fld id="{B5EB69C0-7537-C24C-BC67-8B5F238D9475}" type="slidenum">
              <a:rPr lang="en-US" smtClean="0"/>
              <a:pPr/>
              <a:t>18</a:t>
            </a:fld>
            <a:endParaRPr lang="en-US"/>
          </a:p>
        </p:txBody>
      </p:sp>
      <p:sp>
        <p:nvSpPr>
          <p:cNvPr id="11" name="Text Placeholder 5">
            <a:extLst>
              <a:ext uri="{FF2B5EF4-FFF2-40B4-BE49-F238E27FC236}">
                <a16:creationId xmlns:a16="http://schemas.microsoft.com/office/drawing/2014/main" id="{430D65F2-CE6E-4F8E-96E9-655EE3EB5725}"/>
              </a:ext>
            </a:extLst>
          </p:cNvPr>
          <p:cNvSpPr>
            <a:spLocks noGrp="1"/>
          </p:cNvSpPr>
          <p:nvPr>
            <p:ph type="body" sz="quarter" idx="13"/>
          </p:nvPr>
        </p:nvSpPr>
        <p:spPr>
          <a:xfrm>
            <a:off x="6172200" y="1336637"/>
            <a:ext cx="4904941" cy="823912"/>
          </a:xfrm>
        </p:spPr>
        <p:txBody>
          <a:bodyPr anchor="t" anchorCtr="0">
            <a:noAutofit/>
          </a:bodyPr>
          <a:lstStyle/>
          <a:p>
            <a:r>
              <a:rPr lang="en-US" sz="2400"/>
              <a:t>In the event of an evacuation, you should:</a:t>
            </a:r>
          </a:p>
          <a:p>
            <a:pPr>
              <a:buClr>
                <a:schemeClr val="tx1"/>
              </a:buClr>
            </a:pPr>
            <a:endParaRPr lang="en-US" sz="2400" b="0">
              <a:solidFill>
                <a:schemeClr val="tx1"/>
              </a:solidFill>
            </a:endParaRPr>
          </a:p>
          <a:p>
            <a:endParaRPr lang="en-US" sz="2400"/>
          </a:p>
        </p:txBody>
      </p:sp>
      <p:cxnSp>
        <p:nvCxnSpPr>
          <p:cNvPr id="15" name="Straight Connector 14">
            <a:extLst>
              <a:ext uri="{FF2B5EF4-FFF2-40B4-BE49-F238E27FC236}">
                <a16:creationId xmlns:a16="http://schemas.microsoft.com/office/drawing/2014/main" id="{FF1BF59D-299B-4A14-9FAC-857AF31FC6BC}"/>
              </a:ext>
            </a:extLst>
          </p:cNvPr>
          <p:cNvCxnSpPr/>
          <p:nvPr/>
        </p:nvCxnSpPr>
        <p:spPr>
          <a:xfrm>
            <a:off x="504825" y="2078104"/>
            <a:ext cx="505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3F9EA4-20F8-4D09-95BA-D5A63AB6BA68}"/>
              </a:ext>
            </a:extLst>
          </p:cNvPr>
          <p:cNvCxnSpPr/>
          <p:nvPr/>
        </p:nvCxnSpPr>
        <p:spPr>
          <a:xfrm>
            <a:off x="6172200" y="2078104"/>
            <a:ext cx="50577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68ECBD-94EE-4656-960C-277FA4EE3D5F}"/>
              </a:ext>
            </a:extLst>
          </p:cNvPr>
          <p:cNvCxnSpPr>
            <a:cxnSpLocks/>
          </p:cNvCxnSpPr>
          <p:nvPr/>
        </p:nvCxnSpPr>
        <p:spPr>
          <a:xfrm flipV="1">
            <a:off x="5855369" y="2455092"/>
            <a:ext cx="0" cy="301012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F229497-A24A-42D7-80B6-2B7B55169591}"/>
              </a:ext>
            </a:extLst>
          </p:cNvPr>
          <p:cNvGrpSpPr/>
          <p:nvPr/>
        </p:nvGrpSpPr>
        <p:grpSpPr>
          <a:xfrm>
            <a:off x="5545646" y="1805704"/>
            <a:ext cx="548640" cy="548640"/>
            <a:chOff x="2595093" y="1098847"/>
            <a:chExt cx="313850" cy="359938"/>
          </a:xfrm>
        </p:grpSpPr>
        <p:sp>
          <p:nvSpPr>
            <p:cNvPr id="22" name="Arrow: Chevron 21">
              <a:extLst>
                <a:ext uri="{FF2B5EF4-FFF2-40B4-BE49-F238E27FC236}">
                  <a16:creationId xmlns:a16="http://schemas.microsoft.com/office/drawing/2014/main" id="{A9484E6D-0857-4791-8652-CFE5B217C365}"/>
                </a:ext>
              </a:extLst>
            </p:cNvPr>
            <p:cNvSpPr/>
            <p:nvPr/>
          </p:nvSpPr>
          <p:spPr>
            <a:xfrm>
              <a:off x="2633704" y="1098847"/>
              <a:ext cx="275239" cy="359938"/>
            </a:xfrm>
            <a:prstGeom prst="chevron">
              <a:avLst/>
            </a:prstGeom>
            <a:solidFill>
              <a:schemeClr val="accent1">
                <a:lumMod val="5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8072" fontAlgn="auto" hangingPunct="0">
                <a:spcBef>
                  <a:spcPts val="0"/>
                </a:spcBef>
                <a:spcAft>
                  <a:spcPts val="0"/>
                </a:spcAft>
                <a:buClr>
                  <a:srgbClr val="FFFFFF"/>
                </a:buClr>
              </a:pPr>
              <a:endParaRPr lang="en-US" sz="1600" b="1" kern="0">
                <a:solidFill>
                  <a:srgbClr val="FFFFFF"/>
                </a:solidFill>
                <a:latin typeface="Arial" panose="020B0604020202020204" pitchFamily="34" charset="0"/>
                <a:cs typeface="Arial" panose="020B0604020202020204" pitchFamily="34" charset="0"/>
                <a:sym typeface="Imago"/>
              </a:endParaRPr>
            </a:p>
          </p:txBody>
        </p:sp>
        <p:sp>
          <p:nvSpPr>
            <p:cNvPr id="23" name="Arrow: Chevron 22">
              <a:extLst>
                <a:ext uri="{FF2B5EF4-FFF2-40B4-BE49-F238E27FC236}">
                  <a16:creationId xmlns:a16="http://schemas.microsoft.com/office/drawing/2014/main" id="{D23B8952-22F7-4D4E-B386-E027B20634E0}"/>
                </a:ext>
              </a:extLst>
            </p:cNvPr>
            <p:cNvSpPr/>
            <p:nvPr/>
          </p:nvSpPr>
          <p:spPr>
            <a:xfrm>
              <a:off x="2595093" y="1136303"/>
              <a:ext cx="217956" cy="285027"/>
            </a:xfrm>
            <a:prstGeom prst="chevron">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8072" fontAlgn="auto" hangingPunct="0">
                <a:spcBef>
                  <a:spcPts val="0"/>
                </a:spcBef>
                <a:spcAft>
                  <a:spcPts val="0"/>
                </a:spcAft>
                <a:buClr>
                  <a:srgbClr val="FFFFFF"/>
                </a:buClr>
              </a:pPr>
              <a:endParaRPr lang="en-US" sz="1600" b="1" kern="0">
                <a:solidFill>
                  <a:srgbClr val="FFFFFF"/>
                </a:solidFill>
                <a:latin typeface="Arial" panose="020B0604020202020204" pitchFamily="34" charset="0"/>
                <a:cs typeface="Arial" panose="020B0604020202020204" pitchFamily="34" charset="0"/>
                <a:sym typeface="Imago"/>
              </a:endParaRPr>
            </a:p>
          </p:txBody>
        </p:sp>
      </p:grpSp>
      <p:sp>
        <p:nvSpPr>
          <p:cNvPr id="24" name="Text Placeholder 5">
            <a:extLst>
              <a:ext uri="{FF2B5EF4-FFF2-40B4-BE49-F238E27FC236}">
                <a16:creationId xmlns:a16="http://schemas.microsoft.com/office/drawing/2014/main" id="{BAD98AAC-8334-4ED7-9740-CAA0CA1C21E2}"/>
              </a:ext>
            </a:extLst>
          </p:cNvPr>
          <p:cNvSpPr txBox="1">
            <a:spLocks/>
          </p:cNvSpPr>
          <p:nvPr/>
        </p:nvSpPr>
        <p:spPr>
          <a:xfrm>
            <a:off x="6205110" y="2297253"/>
            <a:ext cx="4904941" cy="301011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Clr>
                <a:srgbClr val="DF572A"/>
              </a:buClr>
              <a:buSzPct val="105000"/>
              <a:buFont typeface="Arial" panose="020B0604020202020204" pitchFamily="34" charset="0"/>
              <a:buNone/>
              <a:defRPr sz="2400" b="1" i="0" kern="1200">
                <a:solidFill>
                  <a:srgbClr val="BB5D00"/>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DF572A"/>
              </a:buClr>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DF572A"/>
              </a:buClr>
              <a:buFont typeface="Courier New" panose="02070309020205020404" pitchFamily="49"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DF572A"/>
              </a:buClr>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DF572A"/>
              </a:buClr>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spcBef>
                <a:spcPts val="2400"/>
              </a:spcBef>
              <a:buClr>
                <a:schemeClr val="tx1"/>
              </a:buClr>
              <a:buFont typeface="Wingdings" panose="05000000000000000000" pitchFamily="2" charset="2"/>
              <a:buChar char="§"/>
            </a:pPr>
            <a:r>
              <a:rPr lang="en-US">
                <a:solidFill>
                  <a:schemeClr val="tx1"/>
                </a:solidFill>
              </a:rPr>
              <a:t>Remain Calm</a:t>
            </a:r>
          </a:p>
          <a:p>
            <a:pPr marL="342900" indent="-342900">
              <a:spcBef>
                <a:spcPts val="1200"/>
              </a:spcBef>
              <a:buClr>
                <a:schemeClr val="tx1"/>
              </a:buClr>
              <a:buFont typeface="Wingdings" panose="05000000000000000000" pitchFamily="2" charset="2"/>
              <a:buChar char="§"/>
            </a:pPr>
            <a:r>
              <a:rPr lang="en-US" b="0">
                <a:solidFill>
                  <a:schemeClr val="tx1"/>
                </a:solidFill>
              </a:rPr>
              <a:t>Make your way to the closest evacuation point</a:t>
            </a:r>
          </a:p>
          <a:p>
            <a:pPr marL="342900" indent="-342900">
              <a:buClr>
                <a:schemeClr val="tx1"/>
              </a:buClr>
              <a:buFont typeface="Wingdings" panose="05000000000000000000" pitchFamily="2" charset="2"/>
              <a:buChar char="§"/>
            </a:pPr>
            <a:r>
              <a:rPr lang="en-US" b="0">
                <a:solidFill>
                  <a:schemeClr val="tx1"/>
                </a:solidFill>
              </a:rPr>
              <a:t>Inform others on the way out that may not be aware </a:t>
            </a:r>
          </a:p>
          <a:p>
            <a:pPr>
              <a:buClr>
                <a:schemeClr val="tx1"/>
              </a:buClr>
            </a:pPr>
            <a:endParaRPr lang="en-US" b="0">
              <a:solidFill>
                <a:schemeClr val="tx1"/>
              </a:solidFill>
            </a:endParaRPr>
          </a:p>
          <a:p>
            <a:endParaRPr lang="en-US"/>
          </a:p>
        </p:txBody>
      </p:sp>
      <p:sp>
        <p:nvSpPr>
          <p:cNvPr id="25" name="Text Placeholder 9">
            <a:extLst>
              <a:ext uri="{FF2B5EF4-FFF2-40B4-BE49-F238E27FC236}">
                <a16:creationId xmlns:a16="http://schemas.microsoft.com/office/drawing/2014/main" id="{C192D1BE-58E7-4CC6-92FB-3BEBDEC87C79}"/>
              </a:ext>
            </a:extLst>
          </p:cNvPr>
          <p:cNvSpPr txBox="1">
            <a:spLocks/>
          </p:cNvSpPr>
          <p:nvPr/>
        </p:nvSpPr>
        <p:spPr>
          <a:xfrm>
            <a:off x="561357" y="2297253"/>
            <a:ext cx="5183188" cy="301011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Clr>
                <a:srgbClr val="DF572A"/>
              </a:buClr>
              <a:buSzPct val="105000"/>
              <a:buFont typeface="Arial" panose="020B0604020202020204" pitchFamily="34" charset="0"/>
              <a:buNone/>
              <a:defRPr sz="2400" b="1" i="0" kern="1200">
                <a:solidFill>
                  <a:srgbClr val="BB5D00"/>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DF572A"/>
              </a:buClr>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DF572A"/>
              </a:buClr>
              <a:buFont typeface="Courier New" panose="02070309020205020404" pitchFamily="49"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DF572A"/>
              </a:buClr>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DF572A"/>
              </a:buClr>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spcBef>
                <a:spcPts val="2400"/>
              </a:spcBef>
              <a:buClrTx/>
              <a:buFont typeface="Wingdings" panose="05000000000000000000" pitchFamily="2" charset="2"/>
              <a:buChar char="§"/>
            </a:pPr>
            <a:r>
              <a:rPr lang="en-US" b="0">
                <a:solidFill>
                  <a:schemeClr val="tx1"/>
                </a:solidFill>
              </a:rPr>
              <a:t>Alarm sounds 3 times in a row</a:t>
            </a:r>
          </a:p>
          <a:p>
            <a:pPr marL="342900" indent="-342900">
              <a:buClrTx/>
              <a:buFont typeface="Wingdings" panose="05000000000000000000" pitchFamily="2" charset="2"/>
              <a:buChar char="§"/>
            </a:pPr>
            <a:r>
              <a:rPr lang="en-US" b="0">
                <a:solidFill>
                  <a:schemeClr val="tx1"/>
                </a:solidFill>
              </a:rPr>
              <a:t>Notified By Supervisor or Control Room Operator  </a:t>
            </a:r>
          </a:p>
          <a:p>
            <a:pPr marL="342900" indent="-342900">
              <a:buClrTx/>
              <a:buFont typeface="Wingdings" panose="05000000000000000000" pitchFamily="2" charset="2"/>
              <a:buChar char="§"/>
            </a:pPr>
            <a:r>
              <a:rPr lang="en-US" b="0">
                <a:solidFill>
                  <a:schemeClr val="tx1"/>
                </a:solidFill>
              </a:rPr>
              <a:t>Notified by phone</a:t>
            </a:r>
          </a:p>
          <a:p>
            <a:pPr marL="342900" indent="-342900">
              <a:buClrTx/>
              <a:buFont typeface="Wingdings" panose="05000000000000000000" pitchFamily="2" charset="2"/>
              <a:buChar char="§"/>
            </a:pPr>
            <a:r>
              <a:rPr lang="en-US" b="0">
                <a:solidFill>
                  <a:schemeClr val="tx1"/>
                </a:solidFill>
              </a:rPr>
              <a:t>Notified by radio</a:t>
            </a:r>
          </a:p>
          <a:p>
            <a:endParaRPr lang="en-US"/>
          </a:p>
        </p:txBody>
      </p:sp>
    </p:spTree>
    <p:extLst>
      <p:ext uri="{BB962C8B-B14F-4D97-AF65-F5344CB8AC3E}">
        <p14:creationId xmlns:p14="http://schemas.microsoft.com/office/powerpoint/2010/main" val="2288344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12C620-6530-48F9-8ED6-A1A0F31D2A24}"/>
              </a:ext>
            </a:extLst>
          </p:cNvPr>
          <p:cNvSpPr>
            <a:spLocks noGrp="1"/>
          </p:cNvSpPr>
          <p:nvPr>
            <p:ph type="sldNum" sz="quarter" idx="12"/>
          </p:nvPr>
        </p:nvSpPr>
        <p:spPr>
          <a:xfrm>
            <a:off x="11569967" y="6498635"/>
            <a:ext cx="622034" cy="359365"/>
          </a:xfrm>
        </p:spPr>
        <p:txBody>
          <a:bodyPr/>
          <a:lstStyle/>
          <a:p>
            <a:fld id="{B5EB69C0-7537-C24C-BC67-8B5F238D9475}" type="slidenum">
              <a:rPr lang="en-US" smtClean="0"/>
              <a:pPr/>
              <a:t>19</a:t>
            </a:fld>
            <a:endParaRPr lang="en-US"/>
          </a:p>
        </p:txBody>
      </p:sp>
      <p:sp>
        <p:nvSpPr>
          <p:cNvPr id="9" name="Title 8">
            <a:extLst>
              <a:ext uri="{FF2B5EF4-FFF2-40B4-BE49-F238E27FC236}">
                <a16:creationId xmlns:a16="http://schemas.microsoft.com/office/drawing/2014/main" id="{AB576E75-5236-4BF4-8AA6-CBAC67D39C31}"/>
              </a:ext>
            </a:extLst>
          </p:cNvPr>
          <p:cNvSpPr>
            <a:spLocks noGrp="1"/>
          </p:cNvSpPr>
          <p:nvPr>
            <p:ph type="title"/>
          </p:nvPr>
        </p:nvSpPr>
        <p:spPr>
          <a:xfrm>
            <a:off x="394636" y="315189"/>
            <a:ext cx="10107109" cy="675389"/>
          </a:xfrm>
        </p:spPr>
        <p:txBody>
          <a:bodyPr>
            <a:noAutofit/>
          </a:bodyPr>
          <a:lstStyle/>
          <a:p>
            <a:r>
              <a:rPr lang="en-US" sz="2800"/>
              <a:t>The mill is a big place, it’s good to familiarize yourself with your closest evacuation point for headcount </a:t>
            </a:r>
          </a:p>
        </p:txBody>
      </p:sp>
      <p:sp>
        <p:nvSpPr>
          <p:cNvPr id="15" name="Rectangle: Rounded Corners 14">
            <a:extLst>
              <a:ext uri="{FF2B5EF4-FFF2-40B4-BE49-F238E27FC236}">
                <a16:creationId xmlns:a16="http://schemas.microsoft.com/office/drawing/2014/main" id="{B82E53AC-788B-40F4-9FFE-631BACDF9780}"/>
              </a:ext>
            </a:extLst>
          </p:cNvPr>
          <p:cNvSpPr/>
          <p:nvPr/>
        </p:nvSpPr>
        <p:spPr>
          <a:xfrm>
            <a:off x="284562" y="1470969"/>
            <a:ext cx="3179687" cy="675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Original Cleaner/Regrind Area</a:t>
            </a:r>
          </a:p>
        </p:txBody>
      </p:sp>
      <p:sp>
        <p:nvSpPr>
          <p:cNvPr id="16" name="Rectangle: Rounded Corners 15">
            <a:extLst>
              <a:ext uri="{FF2B5EF4-FFF2-40B4-BE49-F238E27FC236}">
                <a16:creationId xmlns:a16="http://schemas.microsoft.com/office/drawing/2014/main" id="{C6A130A9-3F53-47D2-828F-9C81F7A1CC45}"/>
              </a:ext>
            </a:extLst>
          </p:cNvPr>
          <p:cNvSpPr/>
          <p:nvPr/>
        </p:nvSpPr>
        <p:spPr>
          <a:xfrm>
            <a:off x="284562" y="2283142"/>
            <a:ext cx="3179687" cy="675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t>Original Side Ball Mill &amp; Back Alley Offices</a:t>
            </a:r>
          </a:p>
        </p:txBody>
      </p:sp>
      <p:sp>
        <p:nvSpPr>
          <p:cNvPr id="17" name="Rectangle: Rounded Corners 16">
            <a:extLst>
              <a:ext uri="{FF2B5EF4-FFF2-40B4-BE49-F238E27FC236}">
                <a16:creationId xmlns:a16="http://schemas.microsoft.com/office/drawing/2014/main" id="{C54D91E7-F487-46A7-8FB5-07BA4326C772}"/>
              </a:ext>
            </a:extLst>
          </p:cNvPr>
          <p:cNvSpPr/>
          <p:nvPr/>
        </p:nvSpPr>
        <p:spPr>
          <a:xfrm>
            <a:off x="284562" y="3095315"/>
            <a:ext cx="3179687" cy="675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Extension Side </a:t>
            </a:r>
            <a:r>
              <a:rPr lang="en-US" sz="1700" b="1"/>
              <a:t>Flotation &amp; Extension </a:t>
            </a:r>
            <a:r>
              <a:rPr lang="en-US" sz="1700" b="1" dirty="0"/>
              <a:t>Side Cleaner</a:t>
            </a:r>
            <a:r>
              <a:rPr lang="en-US" sz="1700" b="1"/>
              <a:t>/Regrinds</a:t>
            </a:r>
            <a:endParaRPr lang="en-US" sz="1700" b="1" dirty="0"/>
          </a:p>
        </p:txBody>
      </p:sp>
      <p:sp>
        <p:nvSpPr>
          <p:cNvPr id="18" name="Rectangle: Rounded Corners 17">
            <a:extLst>
              <a:ext uri="{FF2B5EF4-FFF2-40B4-BE49-F238E27FC236}">
                <a16:creationId xmlns:a16="http://schemas.microsoft.com/office/drawing/2014/main" id="{A4B519B1-3F5C-45FF-9255-670A5676B083}"/>
              </a:ext>
            </a:extLst>
          </p:cNvPr>
          <p:cNvSpPr/>
          <p:nvPr/>
        </p:nvSpPr>
        <p:spPr>
          <a:xfrm>
            <a:off x="284562" y="3907488"/>
            <a:ext cx="3179687" cy="675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Extension Ball Mills and Upper Levels of Secondary Crusher &amp; Feeders</a:t>
            </a:r>
          </a:p>
        </p:txBody>
      </p:sp>
      <p:sp>
        <p:nvSpPr>
          <p:cNvPr id="20" name="Rectangle: Rounded Corners 19">
            <a:extLst>
              <a:ext uri="{FF2B5EF4-FFF2-40B4-BE49-F238E27FC236}">
                <a16:creationId xmlns:a16="http://schemas.microsoft.com/office/drawing/2014/main" id="{03F76EF6-0BDA-4A74-820B-E119515BBD4D}"/>
              </a:ext>
            </a:extLst>
          </p:cNvPr>
          <p:cNvSpPr/>
          <p:nvPr/>
        </p:nvSpPr>
        <p:spPr>
          <a:xfrm>
            <a:off x="284562" y="4719661"/>
            <a:ext cx="3179687" cy="675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t>Ore Belts and Corse Ore Area</a:t>
            </a:r>
          </a:p>
        </p:txBody>
      </p:sp>
      <p:sp>
        <p:nvSpPr>
          <p:cNvPr id="21" name="Rectangle: Rounded Corners 20">
            <a:extLst>
              <a:ext uri="{FF2B5EF4-FFF2-40B4-BE49-F238E27FC236}">
                <a16:creationId xmlns:a16="http://schemas.microsoft.com/office/drawing/2014/main" id="{CA664CCB-47A2-405D-89BF-107BDDF60DAD}"/>
              </a:ext>
            </a:extLst>
          </p:cNvPr>
          <p:cNvSpPr/>
          <p:nvPr/>
        </p:nvSpPr>
        <p:spPr>
          <a:xfrm>
            <a:off x="284562" y="5531834"/>
            <a:ext cx="3179687" cy="6753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t>Tailings Dam Maintenance</a:t>
            </a:r>
          </a:p>
        </p:txBody>
      </p:sp>
      <p:sp>
        <p:nvSpPr>
          <p:cNvPr id="22" name="TextBox 21">
            <a:extLst>
              <a:ext uri="{FF2B5EF4-FFF2-40B4-BE49-F238E27FC236}">
                <a16:creationId xmlns:a16="http://schemas.microsoft.com/office/drawing/2014/main" id="{2B9C38D5-AC1D-4B1B-B105-6E94A9D06ACB}"/>
              </a:ext>
            </a:extLst>
          </p:cNvPr>
          <p:cNvSpPr txBox="1"/>
          <p:nvPr/>
        </p:nvSpPr>
        <p:spPr>
          <a:xfrm>
            <a:off x="3563143" y="1481221"/>
            <a:ext cx="1885047" cy="646331"/>
          </a:xfrm>
          <a:prstGeom prst="rect">
            <a:avLst/>
          </a:prstGeom>
          <a:noFill/>
        </p:spPr>
        <p:txBody>
          <a:bodyPr wrap="square" rtlCol="0">
            <a:spAutoFit/>
          </a:bodyPr>
          <a:lstStyle/>
          <a:p>
            <a:pPr algn="ctr"/>
            <a:r>
              <a:rPr lang="en-US"/>
              <a:t>Evacuation Point 1</a:t>
            </a:r>
          </a:p>
        </p:txBody>
      </p:sp>
      <p:sp>
        <p:nvSpPr>
          <p:cNvPr id="27" name="TextBox 26">
            <a:extLst>
              <a:ext uri="{FF2B5EF4-FFF2-40B4-BE49-F238E27FC236}">
                <a16:creationId xmlns:a16="http://schemas.microsoft.com/office/drawing/2014/main" id="{FBC83621-D0E1-42AC-94B7-F9E6DC2D9697}"/>
              </a:ext>
            </a:extLst>
          </p:cNvPr>
          <p:cNvSpPr txBox="1"/>
          <p:nvPr/>
        </p:nvSpPr>
        <p:spPr>
          <a:xfrm>
            <a:off x="3503510" y="5726954"/>
            <a:ext cx="1885047" cy="369332"/>
          </a:xfrm>
          <a:prstGeom prst="rect">
            <a:avLst/>
          </a:prstGeom>
          <a:noFill/>
        </p:spPr>
        <p:txBody>
          <a:bodyPr wrap="square" rtlCol="0">
            <a:spAutoFit/>
          </a:bodyPr>
          <a:lstStyle/>
          <a:p>
            <a:pPr algn="ctr"/>
            <a:r>
              <a:rPr lang="en-US"/>
              <a:t>None Needed</a:t>
            </a:r>
          </a:p>
        </p:txBody>
      </p:sp>
      <p:cxnSp>
        <p:nvCxnSpPr>
          <p:cNvPr id="28" name="Straight Connector 27">
            <a:extLst>
              <a:ext uri="{FF2B5EF4-FFF2-40B4-BE49-F238E27FC236}">
                <a16:creationId xmlns:a16="http://schemas.microsoft.com/office/drawing/2014/main" id="{1EED0A57-53D4-4E19-A220-60B56689658E}"/>
              </a:ext>
            </a:extLst>
          </p:cNvPr>
          <p:cNvCxnSpPr>
            <a:cxnSpLocks/>
          </p:cNvCxnSpPr>
          <p:nvPr/>
        </p:nvCxnSpPr>
        <p:spPr>
          <a:xfrm>
            <a:off x="3248488" y="2182790"/>
            <a:ext cx="877824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BB640A8-76AB-49F1-98E0-94E6C87B3BD0}"/>
              </a:ext>
            </a:extLst>
          </p:cNvPr>
          <p:cNvCxnSpPr>
            <a:cxnSpLocks/>
          </p:cNvCxnSpPr>
          <p:nvPr/>
        </p:nvCxnSpPr>
        <p:spPr>
          <a:xfrm>
            <a:off x="3248488" y="2982231"/>
            <a:ext cx="877824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6192379-C6C7-4702-BA4E-E274B1C5B921}"/>
              </a:ext>
            </a:extLst>
          </p:cNvPr>
          <p:cNvCxnSpPr>
            <a:cxnSpLocks/>
          </p:cNvCxnSpPr>
          <p:nvPr/>
        </p:nvCxnSpPr>
        <p:spPr>
          <a:xfrm>
            <a:off x="3248488" y="3823812"/>
            <a:ext cx="877824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8BA1DD-01E3-4414-A851-0DAE83B03DD4}"/>
              </a:ext>
            </a:extLst>
          </p:cNvPr>
          <p:cNvCxnSpPr>
            <a:cxnSpLocks/>
          </p:cNvCxnSpPr>
          <p:nvPr/>
        </p:nvCxnSpPr>
        <p:spPr>
          <a:xfrm>
            <a:off x="3248488" y="4632480"/>
            <a:ext cx="877824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A947E7-5852-49E2-8568-83C8E9B6C22D}"/>
              </a:ext>
            </a:extLst>
          </p:cNvPr>
          <p:cNvCxnSpPr>
            <a:cxnSpLocks/>
          </p:cNvCxnSpPr>
          <p:nvPr/>
        </p:nvCxnSpPr>
        <p:spPr>
          <a:xfrm>
            <a:off x="3248488" y="5483133"/>
            <a:ext cx="8778240" cy="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03F759-9A2A-417A-BC1A-C16D4BFD8EB0}"/>
              </a:ext>
            </a:extLst>
          </p:cNvPr>
          <p:cNvCxnSpPr>
            <a:cxnSpLocks/>
          </p:cNvCxnSpPr>
          <p:nvPr/>
        </p:nvCxnSpPr>
        <p:spPr>
          <a:xfrm>
            <a:off x="5380521" y="1179468"/>
            <a:ext cx="0" cy="518146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54BD8CB-A2C5-496F-BD64-C9E58DD975A5}"/>
              </a:ext>
            </a:extLst>
          </p:cNvPr>
          <p:cNvSpPr txBox="1"/>
          <p:nvPr/>
        </p:nvSpPr>
        <p:spPr>
          <a:xfrm>
            <a:off x="5643940" y="1586121"/>
            <a:ext cx="6228865" cy="369332"/>
          </a:xfrm>
          <a:prstGeom prst="rect">
            <a:avLst/>
          </a:prstGeom>
          <a:noFill/>
        </p:spPr>
        <p:txBody>
          <a:bodyPr wrap="square" rtlCol="0">
            <a:spAutoFit/>
          </a:bodyPr>
          <a:lstStyle/>
          <a:p>
            <a:r>
              <a:rPr lang="en-US"/>
              <a:t>Report outside the S&amp;R Lunchroom</a:t>
            </a:r>
          </a:p>
        </p:txBody>
      </p:sp>
      <p:sp>
        <p:nvSpPr>
          <p:cNvPr id="37" name="TextBox 36">
            <a:extLst>
              <a:ext uri="{FF2B5EF4-FFF2-40B4-BE49-F238E27FC236}">
                <a16:creationId xmlns:a16="http://schemas.microsoft.com/office/drawing/2014/main" id="{73008479-775A-416D-867D-B6FB29209084}"/>
              </a:ext>
            </a:extLst>
          </p:cNvPr>
          <p:cNvSpPr txBox="1"/>
          <p:nvPr/>
        </p:nvSpPr>
        <p:spPr>
          <a:xfrm>
            <a:off x="5665412" y="2402772"/>
            <a:ext cx="6228863" cy="369332"/>
          </a:xfrm>
          <a:prstGeom prst="rect">
            <a:avLst/>
          </a:prstGeom>
          <a:noFill/>
        </p:spPr>
        <p:txBody>
          <a:bodyPr wrap="square" rtlCol="0">
            <a:spAutoFit/>
          </a:bodyPr>
          <a:lstStyle/>
          <a:p>
            <a:r>
              <a:rPr lang="en-US"/>
              <a:t>Report outside the West Repair Bay (Tool Room)</a:t>
            </a:r>
          </a:p>
        </p:txBody>
      </p:sp>
      <p:sp>
        <p:nvSpPr>
          <p:cNvPr id="38" name="TextBox 37">
            <a:extLst>
              <a:ext uri="{FF2B5EF4-FFF2-40B4-BE49-F238E27FC236}">
                <a16:creationId xmlns:a16="http://schemas.microsoft.com/office/drawing/2014/main" id="{03F21692-E7E3-4D6A-9B1C-DFD0A24104C5}"/>
              </a:ext>
            </a:extLst>
          </p:cNvPr>
          <p:cNvSpPr txBox="1"/>
          <p:nvPr/>
        </p:nvSpPr>
        <p:spPr>
          <a:xfrm>
            <a:off x="5638813" y="3100659"/>
            <a:ext cx="6176196" cy="646331"/>
          </a:xfrm>
          <a:prstGeom prst="rect">
            <a:avLst/>
          </a:prstGeom>
          <a:noFill/>
        </p:spPr>
        <p:txBody>
          <a:bodyPr wrap="square" rtlCol="0">
            <a:spAutoFit/>
          </a:bodyPr>
          <a:lstStyle/>
          <a:p>
            <a:r>
              <a:rPr lang="en-US" dirty="0"/>
              <a:t>Report outside the east end of the mill in front of the Crusher Safety Assembly room.</a:t>
            </a:r>
          </a:p>
        </p:txBody>
      </p:sp>
      <p:sp>
        <p:nvSpPr>
          <p:cNvPr id="39" name="TextBox 38">
            <a:extLst>
              <a:ext uri="{FF2B5EF4-FFF2-40B4-BE49-F238E27FC236}">
                <a16:creationId xmlns:a16="http://schemas.microsoft.com/office/drawing/2014/main" id="{843F461E-2CA0-46D9-8713-5F53920E4B71}"/>
              </a:ext>
            </a:extLst>
          </p:cNvPr>
          <p:cNvSpPr txBox="1"/>
          <p:nvPr/>
        </p:nvSpPr>
        <p:spPr>
          <a:xfrm>
            <a:off x="5638812" y="4058814"/>
            <a:ext cx="6372674" cy="369332"/>
          </a:xfrm>
          <a:prstGeom prst="rect">
            <a:avLst/>
          </a:prstGeom>
          <a:noFill/>
        </p:spPr>
        <p:txBody>
          <a:bodyPr wrap="square" rtlCol="0">
            <a:spAutoFit/>
          </a:bodyPr>
          <a:lstStyle/>
          <a:p>
            <a:r>
              <a:rPr lang="en-US"/>
              <a:t>Report out the back alley </a:t>
            </a:r>
          </a:p>
        </p:txBody>
      </p:sp>
      <p:sp>
        <p:nvSpPr>
          <p:cNvPr id="40" name="TextBox 39">
            <a:extLst>
              <a:ext uri="{FF2B5EF4-FFF2-40B4-BE49-F238E27FC236}">
                <a16:creationId xmlns:a16="http://schemas.microsoft.com/office/drawing/2014/main" id="{33EE79A9-73C8-4084-A0E4-95271B7FCDBD}"/>
              </a:ext>
            </a:extLst>
          </p:cNvPr>
          <p:cNvSpPr txBox="1"/>
          <p:nvPr/>
        </p:nvSpPr>
        <p:spPr>
          <a:xfrm>
            <a:off x="5654854" y="4859029"/>
            <a:ext cx="6372674" cy="369332"/>
          </a:xfrm>
          <a:prstGeom prst="rect">
            <a:avLst/>
          </a:prstGeom>
          <a:noFill/>
        </p:spPr>
        <p:txBody>
          <a:bodyPr wrap="square" rtlCol="0">
            <a:spAutoFit/>
          </a:bodyPr>
          <a:lstStyle/>
          <a:p>
            <a:r>
              <a:rPr lang="en-US"/>
              <a:t>Near Transfer Tower to R Belts</a:t>
            </a:r>
          </a:p>
        </p:txBody>
      </p:sp>
      <p:sp>
        <p:nvSpPr>
          <p:cNvPr id="41" name="TextBox 40">
            <a:extLst>
              <a:ext uri="{FF2B5EF4-FFF2-40B4-BE49-F238E27FC236}">
                <a16:creationId xmlns:a16="http://schemas.microsoft.com/office/drawing/2014/main" id="{94F11C6C-3ED2-446E-943C-D080D127C0D5}"/>
              </a:ext>
            </a:extLst>
          </p:cNvPr>
          <p:cNvSpPr txBox="1"/>
          <p:nvPr/>
        </p:nvSpPr>
        <p:spPr>
          <a:xfrm>
            <a:off x="5638812" y="5685762"/>
            <a:ext cx="6372674" cy="369332"/>
          </a:xfrm>
          <a:prstGeom prst="rect">
            <a:avLst/>
          </a:prstGeom>
          <a:noFill/>
        </p:spPr>
        <p:txBody>
          <a:bodyPr wrap="square" rtlCol="0">
            <a:spAutoFit/>
          </a:bodyPr>
          <a:lstStyle/>
          <a:p>
            <a:r>
              <a:rPr lang="en-US"/>
              <a:t>Southeast corner of the parking lot</a:t>
            </a:r>
          </a:p>
        </p:txBody>
      </p:sp>
      <p:sp>
        <p:nvSpPr>
          <p:cNvPr id="35" name="TextBox 34">
            <a:extLst>
              <a:ext uri="{FF2B5EF4-FFF2-40B4-BE49-F238E27FC236}">
                <a16:creationId xmlns:a16="http://schemas.microsoft.com/office/drawing/2014/main" id="{B6C8F1E5-3A95-4431-8848-AF89D5F4C5E6}"/>
              </a:ext>
            </a:extLst>
          </p:cNvPr>
          <p:cNvSpPr txBox="1"/>
          <p:nvPr/>
        </p:nvSpPr>
        <p:spPr>
          <a:xfrm>
            <a:off x="3563143" y="2276874"/>
            <a:ext cx="1885047" cy="646331"/>
          </a:xfrm>
          <a:prstGeom prst="rect">
            <a:avLst/>
          </a:prstGeom>
          <a:noFill/>
        </p:spPr>
        <p:txBody>
          <a:bodyPr wrap="square" rtlCol="0">
            <a:spAutoFit/>
          </a:bodyPr>
          <a:lstStyle/>
          <a:p>
            <a:pPr algn="ctr"/>
            <a:r>
              <a:rPr lang="en-US"/>
              <a:t>Evacuation Point 2</a:t>
            </a:r>
          </a:p>
        </p:txBody>
      </p:sp>
      <p:sp>
        <p:nvSpPr>
          <p:cNvPr id="42" name="TextBox 41">
            <a:extLst>
              <a:ext uri="{FF2B5EF4-FFF2-40B4-BE49-F238E27FC236}">
                <a16:creationId xmlns:a16="http://schemas.microsoft.com/office/drawing/2014/main" id="{277DF440-32F8-488B-BD6D-0E5D3F0A28BA}"/>
              </a:ext>
            </a:extLst>
          </p:cNvPr>
          <p:cNvSpPr txBox="1"/>
          <p:nvPr/>
        </p:nvSpPr>
        <p:spPr>
          <a:xfrm>
            <a:off x="3563143" y="3095315"/>
            <a:ext cx="1885047" cy="646331"/>
          </a:xfrm>
          <a:prstGeom prst="rect">
            <a:avLst/>
          </a:prstGeom>
          <a:noFill/>
        </p:spPr>
        <p:txBody>
          <a:bodyPr wrap="square" rtlCol="0">
            <a:spAutoFit/>
          </a:bodyPr>
          <a:lstStyle/>
          <a:p>
            <a:pPr algn="ctr"/>
            <a:r>
              <a:rPr lang="en-US"/>
              <a:t>Evacuation Point 3</a:t>
            </a:r>
          </a:p>
        </p:txBody>
      </p:sp>
      <p:sp>
        <p:nvSpPr>
          <p:cNvPr id="43" name="TextBox 42">
            <a:extLst>
              <a:ext uri="{FF2B5EF4-FFF2-40B4-BE49-F238E27FC236}">
                <a16:creationId xmlns:a16="http://schemas.microsoft.com/office/drawing/2014/main" id="{D9E4AFE4-1DA5-4C83-92D1-DEC8C7EB2A0B}"/>
              </a:ext>
            </a:extLst>
          </p:cNvPr>
          <p:cNvSpPr txBox="1"/>
          <p:nvPr/>
        </p:nvSpPr>
        <p:spPr>
          <a:xfrm>
            <a:off x="3563143" y="3898969"/>
            <a:ext cx="1885047" cy="646331"/>
          </a:xfrm>
          <a:prstGeom prst="rect">
            <a:avLst/>
          </a:prstGeom>
          <a:noFill/>
        </p:spPr>
        <p:txBody>
          <a:bodyPr wrap="square" rtlCol="0">
            <a:spAutoFit/>
          </a:bodyPr>
          <a:lstStyle/>
          <a:p>
            <a:pPr algn="ctr"/>
            <a:r>
              <a:rPr lang="en-US"/>
              <a:t>Evacuation Point 4</a:t>
            </a:r>
          </a:p>
        </p:txBody>
      </p:sp>
      <p:sp>
        <p:nvSpPr>
          <p:cNvPr id="44" name="TextBox 43">
            <a:extLst>
              <a:ext uri="{FF2B5EF4-FFF2-40B4-BE49-F238E27FC236}">
                <a16:creationId xmlns:a16="http://schemas.microsoft.com/office/drawing/2014/main" id="{A46F1DB3-B637-49B5-93D8-AB62CA368936}"/>
              </a:ext>
            </a:extLst>
          </p:cNvPr>
          <p:cNvSpPr txBox="1"/>
          <p:nvPr/>
        </p:nvSpPr>
        <p:spPr>
          <a:xfrm>
            <a:off x="3563143" y="4749634"/>
            <a:ext cx="1885047" cy="646331"/>
          </a:xfrm>
          <a:prstGeom prst="rect">
            <a:avLst/>
          </a:prstGeom>
          <a:noFill/>
        </p:spPr>
        <p:txBody>
          <a:bodyPr wrap="square" rtlCol="0">
            <a:spAutoFit/>
          </a:bodyPr>
          <a:lstStyle/>
          <a:p>
            <a:pPr algn="ctr"/>
            <a:r>
              <a:rPr lang="en-US"/>
              <a:t>Evacuation Point 5</a:t>
            </a:r>
          </a:p>
        </p:txBody>
      </p:sp>
      <p:sp>
        <p:nvSpPr>
          <p:cNvPr id="34" name="Rectangle: Folded Corner 33">
            <a:extLst>
              <a:ext uri="{FF2B5EF4-FFF2-40B4-BE49-F238E27FC236}">
                <a16:creationId xmlns:a16="http://schemas.microsoft.com/office/drawing/2014/main" id="{22A7EE81-F278-4F5F-A119-5BBB2BAF22A8}"/>
              </a:ext>
            </a:extLst>
          </p:cNvPr>
          <p:cNvSpPr/>
          <p:nvPr/>
        </p:nvSpPr>
        <p:spPr>
          <a:xfrm>
            <a:off x="12474284" y="1163530"/>
            <a:ext cx="1917031" cy="1804737"/>
          </a:xfrm>
          <a:prstGeom prst="foldedCorne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Bernadette to follow up on appropriate location for Point 2</a:t>
            </a:r>
          </a:p>
        </p:txBody>
      </p:sp>
    </p:spTree>
    <p:extLst>
      <p:ext uri="{BB962C8B-B14F-4D97-AF65-F5344CB8AC3E}">
        <p14:creationId xmlns:p14="http://schemas.microsoft.com/office/powerpoint/2010/main" val="132640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E0E78B-10A9-48CF-BE04-EA08B00B95F0}"/>
              </a:ext>
            </a:extLst>
          </p:cNvPr>
          <p:cNvSpPr>
            <a:spLocks noGrp="1"/>
          </p:cNvSpPr>
          <p:nvPr>
            <p:ph type="ctr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8BF63103-3539-46A1-A231-A9F3EFEB0098}"/>
              </a:ext>
            </a:extLst>
          </p:cNvPr>
          <p:cNvSpPr>
            <a:spLocks noGrp="1"/>
          </p:cNvSpPr>
          <p:nvPr>
            <p:ph type="sldNum" sz="quarter" idx="12"/>
          </p:nvPr>
        </p:nvSpPr>
        <p:spPr/>
        <p:txBody>
          <a:bodyPr/>
          <a:lstStyle/>
          <a:p>
            <a:fld id="{B5EB69C0-7537-C24C-BC67-8B5F238D9475}" type="slidenum">
              <a:rPr lang="en-US" smtClean="0"/>
              <a:pPr/>
              <a:t>2</a:t>
            </a:fld>
            <a:endParaRPr lang="en-US"/>
          </a:p>
        </p:txBody>
      </p:sp>
    </p:spTree>
    <p:extLst>
      <p:ext uri="{BB962C8B-B14F-4D97-AF65-F5344CB8AC3E}">
        <p14:creationId xmlns:p14="http://schemas.microsoft.com/office/powerpoint/2010/main" val="1752682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1C007A9-1173-47BA-B71E-BDBEFC2C31E5}"/>
              </a:ext>
            </a:extLst>
          </p:cNvPr>
          <p:cNvGraphicFramePr>
            <a:graphicFrameLocks noChangeAspect="1"/>
          </p:cNvGraphicFramePr>
          <p:nvPr>
            <p:custDataLst>
              <p:tags r:id="rId2"/>
            </p:custDataLst>
            <p:extLst>
              <p:ext uri="{D42A27DB-BD31-4B8C-83A1-F6EECF244321}">
                <p14:modId xmlns:p14="http://schemas.microsoft.com/office/powerpoint/2010/main" val="1388309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7"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D1C007A9-1173-47BA-B71E-BDBEFC2C31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81576934-3A01-4B42-BC74-0CE2DDA5FDAC}"/>
              </a:ext>
            </a:extLst>
          </p:cNvPr>
          <p:cNvSpPr>
            <a:spLocks noGrp="1"/>
          </p:cNvSpPr>
          <p:nvPr>
            <p:ph type="sldNum" sz="quarter" idx="12"/>
          </p:nvPr>
        </p:nvSpPr>
        <p:spPr/>
        <p:txBody>
          <a:bodyPr/>
          <a:lstStyle/>
          <a:p>
            <a:fld id="{B5EB69C0-7537-C24C-BC67-8B5F238D9475}" type="slidenum">
              <a:rPr lang="en-US" smtClean="0"/>
              <a:pPr/>
              <a:t>20</a:t>
            </a:fld>
            <a:endParaRPr lang="en-US"/>
          </a:p>
        </p:txBody>
      </p:sp>
      <p:sp>
        <p:nvSpPr>
          <p:cNvPr id="4" name="Title 3">
            <a:extLst>
              <a:ext uri="{FF2B5EF4-FFF2-40B4-BE49-F238E27FC236}">
                <a16:creationId xmlns:a16="http://schemas.microsoft.com/office/drawing/2014/main" id="{2233CE51-9A2E-4321-8338-AAF7E64E13B4}"/>
              </a:ext>
            </a:extLst>
          </p:cNvPr>
          <p:cNvSpPr>
            <a:spLocks noGrp="1"/>
          </p:cNvSpPr>
          <p:nvPr>
            <p:ph type="title"/>
          </p:nvPr>
        </p:nvSpPr>
        <p:spPr>
          <a:xfrm>
            <a:off x="256674" y="315189"/>
            <a:ext cx="10048303" cy="675389"/>
          </a:xfrm>
        </p:spPr>
        <p:txBody>
          <a:bodyPr vert="horz">
            <a:normAutofit fontScale="90000"/>
          </a:bodyPr>
          <a:lstStyle/>
          <a:p>
            <a:r>
              <a:rPr lang="en-US"/>
              <a:t>Morenci Concentrator Escort points, know where to go</a:t>
            </a:r>
          </a:p>
        </p:txBody>
      </p:sp>
      <p:pic>
        <p:nvPicPr>
          <p:cNvPr id="5" name="Content Placeholder 10">
            <a:extLst>
              <a:ext uri="{FF2B5EF4-FFF2-40B4-BE49-F238E27FC236}">
                <a16:creationId xmlns:a16="http://schemas.microsoft.com/office/drawing/2014/main" id="{5E429402-1D41-4239-BFF9-00C894EA6A33}"/>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142875" y="1153512"/>
            <a:ext cx="11911011" cy="5619523"/>
          </a:xfrm>
          <a:prstGeom prst="rect">
            <a:avLst/>
          </a:prstGeom>
        </p:spPr>
      </p:pic>
      <p:grpSp>
        <p:nvGrpSpPr>
          <p:cNvPr id="48" name="Group 47">
            <a:extLst>
              <a:ext uri="{FF2B5EF4-FFF2-40B4-BE49-F238E27FC236}">
                <a16:creationId xmlns:a16="http://schemas.microsoft.com/office/drawing/2014/main" id="{4BB00F62-1465-4F99-9F06-7AE4FE682EEB}"/>
              </a:ext>
            </a:extLst>
          </p:cNvPr>
          <p:cNvGrpSpPr/>
          <p:nvPr/>
        </p:nvGrpSpPr>
        <p:grpSpPr>
          <a:xfrm>
            <a:off x="762000" y="3485354"/>
            <a:ext cx="2577854" cy="369998"/>
            <a:chOff x="1026030" y="2776730"/>
            <a:chExt cx="2328158" cy="359365"/>
          </a:xfrm>
        </p:grpSpPr>
        <p:sp>
          <p:nvSpPr>
            <p:cNvPr id="29" name="Rectangle: Rounded Corners 28">
              <a:extLst>
                <a:ext uri="{FF2B5EF4-FFF2-40B4-BE49-F238E27FC236}">
                  <a16:creationId xmlns:a16="http://schemas.microsoft.com/office/drawing/2014/main" id="{5A7E471D-16BA-48DE-B1DE-A90021C53CDB}"/>
                </a:ext>
              </a:extLst>
            </p:cNvPr>
            <p:cNvSpPr/>
            <p:nvPr/>
          </p:nvSpPr>
          <p:spPr>
            <a:xfrm>
              <a:off x="1026030" y="2776730"/>
              <a:ext cx="1781635" cy="3593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Evacuation Point 1</a:t>
              </a:r>
            </a:p>
          </p:txBody>
        </p:sp>
        <p:cxnSp>
          <p:nvCxnSpPr>
            <p:cNvPr id="7" name="Straight Arrow Connector 6">
              <a:extLst>
                <a:ext uri="{FF2B5EF4-FFF2-40B4-BE49-F238E27FC236}">
                  <a16:creationId xmlns:a16="http://schemas.microsoft.com/office/drawing/2014/main" id="{09383DBB-9314-4932-90DB-FAD69E8B3137}"/>
                </a:ext>
              </a:extLst>
            </p:cNvPr>
            <p:cNvCxnSpPr>
              <a:cxnSpLocks/>
            </p:cNvCxnSpPr>
            <p:nvPr/>
          </p:nvCxnSpPr>
          <p:spPr>
            <a:xfrm>
              <a:off x="2621712" y="2877767"/>
              <a:ext cx="73247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E5901092-83EE-4F10-8198-FB442F753295}"/>
              </a:ext>
            </a:extLst>
          </p:cNvPr>
          <p:cNvGrpSpPr/>
          <p:nvPr/>
        </p:nvGrpSpPr>
        <p:grpSpPr>
          <a:xfrm>
            <a:off x="5029201" y="4549725"/>
            <a:ext cx="2055782" cy="803266"/>
            <a:chOff x="4920077" y="4370096"/>
            <a:chExt cx="2055782" cy="803266"/>
          </a:xfrm>
        </p:grpSpPr>
        <p:sp>
          <p:nvSpPr>
            <p:cNvPr id="28" name="Rectangle: Rounded Corners 27">
              <a:extLst>
                <a:ext uri="{FF2B5EF4-FFF2-40B4-BE49-F238E27FC236}">
                  <a16:creationId xmlns:a16="http://schemas.microsoft.com/office/drawing/2014/main" id="{EFD4D523-D013-4BD8-B6DE-6D5A5499CB7A}"/>
                </a:ext>
              </a:extLst>
            </p:cNvPr>
            <p:cNvSpPr/>
            <p:nvPr/>
          </p:nvSpPr>
          <p:spPr>
            <a:xfrm>
              <a:off x="4920077" y="4803364"/>
              <a:ext cx="2055782" cy="3699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Evacuation Point 3</a:t>
              </a:r>
            </a:p>
          </p:txBody>
        </p:sp>
        <p:cxnSp>
          <p:nvCxnSpPr>
            <p:cNvPr id="21" name="Straight Arrow Connector 20">
              <a:extLst>
                <a:ext uri="{FF2B5EF4-FFF2-40B4-BE49-F238E27FC236}">
                  <a16:creationId xmlns:a16="http://schemas.microsoft.com/office/drawing/2014/main" id="{ABF029A3-DA59-4AC3-950A-7653C98E0476}"/>
                </a:ext>
              </a:extLst>
            </p:cNvPr>
            <p:cNvCxnSpPr>
              <a:cxnSpLocks/>
            </p:cNvCxnSpPr>
            <p:nvPr/>
          </p:nvCxnSpPr>
          <p:spPr>
            <a:xfrm flipV="1">
              <a:off x="6567580" y="4370096"/>
              <a:ext cx="0" cy="618267"/>
            </a:xfrm>
            <a:prstGeom prst="straightConnector1">
              <a:avLst/>
            </a:prstGeom>
            <a:ln w="57150">
              <a:solidFill>
                <a:srgbClr val="C1462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8BA04B28-74F7-4070-8652-96ECC0B20666}"/>
              </a:ext>
            </a:extLst>
          </p:cNvPr>
          <p:cNvGrpSpPr/>
          <p:nvPr/>
        </p:nvGrpSpPr>
        <p:grpSpPr>
          <a:xfrm>
            <a:off x="8804611" y="4690304"/>
            <a:ext cx="2614860" cy="369998"/>
            <a:chOff x="8450914" y="2817366"/>
            <a:chExt cx="2084429" cy="359365"/>
          </a:xfrm>
        </p:grpSpPr>
        <p:sp>
          <p:nvSpPr>
            <p:cNvPr id="31" name="Rectangle: Rounded Corners 30">
              <a:extLst>
                <a:ext uri="{FF2B5EF4-FFF2-40B4-BE49-F238E27FC236}">
                  <a16:creationId xmlns:a16="http://schemas.microsoft.com/office/drawing/2014/main" id="{04706693-EA83-47EB-870B-C4BE0A322ACF}"/>
                </a:ext>
              </a:extLst>
            </p:cNvPr>
            <p:cNvSpPr/>
            <p:nvPr/>
          </p:nvSpPr>
          <p:spPr>
            <a:xfrm>
              <a:off x="8936270" y="2817366"/>
              <a:ext cx="1599073" cy="35936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Evacuation Point 4</a:t>
              </a:r>
            </a:p>
          </p:txBody>
        </p:sp>
        <p:cxnSp>
          <p:nvCxnSpPr>
            <p:cNvPr id="33" name="Straight Arrow Connector 32">
              <a:extLst>
                <a:ext uri="{FF2B5EF4-FFF2-40B4-BE49-F238E27FC236}">
                  <a16:creationId xmlns:a16="http://schemas.microsoft.com/office/drawing/2014/main" id="{32E4933D-070B-47E0-A234-FE687C195C47}"/>
                </a:ext>
              </a:extLst>
            </p:cNvPr>
            <p:cNvCxnSpPr>
              <a:cxnSpLocks/>
              <a:stCxn id="31" idx="1"/>
            </p:cNvCxnSpPr>
            <p:nvPr/>
          </p:nvCxnSpPr>
          <p:spPr>
            <a:xfrm flipH="1">
              <a:off x="8450914" y="2997049"/>
              <a:ext cx="485356" cy="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EB08B271-064C-436C-AD10-666893083A0F}"/>
              </a:ext>
            </a:extLst>
          </p:cNvPr>
          <p:cNvGrpSpPr/>
          <p:nvPr/>
        </p:nvGrpSpPr>
        <p:grpSpPr>
          <a:xfrm>
            <a:off x="6248401" y="1505011"/>
            <a:ext cx="1886914" cy="1158817"/>
            <a:chOff x="5220497" y="1950161"/>
            <a:chExt cx="1564199" cy="990650"/>
          </a:xfrm>
        </p:grpSpPr>
        <p:sp>
          <p:nvSpPr>
            <p:cNvPr id="32" name="Rectangle: Rounded Corners 31">
              <a:extLst>
                <a:ext uri="{FF2B5EF4-FFF2-40B4-BE49-F238E27FC236}">
                  <a16:creationId xmlns:a16="http://schemas.microsoft.com/office/drawing/2014/main" id="{F2943082-CF8D-4F1A-9693-3F00D7283525}"/>
                </a:ext>
              </a:extLst>
            </p:cNvPr>
            <p:cNvSpPr/>
            <p:nvPr/>
          </p:nvSpPr>
          <p:spPr>
            <a:xfrm>
              <a:off x="5220497" y="1950161"/>
              <a:ext cx="1250922" cy="316304"/>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Evacuation Point 5</a:t>
              </a:r>
            </a:p>
          </p:txBody>
        </p:sp>
        <p:cxnSp>
          <p:nvCxnSpPr>
            <p:cNvPr id="34" name="Straight Arrow Connector 33">
              <a:extLst>
                <a:ext uri="{FF2B5EF4-FFF2-40B4-BE49-F238E27FC236}">
                  <a16:creationId xmlns:a16="http://schemas.microsoft.com/office/drawing/2014/main" id="{422FB88E-F02C-4EF4-83E7-8C357527EF5F}"/>
                </a:ext>
              </a:extLst>
            </p:cNvPr>
            <p:cNvCxnSpPr>
              <a:cxnSpLocks/>
            </p:cNvCxnSpPr>
            <p:nvPr/>
          </p:nvCxnSpPr>
          <p:spPr>
            <a:xfrm>
              <a:off x="6784696" y="2339851"/>
              <a:ext cx="0" cy="6009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4EFDC36-8EA6-4CE4-9D96-825B59B0B317}"/>
              </a:ext>
            </a:extLst>
          </p:cNvPr>
          <p:cNvGrpSpPr/>
          <p:nvPr/>
        </p:nvGrpSpPr>
        <p:grpSpPr>
          <a:xfrm>
            <a:off x="751925" y="2207136"/>
            <a:ext cx="2116002" cy="817470"/>
            <a:chOff x="1788698" y="2124075"/>
            <a:chExt cx="2116002" cy="912518"/>
          </a:xfrm>
        </p:grpSpPr>
        <p:cxnSp>
          <p:nvCxnSpPr>
            <p:cNvPr id="35" name="Straight Arrow Connector 34">
              <a:extLst>
                <a:ext uri="{FF2B5EF4-FFF2-40B4-BE49-F238E27FC236}">
                  <a16:creationId xmlns:a16="http://schemas.microsoft.com/office/drawing/2014/main" id="{531CE6D6-9509-4765-962C-69475799EC4A}"/>
                </a:ext>
              </a:extLst>
            </p:cNvPr>
            <p:cNvCxnSpPr>
              <a:cxnSpLocks/>
            </p:cNvCxnSpPr>
            <p:nvPr/>
          </p:nvCxnSpPr>
          <p:spPr>
            <a:xfrm>
              <a:off x="3904700" y="2257048"/>
              <a:ext cx="0" cy="77954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61A5F77-E892-4AF8-A46A-76646B2145C9}"/>
                </a:ext>
              </a:extLst>
            </p:cNvPr>
            <p:cNvSpPr/>
            <p:nvPr/>
          </p:nvSpPr>
          <p:spPr>
            <a:xfrm>
              <a:off x="1788698" y="2124075"/>
              <a:ext cx="1972716" cy="442345"/>
            </a:xfrm>
            <a:prstGeom prst="roundRect">
              <a:avLst>
                <a:gd name="adj" fmla="val 1882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Evacuation Point 2</a:t>
              </a:r>
            </a:p>
          </p:txBody>
        </p:sp>
      </p:grpSp>
    </p:spTree>
    <p:extLst>
      <p:ext uri="{BB962C8B-B14F-4D97-AF65-F5344CB8AC3E}">
        <p14:creationId xmlns:p14="http://schemas.microsoft.com/office/powerpoint/2010/main" val="2651691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21</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5524" y="1219780"/>
            <a:ext cx="6297488" cy="5250871"/>
          </a:xfrm>
          <a:prstGeom prst="rect">
            <a:avLst/>
          </a:prstGeom>
          <a:ln>
            <a:noFill/>
          </a:ln>
        </p:spPr>
      </p:pic>
      <p:sp>
        <p:nvSpPr>
          <p:cNvPr id="10" name="Title 9">
            <a:extLst>
              <a:ext uri="{FF2B5EF4-FFF2-40B4-BE49-F238E27FC236}">
                <a16:creationId xmlns:a16="http://schemas.microsoft.com/office/drawing/2014/main" id="{1BCB69FA-586E-4A52-92EA-3AEE73D6432E}"/>
              </a:ext>
            </a:extLst>
          </p:cNvPr>
          <p:cNvSpPr>
            <a:spLocks noGrp="1"/>
          </p:cNvSpPr>
          <p:nvPr>
            <p:ph type="title"/>
          </p:nvPr>
        </p:nvSpPr>
        <p:spPr>
          <a:xfrm>
            <a:off x="305522" y="417056"/>
            <a:ext cx="7620000" cy="516596"/>
          </a:xfrm>
        </p:spPr>
        <p:txBody>
          <a:bodyPr>
            <a:normAutofit/>
          </a:bodyPr>
          <a:lstStyle/>
          <a:p>
            <a:r>
              <a:rPr lang="en-US" sz="2800">
                <a:solidFill>
                  <a:schemeClr val="tx1"/>
                </a:solidFill>
              </a:rPr>
              <a:t>Evacuation Point 1 – Cleaner Regrind Area</a:t>
            </a:r>
          </a:p>
        </p:txBody>
      </p:sp>
      <p:sp>
        <p:nvSpPr>
          <p:cNvPr id="12" name="Arrow: Down 11">
            <a:extLst>
              <a:ext uri="{FF2B5EF4-FFF2-40B4-BE49-F238E27FC236}">
                <a16:creationId xmlns:a16="http://schemas.microsoft.com/office/drawing/2014/main" id="{C842260F-77E9-43EE-8D80-F1497AB8062E}"/>
              </a:ext>
            </a:extLst>
          </p:cNvPr>
          <p:cNvSpPr/>
          <p:nvPr/>
        </p:nvSpPr>
        <p:spPr>
          <a:xfrm rot="17206887">
            <a:off x="6568648" y="1383697"/>
            <a:ext cx="278567" cy="4179444"/>
          </a:xfrm>
          <a:prstGeom prst="downArrow">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094" y="1187625"/>
            <a:ext cx="3989316" cy="3569731"/>
          </a:xfrm>
          <a:prstGeom prst="rect">
            <a:avLst/>
          </a:prstGeom>
          <a:effectLst>
            <a:glow rad="101600">
              <a:schemeClr val="accent4">
                <a:satMod val="175000"/>
                <a:alpha val="40000"/>
              </a:schemeClr>
            </a:glow>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4FC01C68-FB95-4A1F-8F9E-6CFA87CAD58E}"/>
              </a:ext>
            </a:extLst>
          </p:cNvPr>
          <p:cNvSpPr/>
          <p:nvPr/>
        </p:nvSpPr>
        <p:spPr>
          <a:xfrm>
            <a:off x="305522" y="5041037"/>
            <a:ext cx="4911134" cy="1429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Report outside the S&amp;R Lunchroom</a:t>
            </a:r>
          </a:p>
        </p:txBody>
      </p:sp>
    </p:spTree>
    <p:extLst>
      <p:ext uri="{BB962C8B-B14F-4D97-AF65-F5344CB8AC3E}">
        <p14:creationId xmlns:p14="http://schemas.microsoft.com/office/powerpoint/2010/main" val="1513465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F2A8472-B114-4EAE-9B6A-10C3BEBE4582}"/>
              </a:ext>
            </a:extLst>
          </p:cNvPr>
          <p:cNvGraphicFramePr>
            <a:graphicFrameLocks noChangeAspect="1"/>
          </p:cNvGraphicFramePr>
          <p:nvPr>
            <p:custDataLst>
              <p:tags r:id="rId2"/>
            </p:custDataLst>
            <p:extLst>
              <p:ext uri="{D42A27DB-BD31-4B8C-83A1-F6EECF244321}">
                <p14:modId xmlns:p14="http://schemas.microsoft.com/office/powerpoint/2010/main" val="569072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BF2A8472-B114-4EAE-9B6A-10C3BEBE458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2530" name="Picture 2">
            <a:extLst>
              <a:ext uri="{FF2B5EF4-FFF2-40B4-BE49-F238E27FC236}">
                <a16:creationId xmlns:a16="http://schemas.microsoft.com/office/drawing/2014/main" id="{F7BD1386-9F63-45A6-86B1-A6382F1730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70" t="-3365" r="43315" b="-4863"/>
          <a:stretch/>
        </p:blipFill>
        <p:spPr bwMode="auto">
          <a:xfrm rot="5400000">
            <a:off x="5898586" y="402557"/>
            <a:ext cx="5559052" cy="71914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22</a:t>
            </a:fld>
            <a:endParaRPr lang="en-US"/>
          </a:p>
        </p:txBody>
      </p:sp>
      <p:sp>
        <p:nvSpPr>
          <p:cNvPr id="4" name="Title 3"/>
          <p:cNvSpPr>
            <a:spLocks noGrp="1"/>
          </p:cNvSpPr>
          <p:nvPr>
            <p:ph type="title"/>
          </p:nvPr>
        </p:nvSpPr>
        <p:spPr/>
        <p:txBody>
          <a:bodyPr vert="horz"/>
          <a:lstStyle/>
          <a:p>
            <a:r>
              <a:rPr lang="en-US"/>
              <a:t>Escort #2</a:t>
            </a:r>
          </a:p>
        </p:txBody>
      </p:sp>
      <p:sp>
        <p:nvSpPr>
          <p:cNvPr id="12" name="Arrow: Down 11">
            <a:extLst>
              <a:ext uri="{FF2B5EF4-FFF2-40B4-BE49-F238E27FC236}">
                <a16:creationId xmlns:a16="http://schemas.microsoft.com/office/drawing/2014/main" id="{D4F7601A-0BB9-4329-9458-F7A176428E18}"/>
              </a:ext>
            </a:extLst>
          </p:cNvPr>
          <p:cNvSpPr/>
          <p:nvPr/>
        </p:nvSpPr>
        <p:spPr>
          <a:xfrm rot="17829054">
            <a:off x="6227866" y="2629012"/>
            <a:ext cx="278567" cy="4025773"/>
          </a:xfrm>
          <a:prstGeom prst="downArrow">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99094BDC-95FB-434D-B0CA-8184B40262A7}"/>
              </a:ext>
            </a:extLst>
          </p:cNvPr>
          <p:cNvSpPr txBox="1">
            <a:spLocks/>
          </p:cNvSpPr>
          <p:nvPr/>
        </p:nvSpPr>
        <p:spPr>
          <a:xfrm>
            <a:off x="305522" y="417056"/>
            <a:ext cx="9647000" cy="516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r>
              <a:rPr lang="en-US">
                <a:solidFill>
                  <a:schemeClr val="tx1"/>
                </a:solidFill>
              </a:rPr>
              <a:t>Evacuation Point 2 – </a:t>
            </a:r>
            <a:r>
              <a:rPr lang="en-US" b="1">
                <a:solidFill>
                  <a:schemeClr val="tx1"/>
                </a:solidFill>
              </a:rPr>
              <a:t>Original Side Ball Mill &amp; Back Alley Offices</a:t>
            </a:r>
            <a:endParaRPr lang="en-US">
              <a:solidFill>
                <a:schemeClr val="tx1"/>
              </a:solidFill>
            </a:endParaRPr>
          </a:p>
        </p:txBody>
      </p:sp>
      <p:sp>
        <p:nvSpPr>
          <p:cNvPr id="11" name="Rectangle: Rounded Corners 10">
            <a:extLst>
              <a:ext uri="{FF2B5EF4-FFF2-40B4-BE49-F238E27FC236}">
                <a16:creationId xmlns:a16="http://schemas.microsoft.com/office/drawing/2014/main" id="{A1A30ECF-6568-466F-BCCE-A783C1A1C7F6}"/>
              </a:ext>
            </a:extLst>
          </p:cNvPr>
          <p:cNvSpPr/>
          <p:nvPr/>
        </p:nvSpPr>
        <p:spPr>
          <a:xfrm>
            <a:off x="305522" y="5041037"/>
            <a:ext cx="4911134" cy="1429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Report outside the West Repair Bay (Tool Room)</a:t>
            </a:r>
          </a:p>
        </p:txBody>
      </p:sp>
      <p:pic>
        <p:nvPicPr>
          <p:cNvPr id="15" name="Picture 14">
            <a:extLst>
              <a:ext uri="{FF2B5EF4-FFF2-40B4-BE49-F238E27FC236}">
                <a16:creationId xmlns:a16="http://schemas.microsoft.com/office/drawing/2014/main" id="{F14B7685-6E0F-40DC-90BE-03C202B7CC64}"/>
              </a:ext>
            </a:extLst>
          </p:cNvPr>
          <p:cNvPicPr>
            <a:picLocks noChangeAspect="1"/>
          </p:cNvPicPr>
          <p:nvPr/>
        </p:nvPicPr>
        <p:blipFill>
          <a:blip r:embed="rId8"/>
          <a:stretch>
            <a:fillRect/>
          </a:stretch>
        </p:blipFill>
        <p:spPr>
          <a:xfrm>
            <a:off x="1087264" y="1218777"/>
            <a:ext cx="3573599" cy="3537132"/>
          </a:xfrm>
          <a:prstGeom prst="rect">
            <a:avLst/>
          </a:prstGeom>
          <a:effectLst>
            <a:glow rad="63500">
              <a:schemeClr val="accent4">
                <a:satMod val="175000"/>
                <a:alpha val="40000"/>
              </a:schemeClr>
            </a:glow>
          </a:effectLst>
        </p:spPr>
      </p:pic>
      <p:sp>
        <p:nvSpPr>
          <p:cNvPr id="3" name="Rectangle: Folded Corner 2">
            <a:extLst>
              <a:ext uri="{FF2B5EF4-FFF2-40B4-BE49-F238E27FC236}">
                <a16:creationId xmlns:a16="http://schemas.microsoft.com/office/drawing/2014/main" id="{5E053F6E-36D6-4325-8575-07FF0191907F}"/>
              </a:ext>
            </a:extLst>
          </p:cNvPr>
          <p:cNvSpPr/>
          <p:nvPr/>
        </p:nvSpPr>
        <p:spPr>
          <a:xfrm>
            <a:off x="12428777" y="1794674"/>
            <a:ext cx="1917031" cy="1804737"/>
          </a:xfrm>
          <a:prstGeom prst="foldedCorne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Bernadette to follow up on appropriate location</a:t>
            </a:r>
          </a:p>
        </p:txBody>
      </p:sp>
    </p:spTree>
    <p:extLst>
      <p:ext uri="{BB962C8B-B14F-4D97-AF65-F5344CB8AC3E}">
        <p14:creationId xmlns:p14="http://schemas.microsoft.com/office/powerpoint/2010/main" val="2979684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23</a:t>
            </a:fld>
            <a:endParaRPr lang="en-US"/>
          </a:p>
        </p:txBody>
      </p:sp>
      <p:sp>
        <p:nvSpPr>
          <p:cNvPr id="4" name="Title 3"/>
          <p:cNvSpPr>
            <a:spLocks noGrp="1"/>
          </p:cNvSpPr>
          <p:nvPr>
            <p:ph type="title"/>
          </p:nvPr>
        </p:nvSpPr>
        <p:spPr/>
        <p:txBody>
          <a:bodyPr/>
          <a:lstStyle/>
          <a:p>
            <a:r>
              <a:rPr lang="en-US"/>
              <a:t>Escort #3</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9838" y="1241302"/>
            <a:ext cx="5725723" cy="5437521"/>
          </a:xfrm>
          <a:prstGeom prst="rect">
            <a:avLst/>
          </a:prstGeom>
        </p:spPr>
      </p:pic>
      <p:sp>
        <p:nvSpPr>
          <p:cNvPr id="10" name="Title 9">
            <a:extLst>
              <a:ext uri="{FF2B5EF4-FFF2-40B4-BE49-F238E27FC236}">
                <a16:creationId xmlns:a16="http://schemas.microsoft.com/office/drawing/2014/main" id="{502BABD2-1584-41BD-886E-C1DDC0F3E124}"/>
              </a:ext>
            </a:extLst>
          </p:cNvPr>
          <p:cNvSpPr txBox="1">
            <a:spLocks/>
          </p:cNvSpPr>
          <p:nvPr/>
        </p:nvSpPr>
        <p:spPr>
          <a:xfrm>
            <a:off x="305521" y="417056"/>
            <a:ext cx="8980521" cy="51659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r>
              <a:rPr lang="en-US" sz="2800">
                <a:solidFill>
                  <a:schemeClr val="tx1"/>
                </a:solidFill>
              </a:rPr>
              <a:t>Evacuation Point 3 – Extension Side and Morenci secondary crusher</a:t>
            </a:r>
          </a:p>
        </p:txBody>
      </p:sp>
      <p:sp>
        <p:nvSpPr>
          <p:cNvPr id="8" name="Arrow: Down 7">
            <a:extLst>
              <a:ext uri="{FF2B5EF4-FFF2-40B4-BE49-F238E27FC236}">
                <a16:creationId xmlns:a16="http://schemas.microsoft.com/office/drawing/2014/main" id="{F725518B-5521-4269-9F7A-47343F405C32}"/>
              </a:ext>
            </a:extLst>
          </p:cNvPr>
          <p:cNvSpPr/>
          <p:nvPr/>
        </p:nvSpPr>
        <p:spPr>
          <a:xfrm rot="16874465">
            <a:off x="6256891" y="1390716"/>
            <a:ext cx="278567" cy="4067714"/>
          </a:xfrm>
          <a:prstGeom prst="downArrow">
            <a:avLst>
              <a:gd name="adj1" fmla="val 50000"/>
              <a:gd name="adj2" fmla="val 74444"/>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FA1A35C-9C5F-4FCD-9360-25CFE22CAE00}"/>
              </a:ext>
            </a:extLst>
          </p:cNvPr>
          <p:cNvSpPr/>
          <p:nvPr/>
        </p:nvSpPr>
        <p:spPr>
          <a:xfrm>
            <a:off x="457921" y="5193437"/>
            <a:ext cx="5100979" cy="1429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Report below the Maintenance Lunch Room</a:t>
            </a:r>
          </a:p>
        </p:txBody>
      </p:sp>
      <p:pic>
        <p:nvPicPr>
          <p:cNvPr id="13" name="Picture 12">
            <a:extLst>
              <a:ext uri="{FF2B5EF4-FFF2-40B4-BE49-F238E27FC236}">
                <a16:creationId xmlns:a16="http://schemas.microsoft.com/office/drawing/2014/main" id="{15735F28-08D0-4AA0-BFB0-B68C0EED009A}"/>
              </a:ext>
            </a:extLst>
          </p:cNvPr>
          <p:cNvPicPr>
            <a:picLocks noChangeAspect="1"/>
          </p:cNvPicPr>
          <p:nvPr/>
        </p:nvPicPr>
        <p:blipFill>
          <a:blip r:embed="rId4"/>
          <a:stretch>
            <a:fillRect/>
          </a:stretch>
        </p:blipFill>
        <p:spPr>
          <a:xfrm>
            <a:off x="1004038" y="1270538"/>
            <a:ext cx="3689834" cy="3575294"/>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949183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a:stretch/>
        </p:blipFill>
        <p:spPr>
          <a:xfrm>
            <a:off x="5678750" y="1243737"/>
            <a:ext cx="5835588" cy="5418220"/>
          </a:xfrm>
          <a:prstGeom prst="rect">
            <a:avLst/>
          </a:prstGeom>
        </p:spPr>
      </p:pic>
      <p:sp>
        <p:nvSpPr>
          <p:cNvPr id="9" name="Arrow: Down 8">
            <a:extLst>
              <a:ext uri="{FF2B5EF4-FFF2-40B4-BE49-F238E27FC236}">
                <a16:creationId xmlns:a16="http://schemas.microsoft.com/office/drawing/2014/main" id="{270115FF-F05B-40B9-95D3-E5488E70FF9A}"/>
              </a:ext>
            </a:extLst>
          </p:cNvPr>
          <p:cNvSpPr/>
          <p:nvPr/>
        </p:nvSpPr>
        <p:spPr>
          <a:xfrm rot="16874465">
            <a:off x="5946916" y="927342"/>
            <a:ext cx="278567" cy="3880218"/>
          </a:xfrm>
          <a:prstGeom prst="downArrow">
            <a:avLst>
              <a:gd name="adj1" fmla="val 50000"/>
              <a:gd name="adj2" fmla="val 74444"/>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24</a:t>
            </a:fld>
            <a:endParaRPr lang="en-US"/>
          </a:p>
        </p:txBody>
      </p:sp>
      <p:pic>
        <p:nvPicPr>
          <p:cNvPr id="5" name="Content Placeholder 4"/>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953596" y="1185472"/>
            <a:ext cx="3626425" cy="3665644"/>
          </a:xfrm>
          <a:prstGeom prst="rect">
            <a:avLst/>
          </a:prstGeom>
          <a:effectLst>
            <a:glow rad="101600">
              <a:schemeClr val="accent4">
                <a:satMod val="175000"/>
                <a:alpha val="40000"/>
              </a:schemeClr>
            </a:glow>
          </a:effectLst>
        </p:spPr>
      </p:pic>
      <p:sp>
        <p:nvSpPr>
          <p:cNvPr id="4" name="Title 3"/>
          <p:cNvSpPr>
            <a:spLocks noGrp="1"/>
          </p:cNvSpPr>
          <p:nvPr>
            <p:ph type="title"/>
          </p:nvPr>
        </p:nvSpPr>
        <p:spPr/>
        <p:txBody>
          <a:bodyPr/>
          <a:lstStyle/>
          <a:p>
            <a:r>
              <a:rPr lang="en-US"/>
              <a:t>Escort #4 </a:t>
            </a:r>
          </a:p>
        </p:txBody>
      </p:sp>
      <p:sp>
        <p:nvSpPr>
          <p:cNvPr id="10" name="Title 9">
            <a:extLst>
              <a:ext uri="{FF2B5EF4-FFF2-40B4-BE49-F238E27FC236}">
                <a16:creationId xmlns:a16="http://schemas.microsoft.com/office/drawing/2014/main" id="{F45ED551-1309-4200-AD31-0973EEE97061}"/>
              </a:ext>
            </a:extLst>
          </p:cNvPr>
          <p:cNvSpPr txBox="1">
            <a:spLocks/>
          </p:cNvSpPr>
          <p:nvPr/>
        </p:nvSpPr>
        <p:spPr>
          <a:xfrm>
            <a:off x="305521" y="417056"/>
            <a:ext cx="10153932" cy="516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r>
              <a:rPr lang="en-US">
                <a:solidFill>
                  <a:schemeClr val="tx1"/>
                </a:solidFill>
              </a:rPr>
              <a:t>Evacuation Point 4 – Upper Levels and Secondary Crusher &amp; Feeders</a:t>
            </a:r>
          </a:p>
        </p:txBody>
      </p:sp>
      <p:sp>
        <p:nvSpPr>
          <p:cNvPr id="8" name="Rectangle: Rounded Corners 7">
            <a:extLst>
              <a:ext uri="{FF2B5EF4-FFF2-40B4-BE49-F238E27FC236}">
                <a16:creationId xmlns:a16="http://schemas.microsoft.com/office/drawing/2014/main" id="{2A9A53F9-F8CB-41CE-9844-318B2CFB98DE}"/>
              </a:ext>
            </a:extLst>
          </p:cNvPr>
          <p:cNvSpPr/>
          <p:nvPr/>
        </p:nvSpPr>
        <p:spPr>
          <a:xfrm>
            <a:off x="457921" y="5193437"/>
            <a:ext cx="5100979" cy="1429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Report at the Crusher 1 Gate</a:t>
            </a:r>
          </a:p>
        </p:txBody>
      </p:sp>
    </p:spTree>
    <p:extLst>
      <p:ext uri="{BB962C8B-B14F-4D97-AF65-F5344CB8AC3E}">
        <p14:creationId xmlns:p14="http://schemas.microsoft.com/office/powerpoint/2010/main" val="2846331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66DC23-5D75-4E55-94E0-8AC9A57DBD08}" type="slidenum">
              <a:rPr lang="en-US" smtClean="0"/>
              <a:pPr>
                <a:defRPr/>
              </a:pPr>
              <a:t>25</a:t>
            </a:fld>
            <a:endParaRPr lang="en-US"/>
          </a:p>
        </p:txBody>
      </p:sp>
      <p:sp>
        <p:nvSpPr>
          <p:cNvPr id="4" name="Title 3"/>
          <p:cNvSpPr>
            <a:spLocks noGrp="1"/>
          </p:cNvSpPr>
          <p:nvPr>
            <p:ph type="title"/>
          </p:nvPr>
        </p:nvSpPr>
        <p:spPr/>
        <p:txBody>
          <a:bodyPr/>
          <a:lstStyle/>
          <a:p>
            <a:r>
              <a:rPr lang="en-US"/>
              <a:t>Escort #5 </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7577" y="1175384"/>
            <a:ext cx="5715740" cy="5447668"/>
          </a:xfrm>
          <a:prstGeom prst="rect">
            <a:avLst/>
          </a:prstGeom>
        </p:spPr>
      </p:pic>
      <p:sp>
        <p:nvSpPr>
          <p:cNvPr id="7" name="Title 9">
            <a:extLst>
              <a:ext uri="{FF2B5EF4-FFF2-40B4-BE49-F238E27FC236}">
                <a16:creationId xmlns:a16="http://schemas.microsoft.com/office/drawing/2014/main" id="{AEE5CCC2-C993-4183-A18B-E0A90D7BCC23}"/>
              </a:ext>
            </a:extLst>
          </p:cNvPr>
          <p:cNvSpPr txBox="1">
            <a:spLocks/>
          </p:cNvSpPr>
          <p:nvPr/>
        </p:nvSpPr>
        <p:spPr>
          <a:xfrm>
            <a:off x="305522" y="417056"/>
            <a:ext cx="7620000" cy="51659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r>
              <a:rPr lang="en-US" sz="2800">
                <a:solidFill>
                  <a:schemeClr val="tx1"/>
                </a:solidFill>
              </a:rPr>
              <a:t>Evacuation Point 5 – R Belts and Corse Ore Area</a:t>
            </a:r>
          </a:p>
        </p:txBody>
      </p:sp>
      <p:sp>
        <p:nvSpPr>
          <p:cNvPr id="9" name="Rectangle: Rounded Corners 8">
            <a:extLst>
              <a:ext uri="{FF2B5EF4-FFF2-40B4-BE49-F238E27FC236}">
                <a16:creationId xmlns:a16="http://schemas.microsoft.com/office/drawing/2014/main" id="{6B9E32F8-478E-4501-A377-9C3BED40628E}"/>
              </a:ext>
            </a:extLst>
          </p:cNvPr>
          <p:cNvSpPr/>
          <p:nvPr/>
        </p:nvSpPr>
        <p:spPr>
          <a:xfrm>
            <a:off x="457921" y="5193437"/>
            <a:ext cx="5100979" cy="1429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Report to the Transfer Tower</a:t>
            </a:r>
          </a:p>
        </p:txBody>
      </p:sp>
      <p:sp>
        <p:nvSpPr>
          <p:cNvPr id="10" name="Arrow: Down 9">
            <a:extLst>
              <a:ext uri="{FF2B5EF4-FFF2-40B4-BE49-F238E27FC236}">
                <a16:creationId xmlns:a16="http://schemas.microsoft.com/office/drawing/2014/main" id="{A753D86D-828F-46B9-AF9B-73F2B360740F}"/>
              </a:ext>
            </a:extLst>
          </p:cNvPr>
          <p:cNvSpPr/>
          <p:nvPr/>
        </p:nvSpPr>
        <p:spPr>
          <a:xfrm rot="16874465">
            <a:off x="6578573" y="1496708"/>
            <a:ext cx="278567" cy="4324971"/>
          </a:xfrm>
          <a:prstGeom prst="downArrow">
            <a:avLst>
              <a:gd name="adj1" fmla="val 50000"/>
              <a:gd name="adj2" fmla="val 74444"/>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003544" y="1270538"/>
            <a:ext cx="3660430" cy="3633342"/>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574240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E0E78B-10A9-48CF-BE04-EA08B00B95F0}"/>
              </a:ext>
            </a:extLst>
          </p:cNvPr>
          <p:cNvSpPr>
            <a:spLocks noGrp="1"/>
          </p:cNvSpPr>
          <p:nvPr>
            <p:ph type="ctrTitle"/>
          </p:nvPr>
        </p:nvSpPr>
        <p:spPr/>
        <p:txBody>
          <a:bodyPr/>
          <a:lstStyle/>
          <a:p>
            <a:r>
              <a:rPr lang="en-US"/>
              <a:t>Personal Protective Equipment (PPE)</a:t>
            </a:r>
          </a:p>
        </p:txBody>
      </p:sp>
      <p:sp>
        <p:nvSpPr>
          <p:cNvPr id="4" name="Slide Number Placeholder 3">
            <a:extLst>
              <a:ext uri="{FF2B5EF4-FFF2-40B4-BE49-F238E27FC236}">
                <a16:creationId xmlns:a16="http://schemas.microsoft.com/office/drawing/2014/main" id="{8BF63103-3539-46A1-A231-A9F3EFEB0098}"/>
              </a:ext>
            </a:extLst>
          </p:cNvPr>
          <p:cNvSpPr>
            <a:spLocks noGrp="1"/>
          </p:cNvSpPr>
          <p:nvPr>
            <p:ph type="sldNum" sz="quarter" idx="12"/>
          </p:nvPr>
        </p:nvSpPr>
        <p:spPr/>
        <p:txBody>
          <a:bodyPr/>
          <a:lstStyle/>
          <a:p>
            <a:fld id="{B5EB69C0-7537-C24C-BC67-8B5F238D9475}" type="slidenum">
              <a:rPr lang="en-US" smtClean="0"/>
              <a:pPr/>
              <a:t>26</a:t>
            </a:fld>
            <a:endParaRPr lang="en-US"/>
          </a:p>
        </p:txBody>
      </p:sp>
    </p:spTree>
    <p:extLst>
      <p:ext uri="{BB962C8B-B14F-4D97-AF65-F5344CB8AC3E}">
        <p14:creationId xmlns:p14="http://schemas.microsoft.com/office/powerpoint/2010/main" val="496813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ttps://encrypted-tbn2.gstatic.com/images?q=tbn:ANd9GcT6svSahaAzMskSMVYa5FS0msksbVQFPA9FDzjLGpqCDp2z-INcnw">
            <a:extLst>
              <a:ext uri="{FF2B5EF4-FFF2-40B4-BE49-F238E27FC236}">
                <a16:creationId xmlns:a16="http://schemas.microsoft.com/office/drawing/2014/main" id="{8C896148-8785-4CF9-9817-7818BC288F09}"/>
              </a:ext>
            </a:extLst>
          </p:cNvPr>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666683" y="3415251"/>
            <a:ext cx="1495238" cy="1062501"/>
          </a:xfrm>
          <a:prstGeom prst="rect">
            <a:avLst/>
          </a:prstGeom>
          <a:noFill/>
          <a:ln>
            <a:noFill/>
          </a:ln>
          <a:effectLst/>
        </p:spPr>
      </p:pic>
      <p:sp>
        <p:nvSpPr>
          <p:cNvPr id="2" name="Title 1">
            <a:extLst>
              <a:ext uri="{FF2B5EF4-FFF2-40B4-BE49-F238E27FC236}">
                <a16:creationId xmlns:a16="http://schemas.microsoft.com/office/drawing/2014/main" id="{DF4C1DA4-A049-40BD-BF39-BD4261B4DE97}"/>
              </a:ext>
            </a:extLst>
          </p:cNvPr>
          <p:cNvSpPr>
            <a:spLocks noGrp="1"/>
          </p:cNvSpPr>
          <p:nvPr>
            <p:ph type="title"/>
          </p:nvPr>
        </p:nvSpPr>
        <p:spPr>
          <a:xfrm>
            <a:off x="226554" y="405352"/>
            <a:ext cx="10020382" cy="491757"/>
          </a:xfrm>
        </p:spPr>
        <p:txBody>
          <a:bodyPr>
            <a:noAutofit/>
          </a:bodyPr>
          <a:lstStyle/>
          <a:p>
            <a:r>
              <a:rPr lang="en-US" sz="2800">
                <a:solidFill>
                  <a:schemeClr val="tx1"/>
                </a:solidFill>
              </a:rPr>
              <a:t>There are some required basic PPE required for all employees entering the Morenci Mill</a:t>
            </a:r>
          </a:p>
        </p:txBody>
      </p:sp>
      <p:sp>
        <p:nvSpPr>
          <p:cNvPr id="4" name="Slide Number Placeholder 3">
            <a:extLst>
              <a:ext uri="{FF2B5EF4-FFF2-40B4-BE49-F238E27FC236}">
                <a16:creationId xmlns:a16="http://schemas.microsoft.com/office/drawing/2014/main" id="{00688F0C-36F0-4DDC-B99C-F024907799A2}"/>
              </a:ext>
            </a:extLst>
          </p:cNvPr>
          <p:cNvSpPr>
            <a:spLocks noGrp="1"/>
          </p:cNvSpPr>
          <p:nvPr>
            <p:ph type="sldNum" sz="quarter" idx="12"/>
          </p:nvPr>
        </p:nvSpPr>
        <p:spPr/>
        <p:txBody>
          <a:bodyPr/>
          <a:lstStyle/>
          <a:p>
            <a:fld id="{B5EB69C0-7537-C24C-BC67-8B5F238D9475}" type="slidenum">
              <a:rPr lang="en-US" smtClean="0"/>
              <a:pPr/>
              <a:t>27</a:t>
            </a:fld>
            <a:endParaRPr lang="en-US"/>
          </a:p>
        </p:txBody>
      </p:sp>
      <p:sp>
        <p:nvSpPr>
          <p:cNvPr id="5" name="Content Placeholder 4">
            <a:extLst>
              <a:ext uri="{FF2B5EF4-FFF2-40B4-BE49-F238E27FC236}">
                <a16:creationId xmlns:a16="http://schemas.microsoft.com/office/drawing/2014/main" id="{CE57B82D-DF8C-4735-A812-C07DC32C4D87}"/>
              </a:ext>
            </a:extLst>
          </p:cNvPr>
          <p:cNvSpPr>
            <a:spLocks noGrp="1"/>
          </p:cNvSpPr>
          <p:nvPr>
            <p:ph idx="1"/>
          </p:nvPr>
        </p:nvSpPr>
        <p:spPr>
          <a:xfrm>
            <a:off x="233134" y="1157937"/>
            <a:ext cx="4828150" cy="5495277"/>
          </a:xfrm>
        </p:spPr>
        <p:txBody>
          <a:bodyPr>
            <a:noAutofit/>
          </a:bodyPr>
          <a:lstStyle/>
          <a:p>
            <a:r>
              <a:rPr lang="en-US" sz="2000" b="1"/>
              <a:t>Hard Hat </a:t>
            </a:r>
          </a:p>
          <a:p>
            <a:pPr lvl="1">
              <a:spcBef>
                <a:spcPts val="600"/>
              </a:spcBef>
            </a:pPr>
            <a:r>
              <a:rPr lang="en-US" sz="2000"/>
              <a:t>All hard hats must be ANSI approved</a:t>
            </a:r>
          </a:p>
          <a:p>
            <a:pPr lvl="1">
              <a:spcBef>
                <a:spcPts val="600"/>
              </a:spcBef>
            </a:pPr>
            <a:r>
              <a:rPr lang="en-US" sz="2000"/>
              <a:t>Long hair should be tucked into the hard hat</a:t>
            </a:r>
          </a:p>
          <a:p>
            <a:pPr>
              <a:spcBef>
                <a:spcPts val="2400"/>
              </a:spcBef>
            </a:pPr>
            <a:r>
              <a:rPr lang="en-US" sz="2000" b="1"/>
              <a:t>Glasses w/sides shields </a:t>
            </a:r>
          </a:p>
          <a:p>
            <a:pPr lvl="1">
              <a:spcBef>
                <a:spcPts val="600"/>
              </a:spcBef>
            </a:pPr>
            <a:r>
              <a:rPr lang="en-US" sz="2000" b="1"/>
              <a:t>ONLY </a:t>
            </a:r>
            <a:r>
              <a:rPr lang="en-US" sz="2000"/>
              <a:t>clear glasses in buildings and at night </a:t>
            </a:r>
          </a:p>
          <a:p>
            <a:pPr lvl="1">
              <a:spcBef>
                <a:spcPts val="600"/>
              </a:spcBef>
            </a:pPr>
            <a:r>
              <a:rPr lang="en-US" sz="2000"/>
              <a:t>Prescription glasses must have side shields and be ANSI approved</a:t>
            </a:r>
          </a:p>
          <a:p>
            <a:pPr>
              <a:spcBef>
                <a:spcPts val="2400"/>
              </a:spcBef>
            </a:pPr>
            <a:r>
              <a:rPr lang="en-US" sz="2000" b="1"/>
              <a:t>Work boots </a:t>
            </a:r>
          </a:p>
          <a:p>
            <a:pPr lvl="1">
              <a:spcBef>
                <a:spcPts val="600"/>
              </a:spcBef>
            </a:pPr>
            <a:r>
              <a:rPr lang="en-US" sz="2000"/>
              <a:t>Must be at least 6” tall</a:t>
            </a:r>
          </a:p>
          <a:p>
            <a:pPr lvl="1">
              <a:spcBef>
                <a:spcPts val="600"/>
              </a:spcBef>
            </a:pPr>
            <a:r>
              <a:rPr lang="en-US" sz="2000"/>
              <a:t>Provide good ankle support </a:t>
            </a:r>
          </a:p>
          <a:p>
            <a:pPr lvl="1">
              <a:spcBef>
                <a:spcPts val="600"/>
              </a:spcBef>
            </a:pPr>
            <a:r>
              <a:rPr lang="en-US" sz="2000"/>
              <a:t>Must have a steel toe</a:t>
            </a:r>
          </a:p>
          <a:p>
            <a:pPr lvl="1">
              <a:spcBef>
                <a:spcPts val="600"/>
              </a:spcBef>
            </a:pPr>
            <a:endParaRPr lang="en-US" sz="2000"/>
          </a:p>
          <a:p>
            <a:pPr lvl="1"/>
            <a:endParaRPr lang="en-US" sz="2000"/>
          </a:p>
          <a:p>
            <a:endParaRPr lang="en-US"/>
          </a:p>
          <a:p>
            <a:pPr lvl="1"/>
            <a:endParaRPr lang="en-US"/>
          </a:p>
          <a:p>
            <a:pPr lvl="1"/>
            <a:endParaRPr lang="en-US"/>
          </a:p>
        </p:txBody>
      </p:sp>
      <p:sp>
        <p:nvSpPr>
          <p:cNvPr id="8" name="Content Placeholder 4">
            <a:extLst>
              <a:ext uri="{FF2B5EF4-FFF2-40B4-BE49-F238E27FC236}">
                <a16:creationId xmlns:a16="http://schemas.microsoft.com/office/drawing/2014/main" id="{FD8232CA-9C4F-4F7F-8A65-B60FFB05D45F}"/>
              </a:ext>
            </a:extLst>
          </p:cNvPr>
          <p:cNvSpPr txBox="1">
            <a:spLocks/>
          </p:cNvSpPr>
          <p:nvPr/>
        </p:nvSpPr>
        <p:spPr>
          <a:xfrm>
            <a:off x="6350045" y="1157936"/>
            <a:ext cx="4530271" cy="5495277"/>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200"/>
              </a:spcBef>
              <a:buClr>
                <a:srgbClr val="DF572A"/>
              </a:buClr>
              <a:buSzPct val="105000"/>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914400" rtl="0" eaLnBrk="1" latinLnBrk="0" hangingPunct="1">
              <a:lnSpc>
                <a:spcPct val="90000"/>
              </a:lnSpc>
              <a:spcBef>
                <a:spcPts val="1200"/>
              </a:spcBef>
              <a:buClr>
                <a:srgbClr val="DF572A"/>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914400" rtl="0" eaLnBrk="1" latinLnBrk="0" hangingPunct="1">
              <a:lnSpc>
                <a:spcPct val="90000"/>
              </a:lnSpc>
              <a:spcBef>
                <a:spcPts val="1200"/>
              </a:spcBef>
              <a:buClr>
                <a:srgbClr val="BB5D00"/>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914400" rtl="0" eaLnBrk="1" latinLnBrk="0" hangingPunct="1">
              <a:lnSpc>
                <a:spcPct val="90000"/>
              </a:lnSpc>
              <a:spcBef>
                <a:spcPts val="12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Hearing Protection</a:t>
            </a:r>
          </a:p>
          <a:p>
            <a:pPr lvl="1">
              <a:spcBef>
                <a:spcPts val="600"/>
              </a:spcBef>
            </a:pPr>
            <a:r>
              <a:rPr lang="en-US" sz="2000"/>
              <a:t>A variety of types are available based on user comfort</a:t>
            </a:r>
          </a:p>
          <a:p>
            <a:pPr lvl="1">
              <a:spcBef>
                <a:spcPts val="600"/>
              </a:spcBef>
            </a:pPr>
            <a:r>
              <a:rPr lang="en-US" sz="2000"/>
              <a:t>Additional hearing protection may be required in various areas</a:t>
            </a:r>
          </a:p>
          <a:p>
            <a:pPr>
              <a:spcBef>
                <a:spcPts val="2400"/>
              </a:spcBef>
            </a:pPr>
            <a:endParaRPr lang="en-US" sz="2000" b="1"/>
          </a:p>
          <a:p>
            <a:pPr>
              <a:spcBef>
                <a:spcPts val="2400"/>
              </a:spcBef>
            </a:pPr>
            <a:r>
              <a:rPr lang="en-US" sz="2000" b="1"/>
              <a:t>Reflective Vest </a:t>
            </a:r>
          </a:p>
          <a:p>
            <a:pPr lvl="1">
              <a:spcBef>
                <a:spcPts val="600"/>
              </a:spcBef>
            </a:pPr>
            <a:r>
              <a:rPr lang="en-US" sz="2000"/>
              <a:t>Required for ground visibility and anytime in production areas </a:t>
            </a:r>
          </a:p>
          <a:p>
            <a:pPr lvl="1"/>
            <a:endParaRPr lang="en-US"/>
          </a:p>
          <a:p>
            <a:pPr lvl="1"/>
            <a:endParaRPr lang="en-US"/>
          </a:p>
        </p:txBody>
      </p:sp>
      <p:pic>
        <p:nvPicPr>
          <p:cNvPr id="13" name="Picture 5">
            <a:extLst>
              <a:ext uri="{FF2B5EF4-FFF2-40B4-BE49-F238E27FC236}">
                <a16:creationId xmlns:a16="http://schemas.microsoft.com/office/drawing/2014/main" id="{8509F922-5C5D-42CB-BAF0-E2C7EA64C7A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47979" y="2765941"/>
            <a:ext cx="1179956" cy="111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1A3E750C-02F2-4D84-9079-DD7F51F6DB88}"/>
              </a:ext>
            </a:extLst>
          </p:cNvPr>
          <p:cNvPicPr>
            <a:picLocks noChangeAspect="1"/>
          </p:cNvPicPr>
          <p:nvPr/>
        </p:nvPicPr>
        <p:blipFill>
          <a:blip r:embed="rId6"/>
          <a:stretch>
            <a:fillRect/>
          </a:stretch>
        </p:blipFill>
        <p:spPr>
          <a:xfrm>
            <a:off x="10635056" y="1604036"/>
            <a:ext cx="1323810" cy="1161905"/>
          </a:xfrm>
          <a:prstGeom prst="rect">
            <a:avLst/>
          </a:prstGeom>
        </p:spPr>
      </p:pic>
      <p:pic>
        <p:nvPicPr>
          <p:cNvPr id="16" name="icImg" descr="http://i.ebayimg.com/00/s/NDQ2WDUxNQ==/$(KGrHqNHJDEE7BcvgwkOBO6KR0yz1g~~60_12.JPG">
            <a:hlinkClick r:id="rId7"/>
            <a:extLst>
              <a:ext uri="{FF2B5EF4-FFF2-40B4-BE49-F238E27FC236}">
                <a16:creationId xmlns:a16="http://schemas.microsoft.com/office/drawing/2014/main" id="{B1A927A0-1183-444A-A4BD-4A9F4D64E71E}"/>
              </a:ext>
            </a:extLst>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4752397" y="1472158"/>
            <a:ext cx="1323810" cy="1090483"/>
          </a:xfrm>
          <a:prstGeom prst="rect">
            <a:avLst/>
          </a:prstGeom>
          <a:noFill/>
          <a:ln>
            <a:noFill/>
          </a:ln>
          <a:effectLst/>
        </p:spPr>
      </p:pic>
      <p:pic>
        <p:nvPicPr>
          <p:cNvPr id="6" name="Picture 5">
            <a:extLst>
              <a:ext uri="{FF2B5EF4-FFF2-40B4-BE49-F238E27FC236}">
                <a16:creationId xmlns:a16="http://schemas.microsoft.com/office/drawing/2014/main" id="{DD45DFF0-BC9D-4081-B58C-B9CF7002EA80}"/>
              </a:ext>
            </a:extLst>
          </p:cNvPr>
          <p:cNvPicPr>
            <a:picLocks noChangeAspect="1"/>
          </p:cNvPicPr>
          <p:nvPr/>
        </p:nvPicPr>
        <p:blipFill>
          <a:blip r:embed="rId9"/>
          <a:stretch>
            <a:fillRect/>
          </a:stretch>
        </p:blipFill>
        <p:spPr>
          <a:xfrm>
            <a:off x="4313665" y="5080783"/>
            <a:ext cx="1495238" cy="1419048"/>
          </a:xfrm>
          <a:prstGeom prst="rect">
            <a:avLst/>
          </a:prstGeom>
        </p:spPr>
      </p:pic>
      <p:pic>
        <p:nvPicPr>
          <p:cNvPr id="19" name="Picture 18">
            <a:extLst>
              <a:ext uri="{FF2B5EF4-FFF2-40B4-BE49-F238E27FC236}">
                <a16:creationId xmlns:a16="http://schemas.microsoft.com/office/drawing/2014/main" id="{6135611F-1EB8-41DB-8A67-35A6A5A9BBC0}"/>
              </a:ext>
            </a:extLst>
          </p:cNvPr>
          <p:cNvPicPr>
            <a:picLocks noChangeAspect="1"/>
          </p:cNvPicPr>
          <p:nvPr/>
        </p:nvPicPr>
        <p:blipFill>
          <a:blip r:embed="rId10"/>
          <a:stretch>
            <a:fillRect/>
          </a:stretch>
        </p:blipFill>
        <p:spPr>
          <a:xfrm>
            <a:off x="8281862" y="4948479"/>
            <a:ext cx="2166117" cy="1305605"/>
          </a:xfrm>
          <a:prstGeom prst="rect">
            <a:avLst/>
          </a:prstGeom>
        </p:spPr>
      </p:pic>
    </p:spTree>
    <p:extLst>
      <p:ext uri="{BB962C8B-B14F-4D97-AF65-F5344CB8AC3E}">
        <p14:creationId xmlns:p14="http://schemas.microsoft.com/office/powerpoint/2010/main" val="108846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0F2C-5D70-474F-ABEA-08C8500742A7}"/>
              </a:ext>
            </a:extLst>
          </p:cNvPr>
          <p:cNvSpPr>
            <a:spLocks noGrp="1"/>
          </p:cNvSpPr>
          <p:nvPr>
            <p:ph type="title"/>
          </p:nvPr>
        </p:nvSpPr>
        <p:spPr>
          <a:xfrm>
            <a:off x="355599" y="305421"/>
            <a:ext cx="9932701" cy="678224"/>
          </a:xfrm>
        </p:spPr>
        <p:txBody>
          <a:bodyPr>
            <a:noAutofit/>
          </a:bodyPr>
          <a:lstStyle/>
          <a:p>
            <a:r>
              <a:rPr lang="en-US">
                <a:solidFill>
                  <a:schemeClr val="tx1"/>
                </a:solidFill>
              </a:rPr>
              <a:t>Additional PPE may be required based on the area and exposure, keep your eyes posted for signage with requirements</a:t>
            </a:r>
          </a:p>
        </p:txBody>
      </p:sp>
      <p:sp>
        <p:nvSpPr>
          <p:cNvPr id="4" name="Slide Number Placeholder 3">
            <a:extLst>
              <a:ext uri="{FF2B5EF4-FFF2-40B4-BE49-F238E27FC236}">
                <a16:creationId xmlns:a16="http://schemas.microsoft.com/office/drawing/2014/main" id="{F26325A1-5B61-4699-840B-28D1ECF75FB9}"/>
              </a:ext>
            </a:extLst>
          </p:cNvPr>
          <p:cNvSpPr>
            <a:spLocks noGrp="1"/>
          </p:cNvSpPr>
          <p:nvPr>
            <p:ph type="sldNum" sz="quarter" idx="12"/>
          </p:nvPr>
        </p:nvSpPr>
        <p:spPr/>
        <p:txBody>
          <a:bodyPr/>
          <a:lstStyle/>
          <a:p>
            <a:fld id="{B5EB69C0-7537-C24C-BC67-8B5F238D9475}" type="slidenum">
              <a:rPr lang="en-US" smtClean="0"/>
              <a:pPr/>
              <a:t>28</a:t>
            </a:fld>
            <a:endParaRPr lang="en-US"/>
          </a:p>
        </p:txBody>
      </p:sp>
      <p:sp>
        <p:nvSpPr>
          <p:cNvPr id="5" name="Content Placeholder 3">
            <a:extLst>
              <a:ext uri="{FF2B5EF4-FFF2-40B4-BE49-F238E27FC236}">
                <a16:creationId xmlns:a16="http://schemas.microsoft.com/office/drawing/2014/main" id="{B453D7D0-5BA7-4B7B-A2DC-1157E0326526}"/>
              </a:ext>
            </a:extLst>
          </p:cNvPr>
          <p:cNvSpPr>
            <a:spLocks noGrp="1"/>
          </p:cNvSpPr>
          <p:nvPr>
            <p:ph idx="1"/>
          </p:nvPr>
        </p:nvSpPr>
        <p:spPr>
          <a:xfrm>
            <a:off x="407110" y="1288018"/>
            <a:ext cx="8482366" cy="5365196"/>
          </a:xfrm>
        </p:spPr>
        <p:txBody>
          <a:bodyPr>
            <a:normAutofit fontScale="92500" lnSpcReduction="10000"/>
          </a:bodyPr>
          <a:lstStyle/>
          <a:p>
            <a:r>
              <a:rPr lang="en-US" sz="2000" b="1"/>
              <a:t>Ear Protection </a:t>
            </a:r>
          </a:p>
          <a:p>
            <a:pPr lvl="1"/>
            <a:r>
              <a:rPr lang="en-US" sz="2000"/>
              <a:t>Additional hearing protection may be required in areas where the sound level is above specific decibels.</a:t>
            </a:r>
          </a:p>
          <a:p>
            <a:pPr lvl="1"/>
            <a:r>
              <a:rPr lang="en-US" sz="2000"/>
              <a:t>Keep your eyes open for signage when additional protection is required</a:t>
            </a:r>
          </a:p>
          <a:p>
            <a:pPr marL="457200" lvl="1" indent="0">
              <a:buNone/>
            </a:pPr>
            <a:endParaRPr lang="en-US" sz="2000"/>
          </a:p>
          <a:p>
            <a:r>
              <a:rPr lang="en-US" sz="2000" b="1"/>
              <a:t>Respirators</a:t>
            </a:r>
            <a:r>
              <a:rPr lang="en-US" sz="2000"/>
              <a:t> </a:t>
            </a:r>
          </a:p>
          <a:p>
            <a:pPr lvl="1"/>
            <a:r>
              <a:rPr lang="en-US" sz="2000"/>
              <a:t>Medical clearance is required to be fit for a respirator</a:t>
            </a:r>
          </a:p>
          <a:p>
            <a:pPr lvl="1"/>
            <a:r>
              <a:rPr lang="en-US" sz="2000"/>
              <a:t>Ensure you are using the proper cartridge </a:t>
            </a:r>
          </a:p>
          <a:p>
            <a:pPr lvl="1"/>
            <a:r>
              <a:rPr lang="en-US" sz="2000"/>
              <a:t>Make sure you have a good fit after putting your respirator on</a:t>
            </a:r>
          </a:p>
          <a:p>
            <a:pPr marL="457200" lvl="1" indent="0">
              <a:buNone/>
            </a:pPr>
            <a:endParaRPr lang="en-US" sz="2000"/>
          </a:p>
          <a:p>
            <a:r>
              <a:rPr lang="en-US" sz="2000" b="1">
                <a:latin typeface="Arial" panose="020B0604020202020204" pitchFamily="34" charset="0"/>
                <a:cs typeface="Arial" panose="020B0604020202020204" pitchFamily="34" charset="0"/>
              </a:rPr>
              <a:t>Gloves</a:t>
            </a:r>
          </a:p>
          <a:p>
            <a:pPr lvl="1"/>
            <a:r>
              <a:rPr lang="en-US" sz="2000">
                <a:latin typeface="Arial" panose="020B0604020202020204" pitchFamily="34" charset="0"/>
                <a:cs typeface="Arial" panose="020B0604020202020204" pitchFamily="34" charset="0"/>
              </a:rPr>
              <a:t>Ensure proper types and size of glove for the task at hand.</a:t>
            </a:r>
          </a:p>
          <a:p>
            <a:pPr lvl="1"/>
            <a:r>
              <a:rPr lang="en-US" sz="2000" b="1">
                <a:solidFill>
                  <a:srgbClr val="FF0000"/>
                </a:solidFill>
                <a:latin typeface="Arial" panose="020B0604020202020204" pitchFamily="34" charset="0"/>
                <a:cs typeface="Arial" panose="020B0604020202020204" pitchFamily="34" charset="0"/>
              </a:rPr>
              <a:t>Use the right glove for the job!</a:t>
            </a:r>
            <a:endParaRPr lang="en-US" sz="2000"/>
          </a:p>
          <a:p>
            <a:pPr marL="457200" lvl="1" indent="0">
              <a:buNone/>
            </a:pPr>
            <a:endParaRPr lang="en-US" sz="2000"/>
          </a:p>
          <a:p>
            <a:endParaRPr lang="en-US"/>
          </a:p>
        </p:txBody>
      </p:sp>
      <p:pic>
        <p:nvPicPr>
          <p:cNvPr id="8" name="Picture 8">
            <a:extLst>
              <a:ext uri="{FF2B5EF4-FFF2-40B4-BE49-F238E27FC236}">
                <a16:creationId xmlns:a16="http://schemas.microsoft.com/office/drawing/2014/main" id="{6D37E94B-F4F3-4CB4-839F-18F7704F8A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99553" y="1288018"/>
            <a:ext cx="1368319" cy="127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EA32CF2E-D941-488A-B8F1-D2F2AD4D0D3F}"/>
              </a:ext>
            </a:extLst>
          </p:cNvPr>
          <p:cNvPicPr/>
          <p:nvPr/>
        </p:nvPicPr>
        <p:blipFill>
          <a:blip r:embed="rId3" cstate="email">
            <a:extLst>
              <a:ext uri="{28A0092B-C50C-407E-A947-70E740481C1C}">
                <a14:useLocalDpi xmlns:a14="http://schemas.microsoft.com/office/drawing/2010/main"/>
              </a:ext>
            </a:extLst>
          </a:blip>
          <a:stretch>
            <a:fillRect/>
          </a:stretch>
        </p:blipFill>
        <p:spPr>
          <a:xfrm>
            <a:off x="10451187" y="2374344"/>
            <a:ext cx="1333703" cy="1459734"/>
          </a:xfrm>
          <a:prstGeom prst="rect">
            <a:avLst/>
          </a:prstGeom>
        </p:spPr>
      </p:pic>
      <p:pic>
        <p:nvPicPr>
          <p:cNvPr id="12" name="Picture 6">
            <a:extLst>
              <a:ext uri="{FF2B5EF4-FFF2-40B4-BE49-F238E27FC236}">
                <a16:creationId xmlns:a16="http://schemas.microsoft.com/office/drawing/2014/main" id="{D1545A9B-FFAC-49BC-ADBB-311C00E039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2628" y="3211693"/>
            <a:ext cx="1508708" cy="165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2B3A7EC7-C544-47D5-B27A-E7B3C85B33C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36555" y="5020571"/>
            <a:ext cx="1232217" cy="1219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0AAC58CA-BD92-4E1F-8B99-E46E47E3514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6438971">
            <a:off x="10290440" y="5154668"/>
            <a:ext cx="1064738" cy="130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44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951BD-2C3E-4C90-A772-B5BDAF23AE70}"/>
              </a:ext>
            </a:extLst>
          </p:cNvPr>
          <p:cNvSpPr>
            <a:spLocks noGrp="1"/>
          </p:cNvSpPr>
          <p:nvPr>
            <p:ph type="title"/>
          </p:nvPr>
        </p:nvSpPr>
        <p:spPr>
          <a:xfrm>
            <a:off x="377386" y="320512"/>
            <a:ext cx="10126794" cy="633159"/>
          </a:xfrm>
        </p:spPr>
        <p:txBody>
          <a:bodyPr>
            <a:noAutofit/>
          </a:bodyPr>
          <a:lstStyle/>
          <a:p>
            <a:r>
              <a:rPr lang="en-US" sz="2800">
                <a:solidFill>
                  <a:schemeClr val="tx1"/>
                </a:solidFill>
              </a:rPr>
              <a:t>Preventing illness when working around fine dust and particulates is important for your long-term health</a:t>
            </a:r>
          </a:p>
        </p:txBody>
      </p:sp>
      <p:sp>
        <p:nvSpPr>
          <p:cNvPr id="2" name="Slide Number Placeholder 1">
            <a:extLst>
              <a:ext uri="{FF2B5EF4-FFF2-40B4-BE49-F238E27FC236}">
                <a16:creationId xmlns:a16="http://schemas.microsoft.com/office/drawing/2014/main" id="{84074D9F-CA3A-4EE9-A9ED-15F2426D05AD}"/>
              </a:ext>
            </a:extLst>
          </p:cNvPr>
          <p:cNvSpPr>
            <a:spLocks noGrp="1"/>
          </p:cNvSpPr>
          <p:nvPr>
            <p:ph type="sldNum" sz="quarter" idx="12"/>
          </p:nvPr>
        </p:nvSpPr>
        <p:spPr/>
        <p:txBody>
          <a:bodyPr/>
          <a:lstStyle/>
          <a:p>
            <a:fld id="{B5EB69C0-7537-C24C-BC67-8B5F238D9475}" type="slidenum">
              <a:rPr lang="en-US" smtClean="0"/>
              <a:pPr/>
              <a:t>29</a:t>
            </a:fld>
            <a:endParaRPr lang="en-US"/>
          </a:p>
        </p:txBody>
      </p:sp>
      <p:sp>
        <p:nvSpPr>
          <p:cNvPr id="8" name="Content Placeholder 3">
            <a:extLst>
              <a:ext uri="{FF2B5EF4-FFF2-40B4-BE49-F238E27FC236}">
                <a16:creationId xmlns:a16="http://schemas.microsoft.com/office/drawing/2014/main" id="{AF4837B6-EBAB-4084-A1DA-95789F249D25}"/>
              </a:ext>
            </a:extLst>
          </p:cNvPr>
          <p:cNvSpPr>
            <a:spLocks noGrp="1"/>
          </p:cNvSpPr>
          <p:nvPr>
            <p:ph idx="1"/>
          </p:nvPr>
        </p:nvSpPr>
        <p:spPr>
          <a:xfrm>
            <a:off x="377386" y="1349143"/>
            <a:ext cx="11255605" cy="5304071"/>
          </a:xfrm>
        </p:spPr>
        <p:txBody>
          <a:bodyPr>
            <a:normAutofit/>
          </a:bodyPr>
          <a:lstStyle/>
          <a:p>
            <a:pPr marL="0" indent="0">
              <a:buNone/>
            </a:pPr>
            <a:r>
              <a:rPr lang="en-US" sz="2400" b="1"/>
              <a:t>In an effort to prevent silicosis and other potential harm to your lungs, employees are responsible to use the methods below to control exposure:  </a:t>
            </a:r>
          </a:p>
          <a:p>
            <a:pPr marL="854075" lvl="1" indent="-342900">
              <a:buFont typeface="Wingdings" panose="05000000000000000000" pitchFamily="2" charset="2"/>
              <a:buChar char="ü"/>
            </a:pPr>
            <a:r>
              <a:rPr lang="en-US" sz="2400" b="1"/>
              <a:t>Wear your respirator </a:t>
            </a:r>
            <a:r>
              <a:rPr lang="en-US" sz="2400"/>
              <a:t>in mandatory areas</a:t>
            </a:r>
          </a:p>
          <a:p>
            <a:pPr marL="854075" lvl="1" indent="-342900">
              <a:buFont typeface="Wingdings" panose="05000000000000000000" pitchFamily="2" charset="2"/>
              <a:buChar char="ü"/>
            </a:pPr>
            <a:r>
              <a:rPr lang="en-US" sz="2400"/>
              <a:t>Use the </a:t>
            </a:r>
            <a:r>
              <a:rPr lang="en-US" sz="2400" b="1"/>
              <a:t>correct filter </a:t>
            </a:r>
            <a:r>
              <a:rPr lang="en-US" sz="2400"/>
              <a:t>for each respirator </a:t>
            </a:r>
          </a:p>
          <a:p>
            <a:pPr marL="854075" lvl="1" indent="-342900">
              <a:buFont typeface="Wingdings" panose="05000000000000000000" pitchFamily="2" charset="2"/>
              <a:buChar char="ü"/>
            </a:pPr>
            <a:r>
              <a:rPr lang="en-US" sz="2400"/>
              <a:t>Make sure you have a </a:t>
            </a:r>
            <a:r>
              <a:rPr lang="en-US" sz="2400" b="1"/>
              <a:t>tight seal </a:t>
            </a:r>
          </a:p>
          <a:p>
            <a:pPr marL="854075" lvl="1" indent="-342900">
              <a:buFont typeface="Wingdings" panose="05000000000000000000" pitchFamily="2" charset="2"/>
              <a:buChar char="ü"/>
            </a:pPr>
            <a:r>
              <a:rPr lang="en-US" sz="2400"/>
              <a:t>Inform you supervisor of any </a:t>
            </a:r>
            <a:r>
              <a:rPr lang="en-US" sz="2400" b="1"/>
              <a:t>air leaks or significant weight loss or gain;</a:t>
            </a:r>
            <a:r>
              <a:rPr lang="en-US" sz="2400"/>
              <a:t>  You likely need a new respirator fit test.  </a:t>
            </a:r>
          </a:p>
          <a:p>
            <a:pPr marL="854075" lvl="1" indent="-342900">
              <a:buFont typeface="Wingdings" panose="05000000000000000000" pitchFamily="2" charset="2"/>
              <a:buChar char="ü"/>
            </a:pPr>
            <a:r>
              <a:rPr lang="en-US" sz="2400" b="1"/>
              <a:t>Change respirator filters, </a:t>
            </a:r>
            <a:r>
              <a:rPr lang="en-US" sz="2400"/>
              <a:t>when needed</a:t>
            </a:r>
          </a:p>
          <a:p>
            <a:pPr marL="854075" lvl="1" indent="-342900">
              <a:buFont typeface="Wingdings" panose="05000000000000000000" pitchFamily="2" charset="2"/>
              <a:buChar char="ü"/>
            </a:pPr>
            <a:r>
              <a:rPr lang="en-US" sz="2400" b="1"/>
              <a:t>Clean respirator </a:t>
            </a:r>
            <a:r>
              <a:rPr lang="en-US" sz="2400"/>
              <a:t>before use and </a:t>
            </a:r>
            <a:r>
              <a:rPr lang="en-US" sz="2400" b="1"/>
              <a:t>seal in bag</a:t>
            </a:r>
            <a:r>
              <a:rPr lang="en-US" sz="2400"/>
              <a:t> when not in use.  </a:t>
            </a:r>
          </a:p>
          <a:p>
            <a:pPr marL="854075" lvl="1" indent="-342900">
              <a:buFont typeface="Wingdings" panose="05000000000000000000" pitchFamily="2" charset="2"/>
              <a:buChar char="ü"/>
            </a:pPr>
            <a:r>
              <a:rPr lang="en-US" sz="2400" b="1"/>
              <a:t>Must be clean shaved </a:t>
            </a:r>
            <a:r>
              <a:rPr lang="en-US" sz="2400"/>
              <a:t>due to interference with respirator seal to the face. </a:t>
            </a:r>
          </a:p>
          <a:p>
            <a:endParaRPr lang="en-US" sz="2400" b="1"/>
          </a:p>
        </p:txBody>
      </p:sp>
    </p:spTree>
    <p:extLst>
      <p:ext uri="{BB962C8B-B14F-4D97-AF65-F5344CB8AC3E}">
        <p14:creationId xmlns:p14="http://schemas.microsoft.com/office/powerpoint/2010/main" val="1822142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13C9B77-3F47-4BA9-B73D-B20200CAFD64}"/>
              </a:ext>
            </a:extLst>
          </p:cNvPr>
          <p:cNvSpPr>
            <a:spLocks noGrp="1"/>
          </p:cNvSpPr>
          <p:nvPr>
            <p:ph idx="1"/>
          </p:nvPr>
        </p:nvSpPr>
        <p:spPr>
          <a:xfrm>
            <a:off x="1188483" y="4992368"/>
            <a:ext cx="2517251" cy="1416453"/>
          </a:xfrm>
        </p:spPr>
        <p:txBody>
          <a:bodyPr/>
          <a:lstStyle/>
          <a:p>
            <a:pPr marL="0" indent="0" algn="ctr">
              <a:buNone/>
            </a:pPr>
            <a:r>
              <a:rPr lang="en-US"/>
              <a:t>Jared Sundberg, Morenci Mill Manager</a:t>
            </a:r>
          </a:p>
        </p:txBody>
      </p:sp>
      <p:sp>
        <p:nvSpPr>
          <p:cNvPr id="5" name="Title 4">
            <a:extLst>
              <a:ext uri="{FF2B5EF4-FFF2-40B4-BE49-F238E27FC236}">
                <a16:creationId xmlns:a16="http://schemas.microsoft.com/office/drawing/2014/main" id="{2E193D51-D7CD-451A-B292-413317A21BB0}"/>
              </a:ext>
            </a:extLst>
          </p:cNvPr>
          <p:cNvSpPr>
            <a:spLocks noGrp="1"/>
          </p:cNvSpPr>
          <p:nvPr>
            <p:ph type="title"/>
          </p:nvPr>
        </p:nvSpPr>
        <p:spPr>
          <a:xfrm>
            <a:off x="88232" y="315189"/>
            <a:ext cx="10413513" cy="675389"/>
          </a:xfrm>
        </p:spPr>
        <p:txBody>
          <a:bodyPr>
            <a:normAutofit/>
          </a:bodyPr>
          <a:lstStyle/>
          <a:p>
            <a:r>
              <a:rPr lang="en-US" sz="2800"/>
              <a:t>A little bit about our Leadership Team</a:t>
            </a:r>
          </a:p>
        </p:txBody>
      </p:sp>
      <p:sp>
        <p:nvSpPr>
          <p:cNvPr id="9" name="Rectangle: Rounded Corners 8">
            <a:extLst>
              <a:ext uri="{FF2B5EF4-FFF2-40B4-BE49-F238E27FC236}">
                <a16:creationId xmlns:a16="http://schemas.microsoft.com/office/drawing/2014/main" id="{9B6DB691-9900-460B-97F5-1A95DCFADDD1}"/>
              </a:ext>
            </a:extLst>
          </p:cNvPr>
          <p:cNvSpPr/>
          <p:nvPr/>
        </p:nvSpPr>
        <p:spPr>
          <a:xfrm>
            <a:off x="4836695" y="1411705"/>
            <a:ext cx="6657473" cy="49890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Jared leads the overall organization which  consists of three main departments:</a:t>
            </a:r>
          </a:p>
          <a:p>
            <a:pPr algn="ctr"/>
            <a:endParaRPr lang="en-US" sz="2400"/>
          </a:p>
          <a:p>
            <a:pPr algn="ctr"/>
            <a:r>
              <a:rPr lang="en-US" sz="2400"/>
              <a:t>  Operations</a:t>
            </a:r>
          </a:p>
          <a:p>
            <a:pPr algn="ctr"/>
            <a:endParaRPr lang="en-US" sz="2400"/>
          </a:p>
          <a:p>
            <a:pPr algn="ctr"/>
            <a:r>
              <a:rPr lang="en-US" sz="2400"/>
              <a:t>     Maintenance</a:t>
            </a:r>
          </a:p>
          <a:p>
            <a:pPr algn="ctr"/>
            <a:endParaRPr lang="en-US" sz="2400"/>
          </a:p>
          <a:p>
            <a:pPr algn="ctr"/>
            <a:r>
              <a:rPr lang="en-US" sz="2400"/>
              <a:t>Electrical</a:t>
            </a:r>
          </a:p>
          <a:p>
            <a:pPr algn="ctr"/>
            <a:endParaRPr lang="en-US" sz="2400"/>
          </a:p>
          <a:p>
            <a:pPr algn="ctr"/>
            <a:r>
              <a:rPr lang="en-US" sz="2400"/>
              <a:t>Each of these organizations has its own leadership team, let’s take a look at those teams next.</a:t>
            </a:r>
          </a:p>
        </p:txBody>
      </p:sp>
      <p:sp>
        <p:nvSpPr>
          <p:cNvPr id="10" name="Oval 9">
            <a:extLst>
              <a:ext uri="{FF2B5EF4-FFF2-40B4-BE49-F238E27FC236}">
                <a16:creationId xmlns:a16="http://schemas.microsoft.com/office/drawing/2014/main" id="{9ED9E773-7830-40E4-B205-93D4591A0735}"/>
              </a:ext>
            </a:extLst>
          </p:cNvPr>
          <p:cNvSpPr/>
          <p:nvPr/>
        </p:nvSpPr>
        <p:spPr>
          <a:xfrm>
            <a:off x="6863871" y="2775283"/>
            <a:ext cx="548640" cy="54767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1</a:t>
            </a:r>
            <a:endParaRPr lang="en-US" b="1">
              <a:solidFill>
                <a:sysClr val="windowText" lastClr="000000"/>
              </a:solidFill>
            </a:endParaRPr>
          </a:p>
        </p:txBody>
      </p:sp>
      <p:sp>
        <p:nvSpPr>
          <p:cNvPr id="11" name="Oval 10">
            <a:extLst>
              <a:ext uri="{FF2B5EF4-FFF2-40B4-BE49-F238E27FC236}">
                <a16:creationId xmlns:a16="http://schemas.microsoft.com/office/drawing/2014/main" id="{DEC917FD-799D-424C-B19A-E7820E89B08D}"/>
              </a:ext>
            </a:extLst>
          </p:cNvPr>
          <p:cNvSpPr/>
          <p:nvPr/>
        </p:nvSpPr>
        <p:spPr>
          <a:xfrm>
            <a:off x="6863871" y="3467982"/>
            <a:ext cx="548640" cy="54767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2</a:t>
            </a:r>
            <a:endParaRPr lang="en-US" sz="2400"/>
          </a:p>
        </p:txBody>
      </p:sp>
      <p:sp>
        <p:nvSpPr>
          <p:cNvPr id="12" name="Oval 11">
            <a:extLst>
              <a:ext uri="{FF2B5EF4-FFF2-40B4-BE49-F238E27FC236}">
                <a16:creationId xmlns:a16="http://schemas.microsoft.com/office/drawing/2014/main" id="{5D9FAA43-6820-4523-8212-D926C4E26AA5}"/>
              </a:ext>
            </a:extLst>
          </p:cNvPr>
          <p:cNvSpPr/>
          <p:nvPr/>
        </p:nvSpPr>
        <p:spPr>
          <a:xfrm>
            <a:off x="6863871" y="4160680"/>
            <a:ext cx="548640" cy="54767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3</a:t>
            </a:r>
            <a:endParaRPr lang="en-US" sz="2400"/>
          </a:p>
        </p:txBody>
      </p:sp>
      <p:pic>
        <p:nvPicPr>
          <p:cNvPr id="3" name="Picture 2">
            <a:extLst>
              <a:ext uri="{FF2B5EF4-FFF2-40B4-BE49-F238E27FC236}">
                <a16:creationId xmlns:a16="http://schemas.microsoft.com/office/drawing/2014/main" id="{9ED4960F-305A-4A76-97E5-B8DF5DB70B6C}"/>
              </a:ext>
            </a:extLst>
          </p:cNvPr>
          <p:cNvPicPr>
            <a:picLocks noChangeAspect="1"/>
          </p:cNvPicPr>
          <p:nvPr/>
        </p:nvPicPr>
        <p:blipFill>
          <a:blip r:embed="rId2"/>
          <a:stretch>
            <a:fillRect/>
          </a:stretch>
        </p:blipFill>
        <p:spPr>
          <a:xfrm>
            <a:off x="1111511" y="1411705"/>
            <a:ext cx="2594223" cy="3561559"/>
          </a:xfrm>
          <a:prstGeom prst="rect">
            <a:avLst/>
          </a:prstGeom>
        </p:spPr>
      </p:pic>
    </p:spTree>
    <p:extLst>
      <p:ext uri="{BB962C8B-B14F-4D97-AF65-F5344CB8AC3E}">
        <p14:creationId xmlns:p14="http://schemas.microsoft.com/office/powerpoint/2010/main" val="77275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D4ED88-9178-4F56-AB47-213A04F155FC}"/>
              </a:ext>
            </a:extLst>
          </p:cNvPr>
          <p:cNvSpPr>
            <a:spLocks noGrp="1"/>
          </p:cNvSpPr>
          <p:nvPr>
            <p:ph type="sldNum" sz="quarter" idx="12"/>
          </p:nvPr>
        </p:nvSpPr>
        <p:spPr>
          <a:xfrm>
            <a:off x="11593581" y="6498635"/>
            <a:ext cx="598419" cy="359365"/>
          </a:xfrm>
        </p:spPr>
        <p:txBody>
          <a:bodyPr>
            <a:normAutofit/>
          </a:bodyPr>
          <a:lstStyle/>
          <a:p>
            <a:pPr>
              <a:spcAft>
                <a:spcPts val="600"/>
              </a:spcAft>
            </a:pPr>
            <a:fld id="{B5EB69C0-7537-C24C-BC67-8B5F238D9475}" type="slidenum">
              <a:rPr lang="en-US" smtClean="0"/>
              <a:pPr>
                <a:spcAft>
                  <a:spcPts val="600"/>
                </a:spcAft>
              </a:pPr>
              <a:t>30</a:t>
            </a:fld>
            <a:endParaRPr lang="en-US"/>
          </a:p>
        </p:txBody>
      </p:sp>
      <p:pic>
        <p:nvPicPr>
          <p:cNvPr id="102402" name="Picture 2" descr="NHS staff told to shave off beards over coronavirus fears as facial hair  can render masks ineffective - Business Telegraph">
            <a:extLst>
              <a:ext uri="{FF2B5EF4-FFF2-40B4-BE49-F238E27FC236}">
                <a16:creationId xmlns:a16="http://schemas.microsoft.com/office/drawing/2014/main" id="{C5888656-DC15-475F-81A9-53C16C97BC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5881" y="1211876"/>
            <a:ext cx="7986420" cy="5330936"/>
          </a:xfrm>
          <a:prstGeom prst="rect">
            <a:avLst/>
          </a:prstGeom>
          <a:solidFill>
            <a:srgbClr val="FFFFFF"/>
          </a:solidFill>
        </p:spPr>
      </p:pic>
      <p:sp>
        <p:nvSpPr>
          <p:cNvPr id="3" name="Title 2">
            <a:extLst>
              <a:ext uri="{FF2B5EF4-FFF2-40B4-BE49-F238E27FC236}">
                <a16:creationId xmlns:a16="http://schemas.microsoft.com/office/drawing/2014/main" id="{53FCA148-DEDC-426B-9F96-C01F03DB44BE}"/>
              </a:ext>
            </a:extLst>
          </p:cNvPr>
          <p:cNvSpPr>
            <a:spLocks noGrp="1"/>
          </p:cNvSpPr>
          <p:nvPr>
            <p:ph type="title"/>
          </p:nvPr>
        </p:nvSpPr>
        <p:spPr>
          <a:xfrm>
            <a:off x="137892" y="315188"/>
            <a:ext cx="9718961" cy="675389"/>
          </a:xfrm>
        </p:spPr>
        <p:txBody>
          <a:bodyPr anchor="ctr">
            <a:noAutofit/>
          </a:bodyPr>
          <a:lstStyle/>
          <a:p>
            <a:r>
              <a:rPr lang="en-US" sz="2800"/>
              <a:t>So, what do we mean when we say you must be clean shaven?</a:t>
            </a:r>
          </a:p>
        </p:txBody>
      </p:sp>
    </p:spTree>
    <p:extLst>
      <p:ext uri="{BB962C8B-B14F-4D97-AF65-F5344CB8AC3E}">
        <p14:creationId xmlns:p14="http://schemas.microsoft.com/office/powerpoint/2010/main" val="2319822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E0E78B-10A9-48CF-BE04-EA08B00B95F0}"/>
              </a:ext>
            </a:extLst>
          </p:cNvPr>
          <p:cNvSpPr>
            <a:spLocks noGrp="1"/>
          </p:cNvSpPr>
          <p:nvPr>
            <p:ph type="ctrTitle"/>
          </p:nvPr>
        </p:nvSpPr>
        <p:spPr/>
        <p:txBody>
          <a:bodyPr/>
          <a:lstStyle/>
          <a:p>
            <a:r>
              <a:rPr lang="en-US"/>
              <a:t>Light Vehicle Operation</a:t>
            </a:r>
          </a:p>
        </p:txBody>
      </p:sp>
      <p:sp>
        <p:nvSpPr>
          <p:cNvPr id="4" name="Slide Number Placeholder 3">
            <a:extLst>
              <a:ext uri="{FF2B5EF4-FFF2-40B4-BE49-F238E27FC236}">
                <a16:creationId xmlns:a16="http://schemas.microsoft.com/office/drawing/2014/main" id="{8BF63103-3539-46A1-A231-A9F3EFEB0098}"/>
              </a:ext>
            </a:extLst>
          </p:cNvPr>
          <p:cNvSpPr>
            <a:spLocks noGrp="1"/>
          </p:cNvSpPr>
          <p:nvPr>
            <p:ph type="sldNum" sz="quarter" idx="12"/>
          </p:nvPr>
        </p:nvSpPr>
        <p:spPr/>
        <p:txBody>
          <a:bodyPr/>
          <a:lstStyle/>
          <a:p>
            <a:fld id="{B5EB69C0-7537-C24C-BC67-8B5F238D9475}" type="slidenum">
              <a:rPr lang="en-US" smtClean="0"/>
              <a:pPr/>
              <a:t>31</a:t>
            </a:fld>
            <a:endParaRPr lang="en-US"/>
          </a:p>
        </p:txBody>
      </p:sp>
    </p:spTree>
    <p:extLst>
      <p:ext uri="{BB962C8B-B14F-4D97-AF65-F5344CB8AC3E}">
        <p14:creationId xmlns:p14="http://schemas.microsoft.com/office/powerpoint/2010/main" val="2962403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4CAD-D98D-4E3C-AE02-05616C93AD74}"/>
              </a:ext>
            </a:extLst>
          </p:cNvPr>
          <p:cNvSpPr>
            <a:spLocks noGrp="1"/>
          </p:cNvSpPr>
          <p:nvPr>
            <p:ph type="title"/>
          </p:nvPr>
        </p:nvSpPr>
        <p:spPr>
          <a:xfrm>
            <a:off x="235983" y="424206"/>
            <a:ext cx="10086367" cy="510611"/>
          </a:xfrm>
        </p:spPr>
        <p:txBody>
          <a:bodyPr>
            <a:normAutofit fontScale="90000"/>
          </a:bodyPr>
          <a:lstStyle/>
          <a:p>
            <a:r>
              <a:rPr lang="en-US" sz="2800">
                <a:solidFill>
                  <a:schemeClr val="tx1"/>
                </a:solidFill>
              </a:rPr>
              <a:t>When parking your vehicle, it’s important to ensure it is secured by placing chocks in the appropriate position.</a:t>
            </a:r>
          </a:p>
        </p:txBody>
      </p:sp>
      <p:sp>
        <p:nvSpPr>
          <p:cNvPr id="4" name="Slide Number Placeholder 3">
            <a:extLst>
              <a:ext uri="{FF2B5EF4-FFF2-40B4-BE49-F238E27FC236}">
                <a16:creationId xmlns:a16="http://schemas.microsoft.com/office/drawing/2014/main" id="{ED04B56D-4C8A-4915-80E4-F2AFABF96DFC}"/>
              </a:ext>
            </a:extLst>
          </p:cNvPr>
          <p:cNvSpPr>
            <a:spLocks noGrp="1"/>
          </p:cNvSpPr>
          <p:nvPr>
            <p:ph type="sldNum" sz="quarter" idx="12"/>
          </p:nvPr>
        </p:nvSpPr>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32</a:t>
            </a:r>
          </a:p>
        </p:txBody>
      </p:sp>
      <p:pic>
        <p:nvPicPr>
          <p:cNvPr id="5" name="Content Placeholder 10">
            <a:extLst>
              <a:ext uri="{FF2B5EF4-FFF2-40B4-BE49-F238E27FC236}">
                <a16:creationId xmlns:a16="http://schemas.microsoft.com/office/drawing/2014/main" id="{CC30F71E-FB2B-4D9B-B2D2-E8AC3AC6A18E}"/>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102397" y="3779590"/>
            <a:ext cx="3749040" cy="2560320"/>
          </a:xfrm>
          <a:prstGeom prst="rect">
            <a:avLst/>
          </a:prstGeom>
        </p:spPr>
      </p:pic>
      <p:pic>
        <p:nvPicPr>
          <p:cNvPr id="6" name="Content Placeholder 2">
            <a:extLst>
              <a:ext uri="{FF2B5EF4-FFF2-40B4-BE49-F238E27FC236}">
                <a16:creationId xmlns:a16="http://schemas.microsoft.com/office/drawing/2014/main" id="{8735E99B-7F09-4613-AAE2-3B0EDD7C5D8D}"/>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174425" y="3779590"/>
            <a:ext cx="3749040" cy="2560320"/>
          </a:xfrm>
          <a:prstGeom prst="rect">
            <a:avLst/>
          </a:prstGeom>
        </p:spPr>
      </p:pic>
      <p:pic>
        <p:nvPicPr>
          <p:cNvPr id="7" name="Content Placeholder 4">
            <a:extLst>
              <a:ext uri="{FF2B5EF4-FFF2-40B4-BE49-F238E27FC236}">
                <a16:creationId xmlns:a16="http://schemas.microsoft.com/office/drawing/2014/main" id="{58890CEF-8C06-40C1-B92C-A839684AA633}"/>
              </a:ext>
            </a:extLst>
          </p:cNvPr>
          <p:cNvPicPr preferRelativeResize="0">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8246453" y="3779590"/>
            <a:ext cx="3749040" cy="2560320"/>
          </a:xfrm>
        </p:spPr>
      </p:pic>
      <p:cxnSp>
        <p:nvCxnSpPr>
          <p:cNvPr id="8" name="Straight Connector 7">
            <a:extLst>
              <a:ext uri="{FF2B5EF4-FFF2-40B4-BE49-F238E27FC236}">
                <a16:creationId xmlns:a16="http://schemas.microsoft.com/office/drawing/2014/main" id="{8730391E-3F67-4AC3-BC22-4B79CB91AF28}"/>
              </a:ext>
            </a:extLst>
          </p:cNvPr>
          <p:cNvCxnSpPr>
            <a:cxnSpLocks/>
          </p:cNvCxnSpPr>
          <p:nvPr/>
        </p:nvCxnSpPr>
        <p:spPr>
          <a:xfrm>
            <a:off x="3999043" y="1254091"/>
            <a:ext cx="0" cy="525780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DF49EE-6DB4-4640-988C-4D0AC4DFA165}"/>
              </a:ext>
            </a:extLst>
          </p:cNvPr>
          <p:cNvCxnSpPr>
            <a:cxnSpLocks/>
          </p:cNvCxnSpPr>
          <p:nvPr/>
        </p:nvCxnSpPr>
        <p:spPr>
          <a:xfrm>
            <a:off x="8084193" y="1272945"/>
            <a:ext cx="0" cy="525780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C38FCDC-E189-4AA2-9A3D-9BE31956E721}"/>
              </a:ext>
            </a:extLst>
          </p:cNvPr>
          <p:cNvSpPr txBox="1"/>
          <p:nvPr/>
        </p:nvSpPr>
        <p:spPr>
          <a:xfrm>
            <a:off x="102398" y="1272945"/>
            <a:ext cx="37490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28321">
                    <a:lumMod val="50000"/>
                  </a:srgbClr>
                </a:solidFill>
                <a:effectLst/>
                <a:uLnTx/>
                <a:uFillTx/>
                <a:latin typeface="Arial" panose="020B0604020202020204"/>
                <a:ea typeface="+mn-ea"/>
                <a:cs typeface="+mn-cs"/>
              </a:rPr>
              <a:t>Parking on Level Ground</a:t>
            </a:r>
          </a:p>
        </p:txBody>
      </p:sp>
      <p:sp>
        <p:nvSpPr>
          <p:cNvPr id="11" name="TextBox 10">
            <a:extLst>
              <a:ext uri="{FF2B5EF4-FFF2-40B4-BE49-F238E27FC236}">
                <a16:creationId xmlns:a16="http://schemas.microsoft.com/office/drawing/2014/main" id="{2F287F0A-C7B5-4839-8D85-3CF4F2A0AE40}"/>
              </a:ext>
            </a:extLst>
          </p:cNvPr>
          <p:cNvSpPr txBox="1"/>
          <p:nvPr/>
        </p:nvSpPr>
        <p:spPr>
          <a:xfrm>
            <a:off x="4174425" y="1272945"/>
            <a:ext cx="37490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28321">
                    <a:lumMod val="50000"/>
                  </a:srgbClr>
                </a:solidFill>
                <a:effectLst/>
                <a:uLnTx/>
                <a:uFillTx/>
                <a:latin typeface="Arial" panose="020B0604020202020204"/>
                <a:ea typeface="+mn-ea"/>
                <a:cs typeface="+mn-cs"/>
              </a:rPr>
              <a:t>Parking on a Downhill Grade</a:t>
            </a:r>
          </a:p>
        </p:txBody>
      </p:sp>
      <p:sp>
        <p:nvSpPr>
          <p:cNvPr id="12" name="TextBox 11">
            <a:extLst>
              <a:ext uri="{FF2B5EF4-FFF2-40B4-BE49-F238E27FC236}">
                <a16:creationId xmlns:a16="http://schemas.microsoft.com/office/drawing/2014/main" id="{F4804AFD-2E6A-4B8A-9CE0-4EC773B17414}"/>
              </a:ext>
            </a:extLst>
          </p:cNvPr>
          <p:cNvSpPr txBox="1"/>
          <p:nvPr/>
        </p:nvSpPr>
        <p:spPr>
          <a:xfrm>
            <a:off x="8244922" y="1272945"/>
            <a:ext cx="37490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28321">
                    <a:lumMod val="50000"/>
                  </a:srgbClr>
                </a:solidFill>
                <a:effectLst/>
                <a:uLnTx/>
                <a:uFillTx/>
                <a:latin typeface="Arial" panose="020B0604020202020204"/>
                <a:ea typeface="+mn-ea"/>
                <a:cs typeface="+mn-cs"/>
              </a:rPr>
              <a:t>Parking on an Uphill Grade</a:t>
            </a:r>
          </a:p>
        </p:txBody>
      </p:sp>
      <p:sp>
        <p:nvSpPr>
          <p:cNvPr id="13" name="TextBox 12">
            <a:extLst>
              <a:ext uri="{FF2B5EF4-FFF2-40B4-BE49-F238E27FC236}">
                <a16:creationId xmlns:a16="http://schemas.microsoft.com/office/drawing/2014/main" id="{984D5BED-AB44-487F-A2B1-BB6F7DD708D1}"/>
              </a:ext>
            </a:extLst>
          </p:cNvPr>
          <p:cNvSpPr txBox="1"/>
          <p:nvPr/>
        </p:nvSpPr>
        <p:spPr>
          <a:xfrm>
            <a:off x="102398" y="1811393"/>
            <a:ext cx="37490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When parking on level ground you are required to place a wheel chock </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both in front of and behind the rear tire</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16" name="TextBox 15">
            <a:extLst>
              <a:ext uri="{FF2B5EF4-FFF2-40B4-BE49-F238E27FC236}">
                <a16:creationId xmlns:a16="http://schemas.microsoft.com/office/drawing/2014/main" id="{21E62616-30B8-4666-9E6D-CD501066C71D}"/>
              </a:ext>
            </a:extLst>
          </p:cNvPr>
          <p:cNvSpPr txBox="1"/>
          <p:nvPr/>
        </p:nvSpPr>
        <p:spPr>
          <a:xfrm>
            <a:off x="4146649" y="1811393"/>
            <a:ext cx="37490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When parking on a downhill grade you are required to place a wheel chock </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in front of both front tires.</a:t>
            </a:r>
          </a:p>
        </p:txBody>
      </p:sp>
      <p:sp>
        <p:nvSpPr>
          <p:cNvPr id="18" name="TextBox 17">
            <a:extLst>
              <a:ext uri="{FF2B5EF4-FFF2-40B4-BE49-F238E27FC236}">
                <a16:creationId xmlns:a16="http://schemas.microsoft.com/office/drawing/2014/main" id="{01E5D64B-3818-4854-AA7E-ECA2F9E7ABF5}"/>
              </a:ext>
            </a:extLst>
          </p:cNvPr>
          <p:cNvSpPr txBox="1"/>
          <p:nvPr/>
        </p:nvSpPr>
        <p:spPr>
          <a:xfrm>
            <a:off x="8272698" y="1811393"/>
            <a:ext cx="37490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When parking on an uphill grade you are required to place a wheel chock </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behind both rear tires.</a:t>
            </a:r>
          </a:p>
        </p:txBody>
      </p:sp>
    </p:spTree>
    <p:extLst>
      <p:ext uri="{BB962C8B-B14F-4D97-AF65-F5344CB8AC3E}">
        <p14:creationId xmlns:p14="http://schemas.microsoft.com/office/powerpoint/2010/main" val="3534889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7299AB9B-7984-4A03-87AD-EB319E27EDFF}"/>
              </a:ext>
            </a:extLst>
          </p:cNvPr>
          <p:cNvGraphicFramePr>
            <a:graphicFrameLocks noChangeAspect="1"/>
          </p:cNvGraphicFramePr>
          <p:nvPr>
            <p:custDataLst>
              <p:tags r:id="rId2"/>
            </p:custDataLst>
            <p:extLst>
              <p:ext uri="{D42A27DB-BD31-4B8C-83A1-F6EECF244321}">
                <p14:modId xmlns:p14="http://schemas.microsoft.com/office/powerpoint/2010/main" val="130872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4" imgW="592" imgH="595" progId="TCLayout.ActiveDocument.1">
                  <p:embed/>
                </p:oleObj>
              </mc:Choice>
              <mc:Fallback>
                <p:oleObj name="think-cell Slide" r:id="rId4" imgW="592" imgH="595" progId="TCLayout.ActiveDocument.1">
                  <p:embed/>
                  <p:pic>
                    <p:nvPicPr>
                      <p:cNvPr id="12" name="Object 11" hidden="1">
                        <a:extLst>
                          <a:ext uri="{FF2B5EF4-FFF2-40B4-BE49-F238E27FC236}">
                            <a16:creationId xmlns:a16="http://schemas.microsoft.com/office/drawing/2014/main" id="{7299AB9B-7984-4A03-87AD-EB319E27ED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CB60BD3-2BDD-4AA9-B52D-1DC361F2C83B}"/>
              </a:ext>
            </a:extLst>
          </p:cNvPr>
          <p:cNvSpPr>
            <a:spLocks noGrp="1"/>
          </p:cNvSpPr>
          <p:nvPr>
            <p:ph type="title"/>
          </p:nvPr>
        </p:nvSpPr>
        <p:spPr>
          <a:xfrm>
            <a:off x="358533" y="471589"/>
            <a:ext cx="9728148" cy="430887"/>
          </a:xfrm>
        </p:spPr>
        <p:txBody>
          <a:bodyPr vert="horz">
            <a:noAutofit/>
          </a:bodyPr>
          <a:lstStyle/>
          <a:p>
            <a:r>
              <a:rPr lang="en-US" sz="2800">
                <a:solidFill>
                  <a:schemeClr val="tx1"/>
                </a:solidFill>
              </a:rPr>
              <a:t>Your vehicle’s horn is an important safety feature</a:t>
            </a:r>
          </a:p>
        </p:txBody>
      </p:sp>
      <p:sp>
        <p:nvSpPr>
          <p:cNvPr id="4" name="Slide Number Placeholder 3">
            <a:extLst>
              <a:ext uri="{FF2B5EF4-FFF2-40B4-BE49-F238E27FC236}">
                <a16:creationId xmlns:a16="http://schemas.microsoft.com/office/drawing/2014/main" id="{96FDEF22-E81A-4F62-BE90-6EB8A7429A05}"/>
              </a:ext>
            </a:extLst>
          </p:cNvPr>
          <p:cNvSpPr>
            <a:spLocks noGrp="1"/>
          </p:cNvSpPr>
          <p:nvPr>
            <p:ph type="sldNum" sz="quarter" idx="12"/>
          </p:nvPr>
        </p:nvSpPr>
        <p:spPr/>
        <p:txBody>
          <a:bodyPr/>
          <a:lstStyle/>
          <a:p>
            <a:fld id="{B5EB69C0-7537-C24C-BC67-8B5F238D9475}" type="slidenum">
              <a:rPr lang="en-US" smtClean="0"/>
              <a:pPr/>
              <a:t>33</a:t>
            </a:fld>
            <a:endParaRPr lang="en-US"/>
          </a:p>
        </p:txBody>
      </p:sp>
      <p:sp>
        <p:nvSpPr>
          <p:cNvPr id="5" name="TextBox 4">
            <a:extLst>
              <a:ext uri="{FF2B5EF4-FFF2-40B4-BE49-F238E27FC236}">
                <a16:creationId xmlns:a16="http://schemas.microsoft.com/office/drawing/2014/main" id="{E40A2078-9804-4E0D-B897-B6097B3D5F22}"/>
              </a:ext>
            </a:extLst>
          </p:cNvPr>
          <p:cNvSpPr txBox="1"/>
          <p:nvPr/>
        </p:nvSpPr>
        <p:spPr>
          <a:xfrm>
            <a:off x="2155691" y="2366831"/>
            <a:ext cx="8861179" cy="584775"/>
          </a:xfrm>
          <a:prstGeom prst="rect">
            <a:avLst/>
          </a:prstGeom>
          <a:noFill/>
        </p:spPr>
        <p:txBody>
          <a:bodyPr wrap="square" rtlCol="0">
            <a:spAutoFit/>
          </a:bodyPr>
          <a:lstStyle/>
          <a:p>
            <a:r>
              <a:rPr lang="en-US" sz="2200">
                <a:ea typeface="Tahoma" panose="020B0604030504040204" pitchFamily="34" charset="0"/>
                <a:cs typeface="Tahoma" panose="020B0604030504040204" pitchFamily="34" charset="0"/>
              </a:rPr>
              <a:t>Honk your horn </a:t>
            </a:r>
            <a:r>
              <a:rPr lang="en-US" sz="3200" b="1">
                <a:solidFill>
                  <a:srgbClr val="00B050"/>
                </a:solidFill>
                <a:ea typeface="Tahoma" panose="020B0604030504040204" pitchFamily="34" charset="0"/>
                <a:cs typeface="Tahoma" panose="020B0604030504040204" pitchFamily="34" charset="0"/>
              </a:rPr>
              <a:t>ONCE</a:t>
            </a:r>
            <a:r>
              <a:rPr lang="en-US" sz="2200">
                <a:ea typeface="Tahoma" panose="020B0604030504040204" pitchFamily="34" charset="0"/>
                <a:cs typeface="Tahoma" panose="020B0604030504040204" pitchFamily="34" charset="0"/>
              </a:rPr>
              <a:t> before starting your vehicle</a:t>
            </a:r>
          </a:p>
        </p:txBody>
      </p:sp>
      <p:sp>
        <p:nvSpPr>
          <p:cNvPr id="8" name="Oval 7">
            <a:extLst>
              <a:ext uri="{FF2B5EF4-FFF2-40B4-BE49-F238E27FC236}">
                <a16:creationId xmlns:a16="http://schemas.microsoft.com/office/drawing/2014/main" id="{0A8EC4C2-6973-4B6E-8ED8-E52951338B10}"/>
              </a:ext>
            </a:extLst>
          </p:cNvPr>
          <p:cNvSpPr>
            <a:spLocks noChangeAspect="1"/>
          </p:cNvSpPr>
          <p:nvPr/>
        </p:nvSpPr>
        <p:spPr>
          <a:xfrm>
            <a:off x="1128162" y="2187698"/>
            <a:ext cx="1005569" cy="10058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rPr>
              <a:t>1</a:t>
            </a:r>
          </a:p>
        </p:txBody>
      </p:sp>
      <p:sp>
        <p:nvSpPr>
          <p:cNvPr id="6" name="TextBox 5">
            <a:extLst>
              <a:ext uri="{FF2B5EF4-FFF2-40B4-BE49-F238E27FC236}">
                <a16:creationId xmlns:a16="http://schemas.microsoft.com/office/drawing/2014/main" id="{40785611-72E9-4F74-9A34-3B83C7FB3A3C}"/>
              </a:ext>
            </a:extLst>
          </p:cNvPr>
          <p:cNvSpPr txBox="1"/>
          <p:nvPr/>
        </p:nvSpPr>
        <p:spPr>
          <a:xfrm>
            <a:off x="2155691" y="3792250"/>
            <a:ext cx="8629371" cy="584775"/>
          </a:xfrm>
          <a:prstGeom prst="rect">
            <a:avLst/>
          </a:prstGeom>
          <a:noFill/>
        </p:spPr>
        <p:txBody>
          <a:bodyPr wrap="square" rtlCol="0">
            <a:spAutoFit/>
          </a:bodyPr>
          <a:lstStyle/>
          <a:p>
            <a:r>
              <a:rPr lang="en-US" sz="2200">
                <a:ea typeface="Tahoma" panose="020B0604030504040204" pitchFamily="34" charset="0"/>
                <a:cs typeface="Tahoma" panose="020B0604030504040204" pitchFamily="34" charset="0"/>
              </a:rPr>
              <a:t>Honk your horn </a:t>
            </a:r>
            <a:r>
              <a:rPr lang="en-US" sz="3200" b="1">
                <a:solidFill>
                  <a:srgbClr val="00B050"/>
                </a:solidFill>
                <a:ea typeface="Tahoma" panose="020B0604030504040204" pitchFamily="34" charset="0"/>
                <a:cs typeface="Tahoma" panose="020B0604030504040204" pitchFamily="34" charset="0"/>
              </a:rPr>
              <a:t>TWICE</a:t>
            </a:r>
            <a:r>
              <a:rPr lang="en-US" sz="2200">
                <a:ea typeface="Tahoma" panose="020B0604030504040204" pitchFamily="34" charset="0"/>
                <a:cs typeface="Tahoma" panose="020B0604030504040204" pitchFamily="34" charset="0"/>
              </a:rPr>
              <a:t> before you move in a forward motion</a:t>
            </a:r>
          </a:p>
        </p:txBody>
      </p:sp>
      <p:sp>
        <p:nvSpPr>
          <p:cNvPr id="9" name="Oval 8">
            <a:extLst>
              <a:ext uri="{FF2B5EF4-FFF2-40B4-BE49-F238E27FC236}">
                <a16:creationId xmlns:a16="http://schemas.microsoft.com/office/drawing/2014/main" id="{E9C76F4F-ECB5-4DE7-81E7-B980E8722B6D}"/>
              </a:ext>
            </a:extLst>
          </p:cNvPr>
          <p:cNvSpPr>
            <a:spLocks noChangeAspect="1"/>
          </p:cNvSpPr>
          <p:nvPr/>
        </p:nvSpPr>
        <p:spPr>
          <a:xfrm>
            <a:off x="1128162" y="3581717"/>
            <a:ext cx="1005569" cy="10058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rPr>
              <a:t>2</a:t>
            </a:r>
          </a:p>
        </p:txBody>
      </p:sp>
      <p:sp>
        <p:nvSpPr>
          <p:cNvPr id="7" name="TextBox 6">
            <a:extLst>
              <a:ext uri="{FF2B5EF4-FFF2-40B4-BE49-F238E27FC236}">
                <a16:creationId xmlns:a16="http://schemas.microsoft.com/office/drawing/2014/main" id="{ED670915-D48C-444E-81A8-706135DF65B8}"/>
              </a:ext>
            </a:extLst>
          </p:cNvPr>
          <p:cNvSpPr txBox="1"/>
          <p:nvPr/>
        </p:nvSpPr>
        <p:spPr>
          <a:xfrm>
            <a:off x="2155691" y="5194611"/>
            <a:ext cx="9495841" cy="584775"/>
          </a:xfrm>
          <a:prstGeom prst="rect">
            <a:avLst/>
          </a:prstGeom>
          <a:noFill/>
        </p:spPr>
        <p:txBody>
          <a:bodyPr wrap="square" rtlCol="0">
            <a:spAutoFit/>
          </a:bodyPr>
          <a:lstStyle/>
          <a:p>
            <a:r>
              <a:rPr lang="en-US" sz="2200">
                <a:ea typeface="Tahoma" panose="020B0604030504040204" pitchFamily="34" charset="0"/>
                <a:cs typeface="Tahoma" panose="020B0604030504040204" pitchFamily="34" charset="0"/>
              </a:rPr>
              <a:t>Honk your horn </a:t>
            </a:r>
            <a:r>
              <a:rPr lang="en-US" sz="3200" b="1">
                <a:solidFill>
                  <a:srgbClr val="00B050"/>
                </a:solidFill>
                <a:ea typeface="Tahoma" panose="020B0604030504040204" pitchFamily="34" charset="0"/>
                <a:cs typeface="Tahoma" panose="020B0604030504040204" pitchFamily="34" charset="0"/>
              </a:rPr>
              <a:t>THREE</a:t>
            </a:r>
            <a:r>
              <a:rPr lang="en-US" sz="2200">
                <a:ea typeface="Tahoma" panose="020B0604030504040204" pitchFamily="34" charset="0"/>
                <a:cs typeface="Tahoma" panose="020B0604030504040204" pitchFamily="34" charset="0"/>
              </a:rPr>
              <a:t> times before you move in a backward motion</a:t>
            </a:r>
          </a:p>
        </p:txBody>
      </p:sp>
      <p:sp>
        <p:nvSpPr>
          <p:cNvPr id="10" name="Oval 9">
            <a:extLst>
              <a:ext uri="{FF2B5EF4-FFF2-40B4-BE49-F238E27FC236}">
                <a16:creationId xmlns:a16="http://schemas.microsoft.com/office/drawing/2014/main" id="{38119655-F9BE-46CE-A297-68CF6C8EAA9B}"/>
              </a:ext>
            </a:extLst>
          </p:cNvPr>
          <p:cNvSpPr>
            <a:spLocks noChangeAspect="1"/>
          </p:cNvSpPr>
          <p:nvPr/>
        </p:nvSpPr>
        <p:spPr>
          <a:xfrm>
            <a:off x="1128162" y="4975736"/>
            <a:ext cx="1005569" cy="10058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rPr>
              <a:t>3</a:t>
            </a:r>
          </a:p>
        </p:txBody>
      </p:sp>
      <p:sp>
        <p:nvSpPr>
          <p:cNvPr id="11" name="TextBox 10">
            <a:extLst>
              <a:ext uri="{FF2B5EF4-FFF2-40B4-BE49-F238E27FC236}">
                <a16:creationId xmlns:a16="http://schemas.microsoft.com/office/drawing/2014/main" id="{6DBCCDB3-B02B-40A1-9F29-C34820B79DCE}"/>
              </a:ext>
            </a:extLst>
          </p:cNvPr>
          <p:cNvSpPr txBox="1"/>
          <p:nvPr/>
        </p:nvSpPr>
        <p:spPr>
          <a:xfrm>
            <a:off x="358533" y="1155558"/>
            <a:ext cx="11547521" cy="769441"/>
          </a:xfrm>
          <a:prstGeom prst="rect">
            <a:avLst/>
          </a:prstGeom>
          <a:noFill/>
        </p:spPr>
        <p:txBody>
          <a:bodyPr wrap="square" rtlCol="0">
            <a:spAutoFit/>
          </a:bodyPr>
          <a:lstStyle/>
          <a:p>
            <a:r>
              <a:rPr lang="en-US" sz="2200" b="1">
                <a:ea typeface="Tahoma" panose="020B0604030504040204" pitchFamily="34" charset="0"/>
                <a:cs typeface="Tahoma" panose="020B0604030504040204" pitchFamily="34" charset="0"/>
              </a:rPr>
              <a:t>Before you even start your vehicle it’s important to honk your horn to ensure anyone in the area is aware you are there and preparing to move.</a:t>
            </a:r>
          </a:p>
        </p:txBody>
      </p:sp>
    </p:spTree>
    <p:extLst>
      <p:ext uri="{BB962C8B-B14F-4D97-AF65-F5344CB8AC3E}">
        <p14:creationId xmlns:p14="http://schemas.microsoft.com/office/powerpoint/2010/main" val="860999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E0E78B-10A9-48CF-BE04-EA08B00B95F0}"/>
              </a:ext>
            </a:extLst>
          </p:cNvPr>
          <p:cNvSpPr>
            <a:spLocks noGrp="1"/>
          </p:cNvSpPr>
          <p:nvPr>
            <p:ph type="ctrTitle"/>
          </p:nvPr>
        </p:nvSpPr>
        <p:spPr>
          <a:xfrm>
            <a:off x="914399" y="1296852"/>
            <a:ext cx="9879292" cy="1418262"/>
          </a:xfrm>
        </p:spPr>
        <p:txBody>
          <a:bodyPr/>
          <a:lstStyle/>
          <a:p>
            <a:r>
              <a:rPr lang="en-US"/>
              <a:t>Additional Safety Hazards and Controls</a:t>
            </a:r>
          </a:p>
        </p:txBody>
      </p:sp>
      <p:sp>
        <p:nvSpPr>
          <p:cNvPr id="6" name="Subtitle 5">
            <a:extLst>
              <a:ext uri="{FF2B5EF4-FFF2-40B4-BE49-F238E27FC236}">
                <a16:creationId xmlns:a16="http://schemas.microsoft.com/office/drawing/2014/main" id="{B086EB7A-7C8E-4E55-8103-E3BCEC65B0E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F63103-3539-46A1-A231-A9F3EFEB0098}"/>
              </a:ext>
            </a:extLst>
          </p:cNvPr>
          <p:cNvSpPr>
            <a:spLocks noGrp="1"/>
          </p:cNvSpPr>
          <p:nvPr>
            <p:ph type="sldNum" sz="quarter" idx="12"/>
          </p:nvPr>
        </p:nvSpPr>
        <p:spPr/>
        <p:txBody>
          <a:bodyPr/>
          <a:lstStyle/>
          <a:p>
            <a:fld id="{B5EB69C0-7537-C24C-BC67-8B5F238D9475}" type="slidenum">
              <a:rPr lang="en-US" smtClean="0"/>
              <a:pPr/>
              <a:t>34</a:t>
            </a:fld>
            <a:endParaRPr lang="en-US"/>
          </a:p>
        </p:txBody>
      </p:sp>
    </p:spTree>
    <p:extLst>
      <p:ext uri="{BB962C8B-B14F-4D97-AF65-F5344CB8AC3E}">
        <p14:creationId xmlns:p14="http://schemas.microsoft.com/office/powerpoint/2010/main" val="818534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966DC23-5D75-4E55-94E0-8AC9A57DBD08}" type="slidenum">
              <a:rPr lang="en-US" smtClean="0"/>
              <a:pPr>
                <a:defRPr/>
              </a:pPr>
              <a:t>35</a:t>
            </a:fld>
            <a:endParaRPr lang="en-US"/>
          </a:p>
        </p:txBody>
      </p:sp>
      <p:sp>
        <p:nvSpPr>
          <p:cNvPr id="4" name="Content Placeholder 3"/>
          <p:cNvSpPr>
            <a:spLocks noGrp="1"/>
          </p:cNvSpPr>
          <p:nvPr>
            <p:ph idx="1"/>
          </p:nvPr>
        </p:nvSpPr>
        <p:spPr>
          <a:xfrm>
            <a:off x="624525" y="1299938"/>
            <a:ext cx="10942949" cy="5170714"/>
          </a:xfrm>
        </p:spPr>
        <p:txBody>
          <a:bodyPr>
            <a:noAutofit/>
          </a:bodyPr>
          <a:lstStyle/>
          <a:p>
            <a:pPr marL="0" indent="0">
              <a:spcBef>
                <a:spcPts val="2400"/>
              </a:spcBef>
              <a:buNone/>
            </a:pPr>
            <a:r>
              <a:rPr lang="en-US" sz="2600"/>
              <a:t>If you are performing work on, or working near, </a:t>
            </a:r>
            <a:r>
              <a:rPr lang="en-US" sz="2600" b="1"/>
              <a:t>hazardous energy </a:t>
            </a:r>
            <a:r>
              <a:rPr lang="en-US" sz="2600"/>
              <a:t>you are required to have Control of Hazardous Energy (COHE) Training. </a:t>
            </a:r>
          </a:p>
          <a:p>
            <a:pPr>
              <a:spcBef>
                <a:spcPts val="2400"/>
              </a:spcBef>
            </a:pPr>
            <a:r>
              <a:rPr lang="en-US" sz="2600"/>
              <a:t>Ensure equipment is isolated from all sources of energy, locked, tagged, and tried before work begins where individuals could be exposed to dangerous conditions.  This has been referred to as LOTOTO in the past.  </a:t>
            </a:r>
          </a:p>
          <a:p>
            <a:r>
              <a:rPr lang="en-US" sz="2600"/>
              <a:t>The procedure is established for the protection of people from injury due to unexpected energization, start-up, recharge, or release of stored energy in, on or around the equipment.   </a:t>
            </a:r>
          </a:p>
          <a:p>
            <a:endParaRPr lang="en-US" sz="1200"/>
          </a:p>
          <a:p>
            <a:pPr marL="457200" lvl="1" indent="0" algn="ctr">
              <a:buNone/>
            </a:pPr>
            <a:r>
              <a:rPr lang="en-US" sz="2600" b="1"/>
              <a:t>The COHE policy can be found on SharePoint at:</a:t>
            </a:r>
          </a:p>
          <a:p>
            <a:pPr marL="457200" lvl="1" indent="0" algn="ctr">
              <a:buNone/>
            </a:pPr>
            <a:r>
              <a:rPr lang="en-US" sz="2600">
                <a:hlinkClick r:id="rId2"/>
              </a:rPr>
              <a:t>http://fmweb/sites/morsafety/MORSafety/default.aspx</a:t>
            </a:r>
            <a:endParaRPr lang="en-US" sz="2600"/>
          </a:p>
          <a:p>
            <a:pPr marL="0" indent="0">
              <a:buNone/>
            </a:pPr>
            <a:endParaRPr lang="en-US" sz="2600"/>
          </a:p>
        </p:txBody>
      </p:sp>
      <p:sp>
        <p:nvSpPr>
          <p:cNvPr id="2" name="Title 1"/>
          <p:cNvSpPr>
            <a:spLocks noGrp="1"/>
          </p:cNvSpPr>
          <p:nvPr>
            <p:ph type="title"/>
          </p:nvPr>
        </p:nvSpPr>
        <p:spPr>
          <a:xfrm>
            <a:off x="4709636" y="148149"/>
            <a:ext cx="7202078" cy="663969"/>
          </a:xfrm>
        </p:spPr>
        <p:txBody>
          <a:bodyPr/>
          <a:lstStyle/>
          <a:p>
            <a:r>
              <a:rPr lang="en-US"/>
              <a:t>LOTOTO</a:t>
            </a:r>
          </a:p>
        </p:txBody>
      </p:sp>
      <p:sp>
        <p:nvSpPr>
          <p:cNvPr id="5" name="Title 1">
            <a:extLst>
              <a:ext uri="{FF2B5EF4-FFF2-40B4-BE49-F238E27FC236}">
                <a16:creationId xmlns:a16="http://schemas.microsoft.com/office/drawing/2014/main" id="{076A23CA-5703-4D76-AE55-8BC049913F74}"/>
              </a:ext>
            </a:extLst>
          </p:cNvPr>
          <p:cNvSpPr txBox="1">
            <a:spLocks noChangeAspect="1"/>
          </p:cNvSpPr>
          <p:nvPr/>
        </p:nvSpPr>
        <p:spPr>
          <a:xfrm>
            <a:off x="226243" y="371306"/>
            <a:ext cx="10114961" cy="5474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r>
              <a:rPr lang="en-US" sz="2600">
                <a:solidFill>
                  <a:schemeClr val="tx1"/>
                </a:solidFill>
              </a:rPr>
              <a:t>Before performing work on equipment, ensure you have the right training and tools for the job</a:t>
            </a:r>
          </a:p>
        </p:txBody>
      </p:sp>
    </p:spTree>
    <p:extLst>
      <p:ext uri="{BB962C8B-B14F-4D97-AF65-F5344CB8AC3E}">
        <p14:creationId xmlns:p14="http://schemas.microsoft.com/office/powerpoint/2010/main" val="49062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966DC23-5D75-4E55-94E0-8AC9A57DBD08}" type="slidenum">
              <a:rPr lang="en-US" smtClean="0"/>
              <a:pPr>
                <a:defRPr/>
              </a:pPr>
              <a:t>36</a:t>
            </a:fld>
            <a:endParaRPr lang="en-US"/>
          </a:p>
        </p:txBody>
      </p:sp>
      <p:sp>
        <p:nvSpPr>
          <p:cNvPr id="4" name="Content Placeholder 3"/>
          <p:cNvSpPr>
            <a:spLocks noGrp="1"/>
          </p:cNvSpPr>
          <p:nvPr>
            <p:ph idx="1"/>
          </p:nvPr>
        </p:nvSpPr>
        <p:spPr>
          <a:xfrm>
            <a:off x="396239" y="1212074"/>
            <a:ext cx="11079353" cy="5347835"/>
          </a:xfrm>
        </p:spPr>
        <p:txBody>
          <a:bodyPr>
            <a:noAutofit/>
          </a:bodyPr>
          <a:lstStyle/>
          <a:p>
            <a:r>
              <a:rPr lang="en-US" sz="2200" b="0" i="0">
                <a:solidFill>
                  <a:srgbClr val="202124"/>
                </a:solidFill>
                <a:effectLst/>
                <a:latin typeface="+mn-lt"/>
              </a:rPr>
              <a:t>Blue Staking is the act of </a:t>
            </a:r>
            <a:r>
              <a:rPr lang="en-US" sz="2200" b="1" i="0">
                <a:solidFill>
                  <a:srgbClr val="202124"/>
                </a:solidFill>
                <a:effectLst/>
                <a:latin typeface="+mn-lt"/>
              </a:rPr>
              <a:t>locating and marking underground infrastructure and</a:t>
            </a:r>
            <a:r>
              <a:rPr lang="en-US" sz="2200" b="0" i="0">
                <a:solidFill>
                  <a:srgbClr val="202124"/>
                </a:solidFill>
                <a:effectLst/>
                <a:latin typeface="+mn-lt"/>
              </a:rPr>
              <a:t> </a:t>
            </a:r>
            <a:r>
              <a:rPr lang="en-US" sz="2200" b="1" i="0">
                <a:solidFill>
                  <a:srgbClr val="202124"/>
                </a:solidFill>
                <a:effectLst/>
                <a:latin typeface="+mn-lt"/>
              </a:rPr>
              <a:t>facilities</a:t>
            </a:r>
            <a:r>
              <a:rPr lang="en-US" sz="2200" b="0" i="0">
                <a:solidFill>
                  <a:srgbClr val="202124"/>
                </a:solidFill>
                <a:effectLst/>
                <a:latin typeface="+mn-lt"/>
              </a:rPr>
              <a:t>, such as electric, gas, water, telephone and cable lines, to prevent them from being damaged, having service disruption and preventing injury during any digging or excavation activities</a:t>
            </a:r>
            <a:r>
              <a:rPr lang="en-US" sz="2200">
                <a:latin typeface="+mn-lt"/>
              </a:rPr>
              <a:t>.</a:t>
            </a:r>
          </a:p>
          <a:p>
            <a:endParaRPr lang="en-US" sz="300">
              <a:latin typeface="+mn-lt"/>
            </a:endParaRPr>
          </a:p>
          <a:p>
            <a:pPr lvl="3">
              <a:spcBef>
                <a:spcPts val="600"/>
              </a:spcBef>
              <a:buFont typeface="Wingdings" panose="05000000000000000000" pitchFamily="2" charset="2"/>
              <a:buChar char="Ø"/>
            </a:pPr>
            <a:r>
              <a:rPr lang="en-US" sz="2400"/>
              <a:t>Electric</a:t>
            </a:r>
          </a:p>
          <a:p>
            <a:pPr lvl="3">
              <a:buFont typeface="Wingdings" panose="05000000000000000000" pitchFamily="2" charset="2"/>
              <a:buChar char="Ø"/>
            </a:pPr>
            <a:r>
              <a:rPr lang="en-US" sz="2400"/>
              <a:t>Gas</a:t>
            </a:r>
          </a:p>
          <a:p>
            <a:pPr lvl="3">
              <a:buFont typeface="Wingdings" panose="05000000000000000000" pitchFamily="2" charset="2"/>
              <a:buChar char="Ø"/>
            </a:pPr>
            <a:r>
              <a:rPr lang="en-US" sz="2400"/>
              <a:t>Water</a:t>
            </a:r>
          </a:p>
          <a:p>
            <a:pPr lvl="3">
              <a:buFont typeface="Wingdings" panose="05000000000000000000" pitchFamily="2" charset="2"/>
              <a:buChar char="Ø"/>
            </a:pPr>
            <a:r>
              <a:rPr lang="en-US" sz="2400"/>
              <a:t>Telephone </a:t>
            </a:r>
          </a:p>
          <a:p>
            <a:pPr lvl="3">
              <a:buFont typeface="Wingdings" panose="05000000000000000000" pitchFamily="2" charset="2"/>
              <a:buChar char="Ø"/>
            </a:pPr>
            <a:r>
              <a:rPr lang="en-US" sz="2400"/>
              <a:t>Cable</a:t>
            </a:r>
          </a:p>
          <a:p>
            <a:pPr lvl="3">
              <a:buFont typeface="Wingdings" panose="05000000000000000000" pitchFamily="2" charset="2"/>
              <a:buChar char="Ø"/>
            </a:pPr>
            <a:r>
              <a:rPr lang="en-US" sz="2400"/>
              <a:t>Other Utilities </a:t>
            </a:r>
          </a:p>
          <a:p>
            <a:pPr>
              <a:spcBef>
                <a:spcPts val="3600"/>
              </a:spcBef>
            </a:pPr>
            <a:r>
              <a:rPr lang="en-US" sz="2200" b="1"/>
              <a:t>Any time there will be a penetration </a:t>
            </a:r>
            <a:r>
              <a:rPr lang="en-US" sz="2200"/>
              <a:t>of a surface </a:t>
            </a:r>
            <a:r>
              <a:rPr lang="en-US" sz="2200" b="1"/>
              <a:t>more than one-inch, </a:t>
            </a:r>
            <a:r>
              <a:rPr lang="en-US" sz="2200"/>
              <a:t>employees and/or contractors must obtain a blue stake permit 48 hours in advance.</a:t>
            </a:r>
          </a:p>
          <a:p>
            <a:pPr marL="457200" lvl="1" indent="0">
              <a:buNone/>
            </a:pPr>
            <a:endParaRPr lang="en-US" sz="2200"/>
          </a:p>
        </p:txBody>
      </p:sp>
      <p:sp>
        <p:nvSpPr>
          <p:cNvPr id="2" name="Title 1"/>
          <p:cNvSpPr>
            <a:spLocks noGrp="1"/>
          </p:cNvSpPr>
          <p:nvPr>
            <p:ph type="title"/>
          </p:nvPr>
        </p:nvSpPr>
        <p:spPr>
          <a:xfrm>
            <a:off x="396240" y="398810"/>
            <a:ext cx="10054312" cy="526580"/>
          </a:xfrm>
        </p:spPr>
        <p:txBody>
          <a:bodyPr>
            <a:noAutofit/>
          </a:bodyPr>
          <a:lstStyle/>
          <a:p>
            <a:r>
              <a:rPr lang="en-US" sz="2600">
                <a:solidFill>
                  <a:schemeClr val="tx1"/>
                </a:solidFill>
              </a:rPr>
              <a:t>The Blue Stake Policy helps you understand if there are utilities in an area where you’re working</a:t>
            </a:r>
          </a:p>
        </p:txBody>
      </p:sp>
      <p:pic>
        <p:nvPicPr>
          <p:cNvPr id="7" name="Picture 6">
            <a:extLst>
              <a:ext uri="{FF2B5EF4-FFF2-40B4-BE49-F238E27FC236}">
                <a16:creationId xmlns:a16="http://schemas.microsoft.com/office/drawing/2014/main" id="{A40CDCFC-26D7-435E-92AD-7C9155EB515A}"/>
              </a:ext>
            </a:extLst>
          </p:cNvPr>
          <p:cNvPicPr>
            <a:picLocks noChangeAspect="1"/>
          </p:cNvPicPr>
          <p:nvPr/>
        </p:nvPicPr>
        <p:blipFill>
          <a:blip r:embed="rId3"/>
          <a:stretch>
            <a:fillRect/>
          </a:stretch>
        </p:blipFill>
        <p:spPr>
          <a:xfrm>
            <a:off x="8072659" y="4007416"/>
            <a:ext cx="2881482" cy="1510174"/>
          </a:xfrm>
          <a:prstGeom prst="rect">
            <a:avLst/>
          </a:prstGeom>
        </p:spPr>
      </p:pic>
      <p:pic>
        <p:nvPicPr>
          <p:cNvPr id="15364" name="Picture 4" descr="Dig safely – National Grid Safety">
            <a:extLst>
              <a:ext uri="{FF2B5EF4-FFF2-40B4-BE49-F238E27FC236}">
                <a16:creationId xmlns:a16="http://schemas.microsoft.com/office/drawing/2014/main" id="{67E02B65-CE74-485E-ACE1-895EF47146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132" y="2386272"/>
            <a:ext cx="2646184" cy="313131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ow to Clean Mortar From Bricks | DIY Doctor">
            <a:extLst>
              <a:ext uri="{FF2B5EF4-FFF2-40B4-BE49-F238E27FC236}">
                <a16:creationId xmlns:a16="http://schemas.microsoft.com/office/drawing/2014/main" id="{4AA2ACAE-2CA7-426C-B664-0C412DEE2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2659" y="2387402"/>
            <a:ext cx="2881482" cy="151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46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966DC23-5D75-4E55-94E0-8AC9A57DBD08}" type="slidenum">
              <a:rPr lang="en-US" smtClean="0"/>
              <a:pPr>
                <a:defRPr/>
              </a:pPr>
              <a:t>37</a:t>
            </a:fld>
            <a:endParaRPr lang="en-US"/>
          </a:p>
        </p:txBody>
      </p:sp>
      <p:sp>
        <p:nvSpPr>
          <p:cNvPr id="4" name="Content Placeholder 3"/>
          <p:cNvSpPr>
            <a:spLocks noGrp="1"/>
          </p:cNvSpPr>
          <p:nvPr>
            <p:ph idx="1"/>
          </p:nvPr>
        </p:nvSpPr>
        <p:spPr>
          <a:xfrm>
            <a:off x="235670" y="1283927"/>
            <a:ext cx="7522590" cy="5164058"/>
          </a:xfrm>
        </p:spPr>
        <p:txBody>
          <a:bodyPr>
            <a:noAutofit/>
          </a:bodyPr>
          <a:lstStyle/>
          <a:p>
            <a:pPr marL="0" indent="0">
              <a:buNone/>
            </a:pPr>
            <a:r>
              <a:rPr lang="en-US" sz="2200" b="1"/>
              <a:t>Confined spaces are defined as any space that:</a:t>
            </a:r>
          </a:p>
          <a:p>
            <a:pPr marL="854075" lvl="1" indent="-342900">
              <a:buFont typeface="Wingdings" panose="05000000000000000000" pitchFamily="2" charset="2"/>
              <a:buChar char="ü"/>
            </a:pPr>
            <a:r>
              <a:rPr lang="en-US" sz="2200"/>
              <a:t>any space that is large enough for a person to enter</a:t>
            </a:r>
          </a:p>
          <a:p>
            <a:pPr marL="854075" lvl="1" indent="-342900">
              <a:buFont typeface="Wingdings" panose="05000000000000000000" pitchFamily="2" charset="2"/>
              <a:buChar char="ü"/>
            </a:pPr>
            <a:r>
              <a:rPr lang="en-US" sz="2200"/>
              <a:t>is not designed for continuous occupancy </a:t>
            </a:r>
          </a:p>
          <a:p>
            <a:pPr marL="854075" lvl="1" indent="-342900">
              <a:buFont typeface="Wingdings" panose="05000000000000000000" pitchFamily="2" charset="2"/>
              <a:buChar char="ü"/>
            </a:pPr>
            <a:r>
              <a:rPr lang="en-US" sz="2200"/>
              <a:t>has limited means of entry or exit</a:t>
            </a:r>
          </a:p>
          <a:p>
            <a:pPr>
              <a:buFont typeface="Wingdings" panose="05000000000000000000" pitchFamily="2" charset="2"/>
              <a:buChar char="ü"/>
            </a:pPr>
            <a:endParaRPr lang="en-US" sz="2200"/>
          </a:p>
          <a:p>
            <a:pPr marL="0" indent="0">
              <a:buNone/>
            </a:pPr>
            <a:r>
              <a:rPr lang="en-US" sz="2200" b="1"/>
              <a:t>There are two classifications of confined spaces:</a:t>
            </a:r>
          </a:p>
          <a:p>
            <a:pPr lvl="1" indent="-342900">
              <a:buFont typeface="Wingdings" panose="05000000000000000000" pitchFamily="2" charset="2"/>
              <a:buChar char="Ø"/>
            </a:pPr>
            <a:r>
              <a:rPr lang="en-US" sz="2200"/>
              <a:t> Permit required confined space </a:t>
            </a:r>
          </a:p>
          <a:p>
            <a:pPr marL="571500" lvl="1" indent="-171450">
              <a:buFont typeface="Wingdings" panose="05000000000000000000" pitchFamily="2" charset="2"/>
              <a:buChar char="Ø"/>
            </a:pPr>
            <a:r>
              <a:rPr lang="en-US" sz="2200"/>
              <a:t>   Non-permit required confined space</a:t>
            </a:r>
          </a:p>
          <a:p>
            <a:pPr marL="571500" lvl="1" indent="-171450">
              <a:buFont typeface="Wingdings" panose="05000000000000000000" pitchFamily="2" charset="2"/>
              <a:buChar char="Ø"/>
            </a:pPr>
            <a:endParaRPr lang="en-US" sz="2200"/>
          </a:p>
          <a:p>
            <a:pPr marL="400050" lvl="1" indent="0" algn="ctr">
              <a:buNone/>
            </a:pPr>
            <a:r>
              <a:rPr lang="en-US" sz="2200" b="1">
                <a:solidFill>
                  <a:schemeClr val="accent1"/>
                </a:solidFill>
              </a:rPr>
              <a:t>**Remember – Do not enter a Confined Space without the proper training and equipment!</a:t>
            </a:r>
          </a:p>
          <a:p>
            <a:pPr marL="571500" lvl="1" indent="-171450">
              <a:buFont typeface="Wingdings" panose="05000000000000000000" pitchFamily="2" charset="2"/>
              <a:buChar char="Ø"/>
            </a:pPr>
            <a:endParaRPr lang="en-US" sz="2200"/>
          </a:p>
          <a:p>
            <a:pPr marL="457200" indent="-457200">
              <a:buFont typeface="+mj-lt"/>
              <a:buAutoNum type="arabicPeriod"/>
            </a:pPr>
            <a:endParaRPr lang="en-US" sz="2200"/>
          </a:p>
          <a:p>
            <a:pPr marL="0" indent="0">
              <a:buNone/>
            </a:pPr>
            <a:endParaRPr lang="en-US" sz="2200" b="1"/>
          </a:p>
          <a:p>
            <a:endParaRPr lang="en-US" sz="2200"/>
          </a:p>
        </p:txBody>
      </p:sp>
      <p:sp>
        <p:nvSpPr>
          <p:cNvPr id="2" name="Title 1"/>
          <p:cNvSpPr>
            <a:spLocks noGrp="1"/>
          </p:cNvSpPr>
          <p:nvPr>
            <p:ph type="title"/>
          </p:nvPr>
        </p:nvSpPr>
        <p:spPr>
          <a:xfrm>
            <a:off x="235670" y="315046"/>
            <a:ext cx="10180949" cy="663969"/>
          </a:xfrm>
        </p:spPr>
        <p:txBody>
          <a:bodyPr>
            <a:noAutofit/>
          </a:bodyPr>
          <a:lstStyle/>
          <a:p>
            <a:r>
              <a:rPr lang="en-US" sz="2600">
                <a:solidFill>
                  <a:schemeClr val="tx1"/>
                </a:solidFill>
              </a:rPr>
              <a:t>Working in a confined space may require additional training and processes</a:t>
            </a:r>
          </a:p>
        </p:txBody>
      </p:sp>
      <p:pic>
        <p:nvPicPr>
          <p:cNvPr id="7" name="Picture 6">
            <a:extLst>
              <a:ext uri="{FF2B5EF4-FFF2-40B4-BE49-F238E27FC236}">
                <a16:creationId xmlns:a16="http://schemas.microsoft.com/office/drawing/2014/main" id="{B159607A-65B9-4178-BBB4-C06ADAEFF510}"/>
              </a:ext>
            </a:extLst>
          </p:cNvPr>
          <p:cNvPicPr>
            <a:picLocks noChangeAspect="1"/>
          </p:cNvPicPr>
          <p:nvPr/>
        </p:nvPicPr>
        <p:blipFill>
          <a:blip r:embed="rId3"/>
          <a:stretch>
            <a:fillRect/>
          </a:stretch>
        </p:blipFill>
        <p:spPr>
          <a:xfrm>
            <a:off x="8056428" y="1283927"/>
            <a:ext cx="3752904" cy="4879198"/>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1938373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966DC23-5D75-4E55-94E0-8AC9A57DBD08}" type="slidenum">
              <a:rPr lang="en-US" smtClean="0"/>
              <a:pPr>
                <a:defRPr/>
              </a:pPr>
              <a:t>38</a:t>
            </a:fld>
            <a:endParaRPr lang="en-US"/>
          </a:p>
        </p:txBody>
      </p:sp>
      <p:sp>
        <p:nvSpPr>
          <p:cNvPr id="2" name="Title 1"/>
          <p:cNvSpPr>
            <a:spLocks noGrp="1"/>
          </p:cNvSpPr>
          <p:nvPr>
            <p:ph type="title"/>
          </p:nvPr>
        </p:nvSpPr>
        <p:spPr>
          <a:xfrm>
            <a:off x="137085" y="306589"/>
            <a:ext cx="10655283" cy="663969"/>
          </a:xfrm>
        </p:spPr>
        <p:txBody>
          <a:bodyPr>
            <a:noAutofit/>
          </a:bodyPr>
          <a:lstStyle/>
          <a:p>
            <a:r>
              <a:rPr lang="en-US" sz="2600">
                <a:solidFill>
                  <a:schemeClr val="tx1"/>
                </a:solidFill>
              </a:rPr>
              <a:t>Be aware of Restricted Areas and the appropriate Flagging and Barricading</a:t>
            </a:r>
          </a:p>
        </p:txBody>
      </p:sp>
      <p:sp>
        <p:nvSpPr>
          <p:cNvPr id="9" name="Content Placeholder 3">
            <a:extLst>
              <a:ext uri="{FF2B5EF4-FFF2-40B4-BE49-F238E27FC236}">
                <a16:creationId xmlns:a16="http://schemas.microsoft.com/office/drawing/2014/main" id="{2B78CC10-D4B4-45C7-BDE0-998F1A203D8B}"/>
              </a:ext>
            </a:extLst>
          </p:cNvPr>
          <p:cNvSpPr txBox="1">
            <a:spLocks/>
          </p:cNvSpPr>
          <p:nvPr/>
        </p:nvSpPr>
        <p:spPr>
          <a:xfrm>
            <a:off x="6340254" y="1511025"/>
            <a:ext cx="5561814" cy="4852068"/>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200"/>
              </a:spcBef>
              <a:buClr>
                <a:srgbClr val="DF572A"/>
              </a:buClr>
              <a:buSzPct val="105000"/>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914400" rtl="0" eaLnBrk="1" latinLnBrk="0" hangingPunct="1">
              <a:lnSpc>
                <a:spcPct val="90000"/>
              </a:lnSpc>
              <a:spcBef>
                <a:spcPts val="1200"/>
              </a:spcBef>
              <a:buClr>
                <a:srgbClr val="DF572A"/>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914400" rtl="0" eaLnBrk="1" latinLnBrk="0" hangingPunct="1">
              <a:lnSpc>
                <a:spcPct val="90000"/>
              </a:lnSpc>
              <a:spcBef>
                <a:spcPts val="1200"/>
              </a:spcBef>
              <a:buClr>
                <a:srgbClr val="BB5D00"/>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914400" rtl="0" eaLnBrk="1" latinLnBrk="0" hangingPunct="1">
              <a:lnSpc>
                <a:spcPct val="90000"/>
              </a:lnSpc>
              <a:spcBef>
                <a:spcPts val="12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Font typeface="Arial" panose="020B0604020202020204" pitchFamily="34" charset="0"/>
              <a:buNone/>
            </a:pPr>
            <a:r>
              <a:rPr lang="en-US" sz="2400"/>
              <a:t>It’s important to be aware of any areas that are barricaded or marked with flagging and the associated hazards.</a:t>
            </a:r>
          </a:p>
          <a:p>
            <a:pPr marL="0" indent="0">
              <a:spcBef>
                <a:spcPts val="2400"/>
              </a:spcBef>
              <a:buFont typeface="Arial" panose="020B0604020202020204" pitchFamily="34" charset="0"/>
              <a:buNone/>
            </a:pPr>
            <a:r>
              <a:rPr lang="en-US" sz="2400" b="1">
                <a:highlight>
                  <a:srgbClr val="FF0000"/>
                </a:highlight>
              </a:rPr>
              <a:t>  Red Tape  </a:t>
            </a:r>
            <a:r>
              <a:rPr lang="en-US" sz="2400" b="1"/>
              <a:t> </a:t>
            </a:r>
            <a:r>
              <a:rPr lang="en-US" sz="2400"/>
              <a:t>= High Energy Hazard</a:t>
            </a:r>
          </a:p>
          <a:p>
            <a:pPr marL="0" indent="0">
              <a:spcBef>
                <a:spcPts val="2400"/>
              </a:spcBef>
              <a:buFont typeface="Arial" panose="020B0604020202020204" pitchFamily="34" charset="0"/>
              <a:buNone/>
            </a:pPr>
            <a:r>
              <a:rPr lang="en-US" sz="2400" b="1">
                <a:highlight>
                  <a:srgbClr val="FFFF00"/>
                </a:highlight>
              </a:rPr>
              <a:t>  Yellow Tape  </a:t>
            </a:r>
            <a:r>
              <a:rPr lang="en-US" sz="2400" b="1"/>
              <a:t> </a:t>
            </a:r>
            <a:r>
              <a:rPr lang="en-US" sz="2400"/>
              <a:t>= Low Energy Hazard</a:t>
            </a:r>
          </a:p>
          <a:p>
            <a:pPr marL="0" indent="0">
              <a:spcBef>
                <a:spcPts val="2400"/>
              </a:spcBef>
              <a:buFont typeface="Arial" panose="020B0604020202020204" pitchFamily="34" charset="0"/>
              <a:buNone/>
            </a:pPr>
            <a:endParaRPr lang="en-US" sz="2400"/>
          </a:p>
          <a:p>
            <a:pPr marL="0" indent="0">
              <a:spcBef>
                <a:spcPts val="2400"/>
              </a:spcBef>
              <a:buFont typeface="Arial" panose="020B0604020202020204" pitchFamily="34" charset="0"/>
              <a:buNone/>
            </a:pPr>
            <a:r>
              <a:rPr lang="en-US" sz="2400" b="1"/>
              <a:t>Do not enter a flagged or barricaded area unless you are engaged in resolving the specific issue </a:t>
            </a:r>
            <a:r>
              <a:rPr lang="en-US" sz="2400"/>
              <a:t>noted on the tag.</a:t>
            </a:r>
          </a:p>
          <a:p>
            <a:pPr marL="0" indent="0">
              <a:buFont typeface="Arial" panose="020B0604020202020204" pitchFamily="34" charset="0"/>
              <a:buNone/>
            </a:pPr>
            <a:endParaRPr lang="en-US" sz="2400"/>
          </a:p>
        </p:txBody>
      </p:sp>
      <p:pic>
        <p:nvPicPr>
          <p:cNvPr id="2052" name="Picture 4" descr="Barricade Tape (100Mtr Role), For Safety, Rs 130/roll Quality Safety  Supplier | ID: 15750453997">
            <a:extLst>
              <a:ext uri="{FF2B5EF4-FFF2-40B4-BE49-F238E27FC236}">
                <a16:creationId xmlns:a16="http://schemas.microsoft.com/office/drawing/2014/main" id="{8961DEFE-9A2E-4665-B31A-FE010557B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5483"/>
            <a:ext cx="4932517" cy="49325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910" y="1365009"/>
            <a:ext cx="3297362" cy="2572050"/>
          </a:xfrm>
          <a:prstGeom prst="rect">
            <a:avLst/>
          </a:prstGeom>
        </p:spPr>
      </p:pic>
    </p:spTree>
    <p:extLst>
      <p:ext uri="{BB962C8B-B14F-4D97-AF65-F5344CB8AC3E}">
        <p14:creationId xmlns:p14="http://schemas.microsoft.com/office/powerpoint/2010/main" val="3935727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616E24F-9062-44BA-A807-8D768E00B5E8}"/>
              </a:ext>
            </a:extLst>
          </p:cNvPr>
          <p:cNvGraphicFramePr>
            <a:graphicFrameLocks noChangeAspect="1"/>
          </p:cNvGraphicFramePr>
          <p:nvPr>
            <p:custDataLst>
              <p:tags r:id="rId2"/>
            </p:custDataLst>
            <p:extLst>
              <p:ext uri="{D42A27DB-BD31-4B8C-83A1-F6EECF244321}">
                <p14:modId xmlns:p14="http://schemas.microsoft.com/office/powerpoint/2010/main" val="702433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2616E24F-9062-44BA-A807-8D768E00B5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0966DC23-5D75-4E55-94E0-8AC9A57DBD08}" type="slidenum">
              <a:rPr lang="en-US" smtClean="0"/>
              <a:pPr>
                <a:defRPr/>
              </a:pPr>
              <a:t>39</a:t>
            </a:fld>
            <a:endParaRPr lang="en-US"/>
          </a:p>
        </p:txBody>
      </p:sp>
      <p:sp>
        <p:nvSpPr>
          <p:cNvPr id="4" name="Content Placeholder 3"/>
          <p:cNvSpPr>
            <a:spLocks noGrp="1"/>
          </p:cNvSpPr>
          <p:nvPr>
            <p:ph idx="1"/>
          </p:nvPr>
        </p:nvSpPr>
        <p:spPr>
          <a:xfrm>
            <a:off x="344162" y="1551213"/>
            <a:ext cx="5688065" cy="4345757"/>
          </a:xfrm>
        </p:spPr>
        <p:txBody>
          <a:bodyPr>
            <a:noAutofit/>
          </a:bodyPr>
          <a:lstStyle/>
          <a:p>
            <a:pPr marL="0" indent="0">
              <a:buNone/>
            </a:pPr>
            <a:r>
              <a:rPr lang="en-US" sz="2400">
                <a:latin typeface="+mn-lt"/>
              </a:rPr>
              <a:t>Hot work is defined as </a:t>
            </a:r>
            <a:r>
              <a:rPr lang="en-US" sz="2400" b="1" i="0">
                <a:solidFill>
                  <a:srgbClr val="202124"/>
                </a:solidFill>
                <a:effectLst/>
                <a:latin typeface="+mn-lt"/>
              </a:rPr>
              <a:t>work involving electric or gas welding, cutting, brazing, or similar flame or spark-producing operations.</a:t>
            </a:r>
          </a:p>
          <a:p>
            <a:pPr marL="0" indent="0">
              <a:buNone/>
            </a:pPr>
            <a:r>
              <a:rPr lang="en-US" sz="2400" i="0">
                <a:solidFill>
                  <a:srgbClr val="202124"/>
                </a:solidFill>
                <a:effectLst/>
                <a:latin typeface="+mn-lt"/>
              </a:rPr>
              <a:t>A hot work</a:t>
            </a:r>
            <a:r>
              <a:rPr lang="en-US" sz="2400" b="1" i="0">
                <a:solidFill>
                  <a:srgbClr val="202124"/>
                </a:solidFill>
                <a:effectLst/>
                <a:latin typeface="+mn-lt"/>
              </a:rPr>
              <a:t> </a:t>
            </a:r>
            <a:r>
              <a:rPr lang="en-US" sz="2400">
                <a:latin typeface="+mn-lt"/>
              </a:rPr>
              <a:t>permit is required for hot work operations on or near operational processes.  </a:t>
            </a:r>
          </a:p>
          <a:p>
            <a:pPr marL="0" indent="0" algn="ctr">
              <a:buNone/>
            </a:pPr>
            <a:br>
              <a:rPr lang="en-US" sz="2400">
                <a:latin typeface="+mn-lt"/>
              </a:rPr>
            </a:br>
            <a:r>
              <a:rPr lang="en-US" sz="2400" b="1">
                <a:solidFill>
                  <a:schemeClr val="accent1">
                    <a:lumMod val="75000"/>
                  </a:schemeClr>
                </a:solidFill>
                <a:latin typeface="+mn-lt"/>
                <a:ea typeface="Tahoma" panose="020B0604030504040204" pitchFamily="34" charset="0"/>
                <a:cs typeface="Tahoma" panose="020B0604030504040204" pitchFamily="34" charset="0"/>
              </a:rPr>
              <a:t>Hot work class is mandatory for anyone involved in hot work, including fire watch.</a:t>
            </a:r>
          </a:p>
          <a:p>
            <a:pPr marL="0" indent="0" algn="ctr">
              <a:buNone/>
            </a:pPr>
            <a:br>
              <a:rPr lang="en-US" sz="2400" b="1">
                <a:solidFill>
                  <a:schemeClr val="accent1">
                    <a:lumMod val="75000"/>
                  </a:schemeClr>
                </a:solidFill>
                <a:latin typeface="+mn-lt"/>
              </a:rPr>
            </a:br>
            <a:br>
              <a:rPr lang="en-US" sz="2400">
                <a:latin typeface="+mn-lt"/>
              </a:rPr>
            </a:br>
            <a:endParaRPr lang="en-US" sz="2400">
              <a:latin typeface="+mn-lt"/>
            </a:endParaRPr>
          </a:p>
          <a:p>
            <a:pPr marL="0" indent="0">
              <a:buNone/>
            </a:pPr>
            <a:endParaRPr lang="en-US" sz="2400">
              <a:latin typeface="+mn-lt"/>
            </a:endParaRPr>
          </a:p>
          <a:p>
            <a:pPr marL="0" indent="0">
              <a:buNone/>
            </a:pPr>
            <a:endParaRPr lang="en-US" sz="2400">
              <a:latin typeface="+mn-lt"/>
            </a:endParaRPr>
          </a:p>
          <a:p>
            <a:pPr marL="0" indent="0">
              <a:buNone/>
            </a:pPr>
            <a:endParaRPr lang="en-US" sz="2400">
              <a:latin typeface="+mn-lt"/>
            </a:endParaRPr>
          </a:p>
        </p:txBody>
      </p:sp>
      <p:sp>
        <p:nvSpPr>
          <p:cNvPr id="2" name="Title 1"/>
          <p:cNvSpPr>
            <a:spLocks noGrp="1"/>
          </p:cNvSpPr>
          <p:nvPr>
            <p:ph type="title"/>
          </p:nvPr>
        </p:nvSpPr>
        <p:spPr>
          <a:xfrm>
            <a:off x="169996" y="409257"/>
            <a:ext cx="9954391" cy="431457"/>
          </a:xfrm>
        </p:spPr>
        <p:txBody>
          <a:bodyPr vert="horz">
            <a:noAutofit/>
          </a:bodyPr>
          <a:lstStyle/>
          <a:p>
            <a:r>
              <a:rPr lang="en-US" sz="2600">
                <a:solidFill>
                  <a:schemeClr val="tx1"/>
                </a:solidFill>
              </a:rPr>
              <a:t>Performing “hot work” requires additional training and skills</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213451"/>
            <a:ext cx="5387951" cy="5261915"/>
          </a:xfrm>
          <a:prstGeom prst="rect">
            <a:avLst/>
          </a:prstGeom>
        </p:spPr>
      </p:pic>
    </p:spTree>
    <p:extLst>
      <p:ext uri="{BB962C8B-B14F-4D97-AF65-F5344CB8AC3E}">
        <p14:creationId xmlns:p14="http://schemas.microsoft.com/office/powerpoint/2010/main" val="1199086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13C9B77-3F47-4BA9-B73D-B20200CAFD64}"/>
              </a:ext>
            </a:extLst>
          </p:cNvPr>
          <p:cNvSpPr>
            <a:spLocks noGrp="1"/>
          </p:cNvSpPr>
          <p:nvPr>
            <p:ph idx="1"/>
          </p:nvPr>
        </p:nvSpPr>
        <p:spPr>
          <a:xfrm>
            <a:off x="4779933" y="5500789"/>
            <a:ext cx="2247788" cy="1042022"/>
          </a:xfrm>
        </p:spPr>
        <p:txBody>
          <a:bodyPr>
            <a:normAutofit fontScale="92500"/>
          </a:bodyPr>
          <a:lstStyle/>
          <a:p>
            <a:pPr marL="0" indent="0" algn="ctr">
              <a:buNone/>
            </a:pPr>
            <a:r>
              <a:rPr lang="en-US"/>
              <a:t>Jeff Kinnebrew, Operations Superintendent</a:t>
            </a:r>
          </a:p>
        </p:txBody>
      </p:sp>
      <p:sp>
        <p:nvSpPr>
          <p:cNvPr id="5" name="Title 4">
            <a:extLst>
              <a:ext uri="{FF2B5EF4-FFF2-40B4-BE49-F238E27FC236}">
                <a16:creationId xmlns:a16="http://schemas.microsoft.com/office/drawing/2014/main" id="{2E193D51-D7CD-451A-B292-413317A21BB0}"/>
              </a:ext>
            </a:extLst>
          </p:cNvPr>
          <p:cNvSpPr>
            <a:spLocks noGrp="1"/>
          </p:cNvSpPr>
          <p:nvPr>
            <p:ph type="title"/>
          </p:nvPr>
        </p:nvSpPr>
        <p:spPr>
          <a:xfrm>
            <a:off x="312822" y="315189"/>
            <a:ext cx="10188924" cy="675389"/>
          </a:xfrm>
        </p:spPr>
        <p:txBody>
          <a:bodyPr/>
          <a:lstStyle/>
          <a:p>
            <a:r>
              <a:rPr lang="en-US"/>
              <a:t>Operations Leadership Team</a:t>
            </a:r>
          </a:p>
        </p:txBody>
      </p:sp>
      <p:sp>
        <p:nvSpPr>
          <p:cNvPr id="17" name="Content Placeholder 5">
            <a:extLst>
              <a:ext uri="{FF2B5EF4-FFF2-40B4-BE49-F238E27FC236}">
                <a16:creationId xmlns:a16="http://schemas.microsoft.com/office/drawing/2014/main" id="{198FD844-7C47-465E-8CC5-FCB48D158506}"/>
              </a:ext>
            </a:extLst>
          </p:cNvPr>
          <p:cNvSpPr txBox="1">
            <a:spLocks/>
          </p:cNvSpPr>
          <p:nvPr/>
        </p:nvSpPr>
        <p:spPr>
          <a:xfrm>
            <a:off x="1415238" y="5524852"/>
            <a:ext cx="2247788" cy="1042022"/>
          </a:xfrm>
          <a:prstGeom prst="rect">
            <a:avLst/>
          </a:prstGeom>
        </p:spPr>
        <p:txBody>
          <a:bodyPr vert="horz" lIns="91440" tIns="45720" rIns="91440" bIns="45720" rtlCol="0">
            <a:normAutofit lnSpcReduction="10000"/>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Daniel Orta, Mill Operations   Sr. Supervisor</a:t>
            </a:r>
          </a:p>
        </p:txBody>
      </p:sp>
      <p:sp>
        <p:nvSpPr>
          <p:cNvPr id="18" name="Content Placeholder 5">
            <a:extLst>
              <a:ext uri="{FF2B5EF4-FFF2-40B4-BE49-F238E27FC236}">
                <a16:creationId xmlns:a16="http://schemas.microsoft.com/office/drawing/2014/main" id="{D02DB3A9-2563-4E38-B09D-9A8CE83B12C4}"/>
              </a:ext>
            </a:extLst>
          </p:cNvPr>
          <p:cNvSpPr txBox="1">
            <a:spLocks/>
          </p:cNvSpPr>
          <p:nvPr/>
        </p:nvSpPr>
        <p:spPr>
          <a:xfrm>
            <a:off x="8263073" y="5540894"/>
            <a:ext cx="2247788" cy="1042022"/>
          </a:xfrm>
          <a:prstGeom prst="rect">
            <a:avLst/>
          </a:prstGeom>
        </p:spPr>
        <p:txBody>
          <a:bodyPr vert="horz" lIns="91440" tIns="45720" rIns="91440" bIns="45720" rtlCol="0">
            <a:normAutofit fontScale="77500" lnSpcReduction="20000"/>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Enrique Lopez, Crusher Operations   </a:t>
            </a:r>
          </a:p>
          <a:p>
            <a:pPr marL="0" indent="0" algn="ctr">
              <a:buFont typeface="Arial" panose="020B0604020202020204" pitchFamily="34" charset="0"/>
              <a:buNone/>
            </a:pPr>
            <a:r>
              <a:rPr lang="en-US" dirty="0"/>
              <a:t>Sr. Supervisor</a:t>
            </a:r>
          </a:p>
        </p:txBody>
      </p:sp>
      <p:pic>
        <p:nvPicPr>
          <p:cNvPr id="10" name="Picture 9">
            <a:extLst>
              <a:ext uri="{FF2B5EF4-FFF2-40B4-BE49-F238E27FC236}">
                <a16:creationId xmlns:a16="http://schemas.microsoft.com/office/drawing/2014/main" id="{7AB25285-33D1-49CB-B07B-C21117DAE03B}"/>
              </a:ext>
            </a:extLst>
          </p:cNvPr>
          <p:cNvPicPr>
            <a:picLocks noChangeAspect="1"/>
          </p:cNvPicPr>
          <p:nvPr/>
        </p:nvPicPr>
        <p:blipFill>
          <a:blip r:embed="rId2"/>
          <a:srcRect/>
          <a:stretch/>
        </p:blipFill>
        <p:spPr>
          <a:xfrm>
            <a:off x="8001346" y="1917650"/>
            <a:ext cx="2568949" cy="3425265"/>
          </a:xfrm>
          <a:prstGeom prst="rect">
            <a:avLst/>
          </a:prstGeom>
        </p:spPr>
      </p:pic>
      <p:pic>
        <p:nvPicPr>
          <p:cNvPr id="12" name="Picture 11">
            <a:extLst>
              <a:ext uri="{FF2B5EF4-FFF2-40B4-BE49-F238E27FC236}">
                <a16:creationId xmlns:a16="http://schemas.microsoft.com/office/drawing/2014/main" id="{C1A6FB01-6E57-4F1C-A034-823B4C350F2D}"/>
              </a:ext>
            </a:extLst>
          </p:cNvPr>
          <p:cNvPicPr>
            <a:picLocks noChangeAspect="1"/>
          </p:cNvPicPr>
          <p:nvPr/>
        </p:nvPicPr>
        <p:blipFill>
          <a:blip r:embed="rId3"/>
          <a:stretch>
            <a:fillRect/>
          </a:stretch>
        </p:blipFill>
        <p:spPr>
          <a:xfrm>
            <a:off x="4619353" y="1868904"/>
            <a:ext cx="2568949" cy="3503287"/>
          </a:xfrm>
          <a:prstGeom prst="rect">
            <a:avLst/>
          </a:prstGeom>
        </p:spPr>
      </p:pic>
      <p:pic>
        <p:nvPicPr>
          <p:cNvPr id="3" name="Picture 2" descr="A picture containing person, person, posing, male&#10;&#10;Description automatically generated">
            <a:extLst>
              <a:ext uri="{FF2B5EF4-FFF2-40B4-BE49-F238E27FC236}">
                <a16:creationId xmlns:a16="http://schemas.microsoft.com/office/drawing/2014/main" id="{25D3024D-7709-4FA5-8AC5-F26A68E44B10}"/>
              </a:ext>
            </a:extLst>
          </p:cNvPr>
          <p:cNvPicPr>
            <a:picLocks noChangeAspect="1"/>
          </p:cNvPicPr>
          <p:nvPr/>
        </p:nvPicPr>
        <p:blipFill>
          <a:blip r:embed="rId4"/>
          <a:stretch>
            <a:fillRect/>
          </a:stretch>
        </p:blipFill>
        <p:spPr>
          <a:xfrm>
            <a:off x="1296544" y="1868904"/>
            <a:ext cx="2568949" cy="3503286"/>
          </a:xfrm>
          <a:prstGeom prst="rect">
            <a:avLst/>
          </a:prstGeom>
        </p:spPr>
      </p:pic>
    </p:spTree>
    <p:extLst>
      <p:ext uri="{BB962C8B-B14F-4D97-AF65-F5344CB8AC3E}">
        <p14:creationId xmlns:p14="http://schemas.microsoft.com/office/powerpoint/2010/main" val="1816273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E724-30E8-45E0-958E-BDDBDD509F98}"/>
              </a:ext>
            </a:extLst>
          </p:cNvPr>
          <p:cNvSpPr>
            <a:spLocks noGrp="1"/>
          </p:cNvSpPr>
          <p:nvPr>
            <p:ph type="title"/>
          </p:nvPr>
        </p:nvSpPr>
        <p:spPr>
          <a:xfrm>
            <a:off x="104009" y="325268"/>
            <a:ext cx="10105220" cy="617414"/>
          </a:xfrm>
        </p:spPr>
        <p:txBody>
          <a:bodyPr>
            <a:noAutofit/>
          </a:bodyPr>
          <a:lstStyle/>
          <a:p>
            <a:r>
              <a:rPr lang="en-US" sz="2600">
                <a:solidFill>
                  <a:schemeClr val="tx1"/>
                </a:solidFill>
              </a:rPr>
              <a:t>Always be aware of heavy machinery and equipment in the area, including railroad traffic</a:t>
            </a:r>
          </a:p>
        </p:txBody>
      </p:sp>
      <p:sp>
        <p:nvSpPr>
          <p:cNvPr id="4" name="Slide Number Placeholder 3">
            <a:extLst>
              <a:ext uri="{FF2B5EF4-FFF2-40B4-BE49-F238E27FC236}">
                <a16:creationId xmlns:a16="http://schemas.microsoft.com/office/drawing/2014/main" id="{887C02EA-6B41-4B02-9120-436C980B1994}"/>
              </a:ext>
            </a:extLst>
          </p:cNvPr>
          <p:cNvSpPr>
            <a:spLocks noGrp="1"/>
          </p:cNvSpPr>
          <p:nvPr>
            <p:ph type="sldNum" sz="quarter" idx="12"/>
          </p:nvPr>
        </p:nvSpPr>
        <p:spPr/>
        <p:txBody>
          <a:bodyPr/>
          <a:lstStyle/>
          <a:p>
            <a:fld id="{B5EB69C0-7537-C24C-BC67-8B5F238D9475}" type="slidenum">
              <a:rPr lang="en-US" smtClean="0"/>
              <a:pPr/>
              <a:t>40</a:t>
            </a:fld>
            <a:endParaRPr lang="en-US"/>
          </a:p>
        </p:txBody>
      </p:sp>
      <p:pic>
        <p:nvPicPr>
          <p:cNvPr id="5" name="Content Placeholder 4">
            <a:extLst>
              <a:ext uri="{FF2B5EF4-FFF2-40B4-BE49-F238E27FC236}">
                <a16:creationId xmlns:a16="http://schemas.microsoft.com/office/drawing/2014/main" id="{70FB1616-1A95-4CE1-8E8F-54E1A568D96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8279" y="2464067"/>
            <a:ext cx="4231086" cy="4261154"/>
          </a:xfrm>
          <a:prstGeom prst="rect">
            <a:avLst/>
          </a:prstGeom>
        </p:spPr>
      </p:pic>
      <p:pic>
        <p:nvPicPr>
          <p:cNvPr id="6" name="Content Placeholder 6">
            <a:extLst>
              <a:ext uri="{FF2B5EF4-FFF2-40B4-BE49-F238E27FC236}">
                <a16:creationId xmlns:a16="http://schemas.microsoft.com/office/drawing/2014/main" id="{D8CF08EA-B551-4F99-935E-CFE9BD761C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69019" y="1265660"/>
            <a:ext cx="4033994" cy="4041191"/>
          </a:xfrm>
          <a:prstGeom prst="rect">
            <a:avLst/>
          </a:prstGeom>
        </p:spPr>
      </p:pic>
      <p:pic>
        <p:nvPicPr>
          <p:cNvPr id="100354" name="Picture 2" descr="Free Railroad Crossing Sign Png, Download Free Railroad Crossing Sign Png  png images, Free ClipArts on Clipart Library">
            <a:extLst>
              <a:ext uri="{FF2B5EF4-FFF2-40B4-BE49-F238E27FC236}">
                <a16:creationId xmlns:a16="http://schemas.microsoft.com/office/drawing/2014/main" id="{6A548DA1-E0C8-4C9D-AD2A-C988F2853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733" y="1466329"/>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descr="Caution Watch For Moving Equipment - Industrial Construction Sign | Seton">
            <a:extLst>
              <a:ext uri="{FF2B5EF4-FFF2-40B4-BE49-F238E27FC236}">
                <a16:creationId xmlns:a16="http://schemas.microsoft.com/office/drawing/2014/main" id="{793070FE-DB09-444B-9AD6-31FBFB1B4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5461" y="3618979"/>
            <a:ext cx="2681077" cy="268107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C4E0D6F-305E-4C58-B9DE-98D66042DA9C}"/>
              </a:ext>
            </a:extLst>
          </p:cNvPr>
          <p:cNvSpPr txBox="1">
            <a:spLocks/>
          </p:cNvSpPr>
          <p:nvPr/>
        </p:nvSpPr>
        <p:spPr>
          <a:xfrm>
            <a:off x="104009" y="1153967"/>
            <a:ext cx="4524552" cy="1218054"/>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200"/>
              </a:spcBef>
              <a:buClr>
                <a:srgbClr val="DF572A"/>
              </a:buClr>
              <a:buSzPct val="105000"/>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914400" rtl="0" eaLnBrk="1" latinLnBrk="0" hangingPunct="1">
              <a:lnSpc>
                <a:spcPct val="90000"/>
              </a:lnSpc>
              <a:spcBef>
                <a:spcPts val="1200"/>
              </a:spcBef>
              <a:buClr>
                <a:srgbClr val="DF572A"/>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914400" rtl="0" eaLnBrk="1" latinLnBrk="0" hangingPunct="1">
              <a:lnSpc>
                <a:spcPct val="90000"/>
              </a:lnSpc>
              <a:spcBef>
                <a:spcPts val="1200"/>
              </a:spcBef>
              <a:buClr>
                <a:srgbClr val="BB5D00"/>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914400" rtl="0" eaLnBrk="1" latinLnBrk="0" hangingPunct="1">
              <a:lnSpc>
                <a:spcPct val="90000"/>
              </a:lnSpc>
              <a:spcBef>
                <a:spcPts val="12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b="1"/>
              <a:t>Be aware of your surroundings.  </a:t>
            </a:r>
            <a:r>
              <a:rPr lang="en-US" sz="2200"/>
              <a:t>The industrial railroad runs near the Morenci Mill, so always look both ways!</a:t>
            </a:r>
          </a:p>
          <a:p>
            <a:pPr marL="0" indent="0" algn="ctr">
              <a:buFont typeface="Arial" panose="020B0604020202020204" pitchFamily="34" charset="0"/>
              <a:buNone/>
            </a:pPr>
            <a:endParaRPr lang="en-US" sz="2200"/>
          </a:p>
        </p:txBody>
      </p:sp>
      <p:sp>
        <p:nvSpPr>
          <p:cNvPr id="9" name="Content Placeholder 2">
            <a:extLst>
              <a:ext uri="{FF2B5EF4-FFF2-40B4-BE49-F238E27FC236}">
                <a16:creationId xmlns:a16="http://schemas.microsoft.com/office/drawing/2014/main" id="{AC8ADF38-7B9D-4AF2-93AE-9136159FC368}"/>
              </a:ext>
            </a:extLst>
          </p:cNvPr>
          <p:cNvSpPr txBox="1">
            <a:spLocks/>
          </p:cNvSpPr>
          <p:nvPr/>
        </p:nvSpPr>
        <p:spPr>
          <a:xfrm>
            <a:off x="7546940" y="5314678"/>
            <a:ext cx="4446781" cy="1218054"/>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200"/>
              </a:spcBef>
              <a:buClr>
                <a:srgbClr val="DF572A"/>
              </a:buClr>
              <a:buSzPct val="105000"/>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914400" rtl="0" eaLnBrk="1" latinLnBrk="0" hangingPunct="1">
              <a:lnSpc>
                <a:spcPct val="90000"/>
              </a:lnSpc>
              <a:spcBef>
                <a:spcPts val="1200"/>
              </a:spcBef>
              <a:buClr>
                <a:srgbClr val="DF572A"/>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914400" rtl="0" eaLnBrk="1" latinLnBrk="0" hangingPunct="1">
              <a:lnSpc>
                <a:spcPct val="90000"/>
              </a:lnSpc>
              <a:spcBef>
                <a:spcPts val="1200"/>
              </a:spcBef>
              <a:buClr>
                <a:srgbClr val="BB5D00"/>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914400" rtl="0" eaLnBrk="1" latinLnBrk="0" hangingPunct="1">
              <a:lnSpc>
                <a:spcPct val="90000"/>
              </a:lnSpc>
              <a:spcBef>
                <a:spcPts val="12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a:t>We also utilize a number or pieces of large equipment including industrial cranes.  </a:t>
            </a:r>
            <a:r>
              <a:rPr lang="en-US" sz="2200" b="1"/>
              <a:t>Don’t forget to also look UP!</a:t>
            </a:r>
            <a:endParaRPr lang="en-US" sz="2200"/>
          </a:p>
          <a:p>
            <a:pPr marL="0" indent="0" algn="ctr">
              <a:buFont typeface="Arial" panose="020B0604020202020204" pitchFamily="34" charset="0"/>
              <a:buNone/>
            </a:pPr>
            <a:endParaRPr lang="en-US" sz="2200"/>
          </a:p>
        </p:txBody>
      </p:sp>
    </p:spTree>
    <p:extLst>
      <p:ext uri="{BB962C8B-B14F-4D97-AF65-F5344CB8AC3E}">
        <p14:creationId xmlns:p14="http://schemas.microsoft.com/office/powerpoint/2010/main" val="2539052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1F2FB-4E8F-4FA5-AF8B-39462A1E3120}"/>
              </a:ext>
            </a:extLst>
          </p:cNvPr>
          <p:cNvSpPr/>
          <p:nvPr/>
        </p:nvSpPr>
        <p:spPr>
          <a:xfrm>
            <a:off x="0" y="3673642"/>
            <a:ext cx="12192000" cy="31843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F513506-E46E-43BF-BA50-8547F1A46B22}"/>
              </a:ext>
            </a:extLst>
          </p:cNvPr>
          <p:cNvGraphicFramePr>
            <a:graphicFrameLocks noChangeAspect="1"/>
          </p:cNvGraphicFramePr>
          <p:nvPr>
            <p:custDataLst>
              <p:tags r:id="rId2"/>
            </p:custDataLst>
            <p:extLst>
              <p:ext uri="{D42A27DB-BD31-4B8C-83A1-F6EECF244321}">
                <p14:modId xmlns:p14="http://schemas.microsoft.com/office/powerpoint/2010/main" val="3535649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think-cell Slide" r:id="rId4" imgW="395" imgH="394" progId="TCLayout.ActiveDocument.1">
                  <p:embed/>
                </p:oleObj>
              </mc:Choice>
              <mc:Fallback>
                <p:oleObj name="think-cell Slide" r:id="rId4" imgW="395" imgH="394" progId="TCLayout.ActiveDocument.1">
                  <p:embed/>
                  <p:pic>
                    <p:nvPicPr>
                      <p:cNvPr id="5" name="Object 4" hidden="1">
                        <a:extLst>
                          <a:ext uri="{FF2B5EF4-FFF2-40B4-BE49-F238E27FC236}">
                            <a16:creationId xmlns:a16="http://schemas.microsoft.com/office/drawing/2014/main" id="{2F513506-E46E-43BF-BA50-8547F1A46B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41CAE3E8-159E-4B22-B29B-4D450DD6639C}"/>
              </a:ext>
            </a:extLst>
          </p:cNvPr>
          <p:cNvSpPr>
            <a:spLocks noGrp="1"/>
          </p:cNvSpPr>
          <p:nvPr>
            <p:ph type="sldNum" sz="quarter" idx="12"/>
          </p:nvPr>
        </p:nvSpPr>
        <p:spPr/>
        <p:txBody>
          <a:bodyPr/>
          <a:lstStyle/>
          <a:p>
            <a:fld id="{B5EB69C0-7537-C24C-BC67-8B5F238D9475}" type="slidenum">
              <a:rPr lang="en-US" smtClean="0"/>
              <a:pPr/>
              <a:t>41</a:t>
            </a:fld>
            <a:endParaRPr lang="en-US"/>
          </a:p>
        </p:txBody>
      </p:sp>
      <p:sp>
        <p:nvSpPr>
          <p:cNvPr id="3" name="Content Placeholder 2">
            <a:extLst>
              <a:ext uri="{FF2B5EF4-FFF2-40B4-BE49-F238E27FC236}">
                <a16:creationId xmlns:a16="http://schemas.microsoft.com/office/drawing/2014/main" id="{FCFBC9C7-72AD-4A14-82F8-0860F6E48C07}"/>
              </a:ext>
            </a:extLst>
          </p:cNvPr>
          <p:cNvSpPr>
            <a:spLocks noGrp="1"/>
          </p:cNvSpPr>
          <p:nvPr>
            <p:ph idx="1"/>
          </p:nvPr>
        </p:nvSpPr>
        <p:spPr>
          <a:xfrm>
            <a:off x="235487" y="1094702"/>
            <a:ext cx="11657303" cy="4444005"/>
          </a:xfrm>
        </p:spPr>
        <p:txBody>
          <a:bodyPr>
            <a:normAutofit/>
          </a:bodyPr>
          <a:lstStyle/>
          <a:p>
            <a:pPr marL="0" indent="0">
              <a:buNone/>
            </a:pPr>
            <a:r>
              <a:rPr lang="en-US" b="1"/>
              <a:t>In order to prevent anyone getting entangled in moving machinery, there are several precautions in place and actions you should keep in mind:</a:t>
            </a:r>
          </a:p>
          <a:p>
            <a:pPr marL="914400" indent="-339725"/>
            <a:r>
              <a:rPr lang="en-US"/>
              <a:t>Safety guards and signage are in place to keep you safe</a:t>
            </a:r>
          </a:p>
          <a:p>
            <a:pPr marL="914400" indent="-339725"/>
            <a:r>
              <a:rPr lang="en-US"/>
              <a:t>Don’t wear loose fitting clothing and tie back long hair near moving machinery</a:t>
            </a:r>
          </a:p>
          <a:p>
            <a:pPr marL="914400" indent="-339725"/>
            <a:r>
              <a:rPr lang="en-US"/>
              <a:t>Never insert anything (hands, tools, </a:t>
            </a:r>
            <a:r>
              <a:rPr lang="en-US" err="1"/>
              <a:t>etc</a:t>
            </a:r>
            <a:r>
              <a:rPr lang="en-US"/>
              <a:t>) into pinch points or moving machinery</a:t>
            </a:r>
          </a:p>
        </p:txBody>
      </p:sp>
      <p:sp>
        <p:nvSpPr>
          <p:cNvPr id="4" name="Title 3">
            <a:extLst>
              <a:ext uri="{FF2B5EF4-FFF2-40B4-BE49-F238E27FC236}">
                <a16:creationId xmlns:a16="http://schemas.microsoft.com/office/drawing/2014/main" id="{17B5806F-5FD1-4B44-8AE9-9A5EF90FC1C6}"/>
              </a:ext>
            </a:extLst>
          </p:cNvPr>
          <p:cNvSpPr>
            <a:spLocks noGrp="1"/>
          </p:cNvSpPr>
          <p:nvPr>
            <p:ph type="title"/>
          </p:nvPr>
        </p:nvSpPr>
        <p:spPr>
          <a:xfrm>
            <a:off x="113122" y="315189"/>
            <a:ext cx="10388623" cy="675389"/>
          </a:xfrm>
        </p:spPr>
        <p:txBody>
          <a:bodyPr vert="horz">
            <a:normAutofit/>
          </a:bodyPr>
          <a:lstStyle/>
          <a:p>
            <a:r>
              <a:rPr lang="en-US" sz="2800"/>
              <a:t>Stay clear of moving machinery and pinch points</a:t>
            </a:r>
          </a:p>
        </p:txBody>
      </p:sp>
      <p:pic>
        <p:nvPicPr>
          <p:cNvPr id="7" name="Picture 6">
            <a:extLst>
              <a:ext uri="{FF2B5EF4-FFF2-40B4-BE49-F238E27FC236}">
                <a16:creationId xmlns:a16="http://schemas.microsoft.com/office/drawing/2014/main" id="{0A312504-9272-43A5-8758-9F23CB402BCC}"/>
              </a:ext>
            </a:extLst>
          </p:cNvPr>
          <p:cNvPicPr>
            <a:picLocks noChangeAspect="1"/>
          </p:cNvPicPr>
          <p:nvPr/>
        </p:nvPicPr>
        <p:blipFill>
          <a:blip r:embed="rId6"/>
          <a:stretch>
            <a:fillRect/>
          </a:stretch>
        </p:blipFill>
        <p:spPr>
          <a:xfrm>
            <a:off x="572371" y="3906479"/>
            <a:ext cx="3320683" cy="2754278"/>
          </a:xfrm>
          <a:prstGeom prst="rect">
            <a:avLst/>
          </a:prstGeom>
        </p:spPr>
      </p:pic>
      <p:pic>
        <p:nvPicPr>
          <p:cNvPr id="27" name="Picture 26">
            <a:extLst>
              <a:ext uri="{FF2B5EF4-FFF2-40B4-BE49-F238E27FC236}">
                <a16:creationId xmlns:a16="http://schemas.microsoft.com/office/drawing/2014/main" id="{06066C3F-9829-49DB-8C58-42026FA0ECD2}"/>
              </a:ext>
            </a:extLst>
          </p:cNvPr>
          <p:cNvPicPr>
            <a:picLocks noChangeAspect="1"/>
          </p:cNvPicPr>
          <p:nvPr/>
        </p:nvPicPr>
        <p:blipFill>
          <a:blip r:embed="rId7"/>
          <a:stretch>
            <a:fillRect/>
          </a:stretch>
        </p:blipFill>
        <p:spPr>
          <a:xfrm>
            <a:off x="8235224" y="3906479"/>
            <a:ext cx="3320682" cy="2739256"/>
          </a:xfrm>
          <a:prstGeom prst="rect">
            <a:avLst/>
          </a:prstGeom>
        </p:spPr>
      </p:pic>
      <p:pic>
        <p:nvPicPr>
          <p:cNvPr id="9" name="Picture 8">
            <a:extLst>
              <a:ext uri="{FF2B5EF4-FFF2-40B4-BE49-F238E27FC236}">
                <a16:creationId xmlns:a16="http://schemas.microsoft.com/office/drawing/2014/main" id="{ED95752C-AADB-4525-9649-47CA18B378F2}"/>
              </a:ext>
            </a:extLst>
          </p:cNvPr>
          <p:cNvPicPr>
            <a:picLocks noChangeAspect="1"/>
          </p:cNvPicPr>
          <p:nvPr/>
        </p:nvPicPr>
        <p:blipFill>
          <a:blip r:embed="rId8"/>
          <a:stretch>
            <a:fillRect/>
          </a:stretch>
        </p:blipFill>
        <p:spPr>
          <a:xfrm>
            <a:off x="4340996" y="3900792"/>
            <a:ext cx="3383278" cy="2782355"/>
          </a:xfrm>
          <a:prstGeom prst="rect">
            <a:avLst/>
          </a:prstGeom>
        </p:spPr>
      </p:pic>
    </p:spTree>
    <p:extLst>
      <p:ext uri="{BB962C8B-B14F-4D97-AF65-F5344CB8AC3E}">
        <p14:creationId xmlns:p14="http://schemas.microsoft.com/office/powerpoint/2010/main" val="4084639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C805-CE7B-4892-85D6-FD71E874AED7}"/>
              </a:ext>
            </a:extLst>
          </p:cNvPr>
          <p:cNvSpPr>
            <a:spLocks noGrp="1"/>
          </p:cNvSpPr>
          <p:nvPr>
            <p:ph type="title"/>
          </p:nvPr>
        </p:nvSpPr>
        <p:spPr>
          <a:xfrm>
            <a:off x="396240" y="339365"/>
            <a:ext cx="9869550" cy="595452"/>
          </a:xfrm>
        </p:spPr>
        <p:txBody>
          <a:bodyPr>
            <a:noAutofit/>
          </a:bodyPr>
          <a:lstStyle/>
          <a:p>
            <a:r>
              <a:rPr lang="en-US" sz="2600">
                <a:solidFill>
                  <a:schemeClr val="tx1"/>
                </a:solidFill>
              </a:rPr>
              <a:t>The Morenci Mill consists of a lot of moving parts, including conveyor belts</a:t>
            </a:r>
          </a:p>
        </p:txBody>
      </p:sp>
      <p:sp>
        <p:nvSpPr>
          <p:cNvPr id="4" name="Slide Number Placeholder 3">
            <a:extLst>
              <a:ext uri="{FF2B5EF4-FFF2-40B4-BE49-F238E27FC236}">
                <a16:creationId xmlns:a16="http://schemas.microsoft.com/office/drawing/2014/main" id="{0466F910-11A4-457E-A8BF-A2BDDBECCDC0}"/>
              </a:ext>
            </a:extLst>
          </p:cNvPr>
          <p:cNvSpPr>
            <a:spLocks noGrp="1"/>
          </p:cNvSpPr>
          <p:nvPr>
            <p:ph type="sldNum" sz="quarter" idx="12"/>
          </p:nvPr>
        </p:nvSpPr>
        <p:spPr/>
        <p:txBody>
          <a:bodyPr/>
          <a:lstStyle/>
          <a:p>
            <a:fld id="{B5EB69C0-7537-C24C-BC67-8B5F238D9475}" type="slidenum">
              <a:rPr lang="en-US" smtClean="0"/>
              <a:pPr/>
              <a:t>42</a:t>
            </a:fld>
            <a:endParaRPr lang="en-US"/>
          </a:p>
        </p:txBody>
      </p:sp>
      <p:pic>
        <p:nvPicPr>
          <p:cNvPr id="5" name="irc_mi" descr="http://www.mysafetysign.com/img/lg/S/Stay-Clear-Conveyor-Danger-Sign-S-0855.gif">
            <a:extLst>
              <a:ext uri="{FF2B5EF4-FFF2-40B4-BE49-F238E27FC236}">
                <a16:creationId xmlns:a16="http://schemas.microsoft.com/office/drawing/2014/main" id="{0D94D096-92DB-491E-A492-CA30B8E5620A}"/>
              </a:ext>
            </a:extLst>
          </p:cNvPr>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674442" y="1582093"/>
            <a:ext cx="4953493" cy="3693813"/>
          </a:xfrm>
          <a:prstGeom prst="rect">
            <a:avLst/>
          </a:prstGeom>
          <a:noFill/>
          <a:ln>
            <a:noFill/>
          </a:ln>
          <a:effectLst>
            <a:innerShdw blurRad="114300">
              <a:prstClr val="black"/>
            </a:innerShdw>
          </a:effectLst>
        </p:spPr>
      </p:pic>
      <p:sp>
        <p:nvSpPr>
          <p:cNvPr id="7" name="Rectangle 6">
            <a:extLst>
              <a:ext uri="{FF2B5EF4-FFF2-40B4-BE49-F238E27FC236}">
                <a16:creationId xmlns:a16="http://schemas.microsoft.com/office/drawing/2014/main" id="{F0658C17-B74B-4D3F-8721-5817790EE5FC}"/>
              </a:ext>
            </a:extLst>
          </p:cNvPr>
          <p:cNvSpPr/>
          <p:nvPr/>
        </p:nvSpPr>
        <p:spPr>
          <a:xfrm>
            <a:off x="396240" y="1435894"/>
            <a:ext cx="5722069" cy="4154984"/>
          </a:xfrm>
          <a:prstGeom prst="rect">
            <a:avLst/>
          </a:prstGeom>
        </p:spPr>
        <p:txBody>
          <a:bodyPr wrap="square">
            <a:spAutoFit/>
          </a:bodyPr>
          <a:lstStyle/>
          <a:p>
            <a:r>
              <a:rPr lang="en-US" sz="2400" b="1">
                <a:latin typeface="+mj-lt"/>
                <a:ea typeface="Tahoma" panose="020B0604030504040204" pitchFamily="34" charset="0"/>
                <a:cs typeface="Tahoma" panose="020B0604030504040204" pitchFamily="34" charset="0"/>
              </a:rPr>
              <a:t>There are a few important things to remember about conveyor belts:</a:t>
            </a:r>
          </a:p>
          <a:p>
            <a:endParaRPr lang="en-US" sz="2400">
              <a:latin typeface="+mj-lt"/>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en-US" sz="2400">
                <a:latin typeface="+mj-lt"/>
                <a:ea typeface="Tahoma" panose="020B0604030504040204" pitchFamily="34" charset="0"/>
                <a:cs typeface="Tahoma" panose="020B0604030504040204" pitchFamily="34" charset="0"/>
              </a:rPr>
              <a:t>Conveyors can and will start at any time</a:t>
            </a:r>
          </a:p>
          <a:p>
            <a:pPr marL="342900" indent="-342900">
              <a:buFont typeface="Wingdings" panose="05000000000000000000" pitchFamily="2" charset="2"/>
              <a:buChar char="§"/>
            </a:pPr>
            <a:r>
              <a:rPr lang="en-US" sz="2400">
                <a:latin typeface="+mj-lt"/>
                <a:ea typeface="Tahoma" panose="020B0604030504040204" pitchFamily="34" charset="0"/>
                <a:cs typeface="Tahoma" panose="020B0604030504040204" pitchFamily="34" charset="0"/>
              </a:rPr>
              <a:t>Conveyors are equipped with pull chords to stop movement in case of emergency</a:t>
            </a:r>
          </a:p>
          <a:p>
            <a:pPr marL="342900" indent="-342900">
              <a:buFont typeface="Wingdings" panose="05000000000000000000" pitchFamily="2" charset="2"/>
              <a:buChar char="§"/>
            </a:pPr>
            <a:r>
              <a:rPr lang="en-US" sz="2400">
                <a:latin typeface="+mj-lt"/>
                <a:ea typeface="Tahoma" panose="020B0604030504040204" pitchFamily="34" charset="0"/>
                <a:cs typeface="Tahoma" panose="020B0604030504040204" pitchFamily="34" charset="0"/>
              </a:rPr>
              <a:t>Never cross a moving conveyor belt, except in areas where a crossover is provided</a:t>
            </a:r>
          </a:p>
        </p:txBody>
      </p:sp>
    </p:spTree>
    <p:extLst>
      <p:ext uri="{BB962C8B-B14F-4D97-AF65-F5344CB8AC3E}">
        <p14:creationId xmlns:p14="http://schemas.microsoft.com/office/powerpoint/2010/main" val="1933045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1DD870F-B26E-4A0F-AEE3-174BCE5BD2B8}"/>
              </a:ext>
            </a:extLst>
          </p:cNvPr>
          <p:cNvGraphicFramePr>
            <a:graphicFrameLocks noChangeAspect="1"/>
          </p:cNvGraphicFramePr>
          <p:nvPr>
            <p:custDataLst>
              <p:tags r:id="rId2"/>
            </p:custDataLst>
            <p:extLst>
              <p:ext uri="{D42A27DB-BD31-4B8C-83A1-F6EECF244321}">
                <p14:modId xmlns:p14="http://schemas.microsoft.com/office/powerpoint/2010/main" val="3772234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think-cell Slide" r:id="rId4" imgW="592" imgH="595" progId="TCLayout.ActiveDocument.1">
                  <p:embed/>
                </p:oleObj>
              </mc:Choice>
              <mc:Fallback>
                <p:oleObj name="think-cell Slide" r:id="rId4" imgW="592" imgH="595" progId="TCLayout.ActiveDocument.1">
                  <p:embed/>
                  <p:pic>
                    <p:nvPicPr>
                      <p:cNvPr id="11" name="Object 10" hidden="1">
                        <a:extLst>
                          <a:ext uri="{FF2B5EF4-FFF2-40B4-BE49-F238E27FC236}">
                            <a16:creationId xmlns:a16="http://schemas.microsoft.com/office/drawing/2014/main" id="{B1DD870F-B26E-4A0F-AEE3-174BCE5BD2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A65B7C-EC4E-483F-81A7-F7E0D6E4FE53}"/>
              </a:ext>
            </a:extLst>
          </p:cNvPr>
          <p:cNvSpPr>
            <a:spLocks noGrp="1"/>
          </p:cNvSpPr>
          <p:nvPr>
            <p:ph type="title"/>
          </p:nvPr>
        </p:nvSpPr>
        <p:spPr>
          <a:xfrm>
            <a:off x="396240" y="367645"/>
            <a:ext cx="9662160" cy="567172"/>
          </a:xfrm>
        </p:spPr>
        <p:txBody>
          <a:bodyPr vert="horz">
            <a:noAutofit/>
          </a:bodyPr>
          <a:lstStyle/>
          <a:p>
            <a:r>
              <a:rPr lang="en-US" sz="2600">
                <a:solidFill>
                  <a:schemeClr val="tx1"/>
                </a:solidFill>
              </a:rPr>
              <a:t>There are a number of chemicals used in the mill.  Let’s take a look at a few of them and the hazards they cause</a:t>
            </a:r>
          </a:p>
        </p:txBody>
      </p:sp>
      <p:sp>
        <p:nvSpPr>
          <p:cNvPr id="4" name="Slide Number Placeholder 3">
            <a:extLst>
              <a:ext uri="{FF2B5EF4-FFF2-40B4-BE49-F238E27FC236}">
                <a16:creationId xmlns:a16="http://schemas.microsoft.com/office/drawing/2014/main" id="{EE8A3BE3-04F6-4C0F-A3CD-5E92864E3C77}"/>
              </a:ext>
            </a:extLst>
          </p:cNvPr>
          <p:cNvSpPr>
            <a:spLocks noGrp="1"/>
          </p:cNvSpPr>
          <p:nvPr>
            <p:ph type="sldNum" sz="quarter" idx="12"/>
          </p:nvPr>
        </p:nvSpPr>
        <p:spPr/>
        <p:txBody>
          <a:bodyPr/>
          <a:lstStyle/>
          <a:p>
            <a:fld id="{B5EB69C0-7537-C24C-BC67-8B5F238D9475}" type="slidenum">
              <a:rPr lang="en-US" smtClean="0"/>
              <a:pPr/>
              <a:t>43</a:t>
            </a:fld>
            <a:endParaRPr lang="en-US"/>
          </a:p>
        </p:txBody>
      </p:sp>
      <p:sp>
        <p:nvSpPr>
          <p:cNvPr id="5" name="Content Placeholder 3">
            <a:extLst>
              <a:ext uri="{FF2B5EF4-FFF2-40B4-BE49-F238E27FC236}">
                <a16:creationId xmlns:a16="http://schemas.microsoft.com/office/drawing/2014/main" id="{684A7C50-E19C-4F23-9D63-0AF9B83BB398}"/>
              </a:ext>
            </a:extLst>
          </p:cNvPr>
          <p:cNvSpPr>
            <a:spLocks noGrp="1"/>
          </p:cNvSpPr>
          <p:nvPr>
            <p:ph idx="1"/>
          </p:nvPr>
        </p:nvSpPr>
        <p:spPr>
          <a:xfrm>
            <a:off x="396239" y="1179398"/>
            <a:ext cx="11321279" cy="1026474"/>
          </a:xfrm>
        </p:spPr>
        <p:txBody>
          <a:bodyPr>
            <a:noAutofit/>
          </a:bodyPr>
          <a:lstStyle/>
          <a:p>
            <a:pPr marL="0" indent="0">
              <a:buNone/>
            </a:pPr>
            <a:r>
              <a:rPr lang="en-US" sz="2000"/>
              <a:t>We use many chemicals and reagents to help with the processes of milling. Some of the chemicals or solutions are abrasive in nature and injuries may occur as a result of contact and rubbing of the eye. </a:t>
            </a:r>
          </a:p>
          <a:p>
            <a:pPr marL="0" indent="0">
              <a:buNone/>
            </a:pPr>
            <a:endParaRPr lang="en-US" sz="2000"/>
          </a:p>
        </p:txBody>
      </p:sp>
      <p:sp>
        <p:nvSpPr>
          <p:cNvPr id="6" name="Content Placeholder 3">
            <a:extLst>
              <a:ext uri="{FF2B5EF4-FFF2-40B4-BE49-F238E27FC236}">
                <a16:creationId xmlns:a16="http://schemas.microsoft.com/office/drawing/2014/main" id="{56BEC98C-A50E-4226-8E1A-1E12E1B5D8ED}"/>
              </a:ext>
            </a:extLst>
          </p:cNvPr>
          <p:cNvSpPr txBox="1">
            <a:spLocks/>
          </p:cNvSpPr>
          <p:nvPr/>
        </p:nvSpPr>
        <p:spPr>
          <a:xfrm>
            <a:off x="214614" y="1979625"/>
            <a:ext cx="3739299" cy="4020199"/>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200"/>
              </a:spcBef>
              <a:buClr>
                <a:srgbClr val="DF572A"/>
              </a:buClr>
              <a:buSzPct val="105000"/>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914400" rtl="0" eaLnBrk="1" latinLnBrk="0" hangingPunct="1">
              <a:lnSpc>
                <a:spcPct val="90000"/>
              </a:lnSpc>
              <a:spcBef>
                <a:spcPts val="1200"/>
              </a:spcBef>
              <a:buClr>
                <a:srgbClr val="DF572A"/>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914400" rtl="0" eaLnBrk="1" latinLnBrk="0" hangingPunct="1">
              <a:lnSpc>
                <a:spcPct val="90000"/>
              </a:lnSpc>
              <a:spcBef>
                <a:spcPts val="1200"/>
              </a:spcBef>
              <a:buClr>
                <a:srgbClr val="BB5D00"/>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914400" rtl="0" eaLnBrk="1" latinLnBrk="0" hangingPunct="1">
              <a:lnSpc>
                <a:spcPct val="90000"/>
              </a:lnSpc>
              <a:spcBef>
                <a:spcPts val="12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i="1"/>
              <a:t>Collector</a:t>
            </a:r>
            <a:r>
              <a:rPr lang="en-US" sz="2000" b="1" i="1"/>
              <a:t> </a:t>
            </a:r>
          </a:p>
          <a:p>
            <a:pPr marL="0" indent="0">
              <a:buFont typeface="Arial" panose="020B0604020202020204" pitchFamily="34" charset="0"/>
              <a:buNone/>
            </a:pPr>
            <a:r>
              <a:rPr lang="en-US" sz="2000"/>
              <a:t>Forms a thin grease-like film on the outer surface of sulfide ores.  This film makes the sulfide minerals able to attach to air bubbles so they can be carried to the surface for the flotation machine and removed in the froth.  </a:t>
            </a:r>
            <a:r>
              <a:rPr lang="en-US" sz="2000" b="1">
                <a:solidFill>
                  <a:srgbClr val="FF0000"/>
                </a:solidFill>
              </a:rPr>
              <a:t>May cause irritation to eye burns and can trigger allergic skin reactions.  </a:t>
            </a:r>
            <a:endParaRPr lang="en-US" sz="2000"/>
          </a:p>
        </p:txBody>
      </p:sp>
      <p:sp>
        <p:nvSpPr>
          <p:cNvPr id="7" name="Content Placeholder 3">
            <a:extLst>
              <a:ext uri="{FF2B5EF4-FFF2-40B4-BE49-F238E27FC236}">
                <a16:creationId xmlns:a16="http://schemas.microsoft.com/office/drawing/2014/main" id="{350AB60E-E8A1-4A61-88AE-8D5E9E98FB4F}"/>
              </a:ext>
            </a:extLst>
          </p:cNvPr>
          <p:cNvSpPr txBox="1">
            <a:spLocks/>
          </p:cNvSpPr>
          <p:nvPr/>
        </p:nvSpPr>
        <p:spPr>
          <a:xfrm>
            <a:off x="4085418" y="1979624"/>
            <a:ext cx="3839538" cy="4020199"/>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200"/>
              </a:spcBef>
              <a:buClr>
                <a:srgbClr val="DF572A"/>
              </a:buClr>
              <a:buSzPct val="105000"/>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914400" rtl="0" eaLnBrk="1" latinLnBrk="0" hangingPunct="1">
              <a:lnSpc>
                <a:spcPct val="90000"/>
              </a:lnSpc>
              <a:spcBef>
                <a:spcPts val="1200"/>
              </a:spcBef>
              <a:buClr>
                <a:srgbClr val="DF572A"/>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914400" rtl="0" eaLnBrk="1" latinLnBrk="0" hangingPunct="1">
              <a:lnSpc>
                <a:spcPct val="90000"/>
              </a:lnSpc>
              <a:spcBef>
                <a:spcPts val="1200"/>
              </a:spcBef>
              <a:buClr>
                <a:srgbClr val="BB5D00"/>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914400" rtl="0" eaLnBrk="1" latinLnBrk="0" hangingPunct="1">
              <a:lnSpc>
                <a:spcPct val="90000"/>
              </a:lnSpc>
              <a:spcBef>
                <a:spcPts val="12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i="1"/>
              <a:t>Frother</a:t>
            </a:r>
            <a:r>
              <a:rPr lang="en-US" sz="2000" b="1" i="1"/>
              <a:t> </a:t>
            </a:r>
          </a:p>
          <a:p>
            <a:pPr marL="0" indent="0">
              <a:buNone/>
            </a:pPr>
            <a:r>
              <a:rPr lang="en-US" sz="2000"/>
              <a:t>Lowers the surface tension of the water and produces a bubble which is strong enough to carry the mineral-laden froth up and away from the slurry without breaking up too soon.  </a:t>
            </a:r>
            <a:r>
              <a:rPr lang="en-US" sz="2000" b="1">
                <a:solidFill>
                  <a:srgbClr val="FF0000"/>
                </a:solidFill>
              </a:rPr>
              <a:t>Will burn if ignited and cause irritation to the skin and eyes.  </a:t>
            </a:r>
          </a:p>
        </p:txBody>
      </p:sp>
      <p:sp>
        <p:nvSpPr>
          <p:cNvPr id="8" name="Content Placeholder 3">
            <a:extLst>
              <a:ext uri="{FF2B5EF4-FFF2-40B4-BE49-F238E27FC236}">
                <a16:creationId xmlns:a16="http://schemas.microsoft.com/office/drawing/2014/main" id="{EBE2452C-CB81-42AF-8C87-AAF0752E33CC}"/>
              </a:ext>
            </a:extLst>
          </p:cNvPr>
          <p:cNvSpPr txBox="1">
            <a:spLocks/>
          </p:cNvSpPr>
          <p:nvPr/>
        </p:nvSpPr>
        <p:spPr>
          <a:xfrm>
            <a:off x="8056462" y="1985187"/>
            <a:ext cx="3839536" cy="4020199"/>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200"/>
              </a:spcBef>
              <a:buClr>
                <a:srgbClr val="DF572A"/>
              </a:buClr>
              <a:buSzPct val="105000"/>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914400" rtl="0" eaLnBrk="1" latinLnBrk="0" hangingPunct="1">
              <a:lnSpc>
                <a:spcPct val="90000"/>
              </a:lnSpc>
              <a:spcBef>
                <a:spcPts val="1200"/>
              </a:spcBef>
              <a:buClr>
                <a:srgbClr val="DF572A"/>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914400" rtl="0" eaLnBrk="1" latinLnBrk="0" hangingPunct="1">
              <a:lnSpc>
                <a:spcPct val="90000"/>
              </a:lnSpc>
              <a:spcBef>
                <a:spcPts val="1200"/>
              </a:spcBef>
              <a:buClr>
                <a:srgbClr val="BB5D00"/>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914400" rtl="0" eaLnBrk="1" latinLnBrk="0" hangingPunct="1">
              <a:lnSpc>
                <a:spcPct val="90000"/>
              </a:lnSpc>
              <a:spcBef>
                <a:spcPts val="12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i="1"/>
              <a:t>Lime</a:t>
            </a:r>
            <a:r>
              <a:rPr lang="en-US" sz="2000" b="1" i="1"/>
              <a:t> </a:t>
            </a:r>
          </a:p>
          <a:p>
            <a:pPr marL="0" indent="0">
              <a:buNone/>
            </a:pPr>
            <a:r>
              <a:rPr lang="en-US" sz="2000"/>
              <a:t>Controls the pH of the slurry and helps depress pyrite.  It is our primary reagent.  Pyrite contains sulfur which will attract the collector, but it likes the calcium in the lime better. When it comes in contact with lime the collector will not attach to the sulfur atoms.  </a:t>
            </a:r>
            <a:r>
              <a:rPr lang="en-US" sz="2000" b="1">
                <a:solidFill>
                  <a:srgbClr val="FF0000"/>
                </a:solidFill>
              </a:rPr>
              <a:t>Will burn skin whether in pure state or mixed with concentrate.  NEVER allow concentrate slurry to enter boots or gloves when wet.   </a:t>
            </a:r>
          </a:p>
        </p:txBody>
      </p:sp>
      <p:cxnSp>
        <p:nvCxnSpPr>
          <p:cNvPr id="9" name="Straight Connector 8">
            <a:extLst>
              <a:ext uri="{FF2B5EF4-FFF2-40B4-BE49-F238E27FC236}">
                <a16:creationId xmlns:a16="http://schemas.microsoft.com/office/drawing/2014/main" id="{BD9A53CA-F1C6-4DA8-8AFB-CAF0048E9D45}"/>
              </a:ext>
            </a:extLst>
          </p:cNvPr>
          <p:cNvCxnSpPr>
            <a:cxnSpLocks/>
          </p:cNvCxnSpPr>
          <p:nvPr/>
        </p:nvCxnSpPr>
        <p:spPr>
          <a:xfrm>
            <a:off x="3974844" y="2303653"/>
            <a:ext cx="0" cy="4166999"/>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FE0E37-67E3-4E38-9B03-6541F890A36D}"/>
              </a:ext>
            </a:extLst>
          </p:cNvPr>
          <p:cNvCxnSpPr>
            <a:cxnSpLocks/>
          </p:cNvCxnSpPr>
          <p:nvPr/>
        </p:nvCxnSpPr>
        <p:spPr>
          <a:xfrm>
            <a:off x="7921689" y="2303653"/>
            <a:ext cx="0" cy="4166999"/>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783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966DC23-5D75-4E55-94E0-8AC9A57DBD08}" type="slidenum">
              <a:rPr lang="en-US" smtClean="0"/>
              <a:pPr>
                <a:defRPr/>
              </a:pPr>
              <a:t>44</a:t>
            </a:fld>
            <a:endParaRPr lang="en-US"/>
          </a:p>
        </p:txBody>
      </p:sp>
      <p:sp>
        <p:nvSpPr>
          <p:cNvPr id="4" name="Content Placeholder 3"/>
          <p:cNvSpPr>
            <a:spLocks noGrp="1"/>
          </p:cNvSpPr>
          <p:nvPr>
            <p:ph idx="1"/>
          </p:nvPr>
        </p:nvSpPr>
        <p:spPr>
          <a:xfrm>
            <a:off x="367606" y="1285455"/>
            <a:ext cx="6820829" cy="5431927"/>
          </a:xfrm>
        </p:spPr>
        <p:txBody>
          <a:bodyPr>
            <a:noAutofit/>
          </a:bodyPr>
          <a:lstStyle/>
          <a:p>
            <a:pPr marL="0" indent="0">
              <a:buNone/>
            </a:pPr>
            <a:r>
              <a:rPr lang="en-US" sz="2200" b="1"/>
              <a:t>The</a:t>
            </a:r>
            <a:r>
              <a:rPr lang="en-US" sz="2200"/>
              <a:t> </a:t>
            </a:r>
            <a:r>
              <a:rPr lang="en-US" sz="2200" b="1"/>
              <a:t>purpose for fall protection is to protect employees from</a:t>
            </a:r>
            <a:r>
              <a:rPr lang="en-US" sz="2200"/>
              <a:t> </a:t>
            </a:r>
            <a:r>
              <a:rPr lang="en-US" sz="2200" b="1"/>
              <a:t>falling from one surface to another</a:t>
            </a:r>
            <a:r>
              <a:rPr lang="en-US" sz="2200"/>
              <a:t>.    </a:t>
            </a:r>
          </a:p>
          <a:p>
            <a:pPr marL="0" indent="0">
              <a:buNone/>
            </a:pPr>
            <a:r>
              <a:rPr lang="en-US" sz="2200"/>
              <a:t>You are </a:t>
            </a:r>
            <a:r>
              <a:rPr lang="en-US" sz="2200" b="1"/>
              <a:t>required to use appropriate fall protection </a:t>
            </a:r>
            <a:r>
              <a:rPr lang="en-US" sz="2200"/>
              <a:t>if there is any chance of a fall.</a:t>
            </a:r>
          </a:p>
          <a:p>
            <a:pPr marL="0" indent="0">
              <a:spcBef>
                <a:spcPts val="2400"/>
              </a:spcBef>
              <a:buNone/>
            </a:pPr>
            <a:r>
              <a:rPr lang="en-US" sz="2200"/>
              <a:t>When fall hazards exists, you have two options:</a:t>
            </a:r>
          </a:p>
          <a:p>
            <a:pPr marL="457200" indent="117475">
              <a:spcBef>
                <a:spcPts val="1800"/>
              </a:spcBef>
              <a:buFont typeface="+mj-lt"/>
              <a:buAutoNum type="arabicPeriod"/>
            </a:pPr>
            <a:r>
              <a:rPr lang="en-US" sz="2200"/>
              <a:t>	</a:t>
            </a:r>
            <a:r>
              <a:rPr lang="en-US" sz="2200" b="1"/>
              <a:t>Eliminate</a:t>
            </a:r>
            <a:r>
              <a:rPr lang="en-US" sz="2200"/>
              <a:t> the hazard </a:t>
            </a:r>
          </a:p>
          <a:p>
            <a:pPr marL="457200" indent="117475">
              <a:buFont typeface="+mj-lt"/>
              <a:buAutoNum type="arabicPeriod"/>
            </a:pPr>
            <a:r>
              <a:rPr lang="en-US" sz="2200"/>
              <a:t>	</a:t>
            </a:r>
            <a:r>
              <a:rPr lang="en-US" sz="2200" b="1"/>
              <a:t>Provide protection </a:t>
            </a:r>
            <a:r>
              <a:rPr lang="en-US" sz="2200"/>
              <a:t>against the hazard </a:t>
            </a:r>
          </a:p>
          <a:p>
            <a:pPr marL="0" indent="0">
              <a:buNone/>
            </a:pPr>
            <a:endParaRPr lang="en-US" sz="2200"/>
          </a:p>
          <a:p>
            <a:pPr marL="0" indent="0">
              <a:spcBef>
                <a:spcPts val="0"/>
              </a:spcBef>
              <a:buNone/>
            </a:pPr>
            <a:r>
              <a:rPr lang="en-US" sz="2200" b="1"/>
              <a:t>Eliminating the hazard is always the best method.  </a:t>
            </a:r>
            <a:r>
              <a:rPr lang="en-US" sz="2200"/>
              <a:t>This can be done by using handrails, covering an opening or hole or building a secure platform which prevents the fall hazard completely.  </a:t>
            </a:r>
          </a:p>
          <a:p>
            <a:pPr marL="0" indent="0">
              <a:spcBef>
                <a:spcPts val="0"/>
              </a:spcBef>
              <a:buNone/>
            </a:pPr>
            <a:endParaRPr lang="en-US" sz="2200"/>
          </a:p>
        </p:txBody>
      </p:sp>
      <p:sp>
        <p:nvSpPr>
          <p:cNvPr id="2" name="Title 1"/>
          <p:cNvSpPr>
            <a:spLocks noGrp="1"/>
          </p:cNvSpPr>
          <p:nvPr>
            <p:ph type="title"/>
          </p:nvPr>
        </p:nvSpPr>
        <p:spPr>
          <a:xfrm>
            <a:off x="202140" y="365562"/>
            <a:ext cx="10454012" cy="560853"/>
          </a:xfrm>
        </p:spPr>
        <p:txBody>
          <a:bodyPr>
            <a:noAutofit/>
          </a:bodyPr>
          <a:lstStyle/>
          <a:p>
            <a:r>
              <a:rPr lang="en-US" sz="2600">
                <a:solidFill>
                  <a:schemeClr val="tx1"/>
                </a:solidFill>
              </a:rPr>
              <a:t>Any time there is a risk of falling, it’s important to ensure you have the right fall protection for the job </a:t>
            </a:r>
          </a:p>
        </p:txBody>
      </p:sp>
      <p:pic>
        <p:nvPicPr>
          <p:cNvPr id="98306" name="Picture 2" descr="Fall Protection &amp; Working from Heights">
            <a:extLst>
              <a:ext uri="{FF2B5EF4-FFF2-40B4-BE49-F238E27FC236}">
                <a16:creationId xmlns:a16="http://schemas.microsoft.com/office/drawing/2014/main" id="{883621E6-1BA7-4142-8CC7-F383B1A86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379" y="1120074"/>
            <a:ext cx="4046456" cy="543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30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4971-31AD-42CA-AB85-E9FACA9BC665}"/>
              </a:ext>
            </a:extLst>
          </p:cNvPr>
          <p:cNvSpPr>
            <a:spLocks noGrp="1"/>
          </p:cNvSpPr>
          <p:nvPr>
            <p:ph type="title"/>
          </p:nvPr>
        </p:nvSpPr>
        <p:spPr>
          <a:xfrm>
            <a:off x="107482" y="381325"/>
            <a:ext cx="10239676" cy="553492"/>
          </a:xfrm>
        </p:spPr>
        <p:txBody>
          <a:bodyPr>
            <a:noAutofit/>
          </a:bodyPr>
          <a:lstStyle/>
          <a:p>
            <a:r>
              <a:rPr lang="en-US" sz="2600">
                <a:solidFill>
                  <a:schemeClr val="tx1"/>
                </a:solidFill>
              </a:rPr>
              <a:t>There’s a lot of water in our process…at times it can make for a difficult and risky work environment </a:t>
            </a:r>
          </a:p>
        </p:txBody>
      </p:sp>
      <p:sp>
        <p:nvSpPr>
          <p:cNvPr id="4" name="Slide Number Placeholder 3">
            <a:extLst>
              <a:ext uri="{FF2B5EF4-FFF2-40B4-BE49-F238E27FC236}">
                <a16:creationId xmlns:a16="http://schemas.microsoft.com/office/drawing/2014/main" id="{85180E41-435A-49A9-A597-574EF1DAC282}"/>
              </a:ext>
            </a:extLst>
          </p:cNvPr>
          <p:cNvSpPr>
            <a:spLocks noGrp="1"/>
          </p:cNvSpPr>
          <p:nvPr>
            <p:ph type="sldNum" sz="quarter" idx="12"/>
          </p:nvPr>
        </p:nvSpPr>
        <p:spPr/>
        <p:txBody>
          <a:bodyPr/>
          <a:lstStyle/>
          <a:p>
            <a:fld id="{B5EB69C0-7537-C24C-BC67-8B5F238D9475}" type="slidenum">
              <a:rPr lang="en-US" smtClean="0"/>
              <a:pPr/>
              <a:t>45</a:t>
            </a:fld>
            <a:endParaRPr lang="en-US"/>
          </a:p>
        </p:txBody>
      </p:sp>
      <p:pic>
        <p:nvPicPr>
          <p:cNvPr id="11" name="Picture 10" descr="A picture containing stone, dirty&#10;&#10;Description automatically generated">
            <a:extLst>
              <a:ext uri="{FF2B5EF4-FFF2-40B4-BE49-F238E27FC236}">
                <a16:creationId xmlns:a16="http://schemas.microsoft.com/office/drawing/2014/main" id="{CD2570D3-DC32-47F0-871C-E9B8B7819215}"/>
              </a:ext>
            </a:extLst>
          </p:cNvPr>
          <p:cNvPicPr>
            <a:picLocks noChangeAspect="1"/>
          </p:cNvPicPr>
          <p:nvPr/>
        </p:nvPicPr>
        <p:blipFill>
          <a:blip r:embed="rId2"/>
          <a:stretch>
            <a:fillRect/>
          </a:stretch>
        </p:blipFill>
        <p:spPr>
          <a:xfrm rot="5400000">
            <a:off x="6684605" y="1729482"/>
            <a:ext cx="5640373" cy="4411261"/>
          </a:xfrm>
          <a:prstGeom prst="rect">
            <a:avLst/>
          </a:prstGeom>
        </p:spPr>
      </p:pic>
      <p:pic>
        <p:nvPicPr>
          <p:cNvPr id="13" name="Picture 12" descr="A picture containing indoor, old, dirty&#10;&#10;Description automatically generated">
            <a:extLst>
              <a:ext uri="{FF2B5EF4-FFF2-40B4-BE49-F238E27FC236}">
                <a16:creationId xmlns:a16="http://schemas.microsoft.com/office/drawing/2014/main" id="{0F0C7593-F67B-46E0-B6BC-8C82228A4DC6}"/>
              </a:ext>
            </a:extLst>
          </p:cNvPr>
          <p:cNvPicPr>
            <a:picLocks noChangeAspect="1"/>
          </p:cNvPicPr>
          <p:nvPr/>
        </p:nvPicPr>
        <p:blipFill>
          <a:blip r:embed="rId3"/>
          <a:stretch>
            <a:fillRect/>
          </a:stretch>
        </p:blipFill>
        <p:spPr>
          <a:xfrm rot="5400000">
            <a:off x="-240783" y="1621676"/>
            <a:ext cx="5640374" cy="4626874"/>
          </a:xfrm>
          <a:prstGeom prst="rect">
            <a:avLst/>
          </a:prstGeom>
        </p:spPr>
      </p:pic>
      <p:grpSp>
        <p:nvGrpSpPr>
          <p:cNvPr id="14" name="Group 13">
            <a:extLst>
              <a:ext uri="{FF2B5EF4-FFF2-40B4-BE49-F238E27FC236}">
                <a16:creationId xmlns:a16="http://schemas.microsoft.com/office/drawing/2014/main" id="{436F487E-A3B9-4907-AAA3-22BC7E817CD2}"/>
              </a:ext>
            </a:extLst>
          </p:cNvPr>
          <p:cNvGrpSpPr/>
          <p:nvPr/>
        </p:nvGrpSpPr>
        <p:grpSpPr>
          <a:xfrm>
            <a:off x="4297533" y="2358423"/>
            <a:ext cx="3810000" cy="3810000"/>
            <a:chOff x="4083196" y="3445977"/>
            <a:chExt cx="3810000" cy="3810000"/>
          </a:xfrm>
        </p:grpSpPr>
        <p:pic>
          <p:nvPicPr>
            <p:cNvPr id="16386" name="Picture 2" descr="Blank Caution Sign | Graphic Products">
              <a:extLst>
                <a:ext uri="{FF2B5EF4-FFF2-40B4-BE49-F238E27FC236}">
                  <a16:creationId xmlns:a16="http://schemas.microsoft.com/office/drawing/2014/main" id="{E6823F96-2740-49ED-9DA8-3D03E774A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196" y="3445977"/>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42019BCE-9C9E-454F-8E07-B45146AD37F5}"/>
                </a:ext>
              </a:extLst>
            </p:cNvPr>
            <p:cNvSpPr txBox="1">
              <a:spLocks/>
            </p:cNvSpPr>
            <p:nvPr/>
          </p:nvSpPr>
          <p:spPr>
            <a:xfrm>
              <a:off x="4552257" y="5096286"/>
              <a:ext cx="2871876" cy="137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pPr algn="ctr"/>
              <a:r>
                <a:rPr lang="en-US" sz="4000">
                  <a:solidFill>
                    <a:schemeClr val="tx1"/>
                  </a:solidFill>
                  <a:latin typeface="Roboto Black" panose="02000000000000000000" pitchFamily="2" charset="0"/>
                  <a:ea typeface="Roboto Black" panose="02000000000000000000" pitchFamily="2" charset="0"/>
                </a:rPr>
                <a:t>WATER </a:t>
              </a:r>
            </a:p>
            <a:p>
              <a:pPr algn="ctr"/>
              <a:r>
                <a:rPr lang="en-US" sz="4000">
                  <a:solidFill>
                    <a:schemeClr val="tx1"/>
                  </a:solidFill>
                  <a:latin typeface="Roboto Black" panose="02000000000000000000" pitchFamily="2" charset="0"/>
                  <a:ea typeface="Roboto Black" panose="02000000000000000000" pitchFamily="2" charset="0"/>
                </a:rPr>
                <a:t>HAZARDS</a:t>
              </a:r>
            </a:p>
          </p:txBody>
        </p:sp>
      </p:grpSp>
    </p:spTree>
    <p:extLst>
      <p:ext uri="{BB962C8B-B14F-4D97-AF65-F5344CB8AC3E}">
        <p14:creationId xmlns:p14="http://schemas.microsoft.com/office/powerpoint/2010/main" val="2730200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12B6E9-6AD3-4F82-8B12-FB534FF69495}"/>
              </a:ext>
            </a:extLst>
          </p:cNvPr>
          <p:cNvGraphicFramePr>
            <a:graphicFrameLocks noChangeAspect="1"/>
          </p:cNvGraphicFramePr>
          <p:nvPr>
            <p:custDataLst>
              <p:tags r:id="rId2"/>
            </p:custDataLst>
            <p:extLst>
              <p:ext uri="{D42A27DB-BD31-4B8C-83A1-F6EECF244321}">
                <p14:modId xmlns:p14="http://schemas.microsoft.com/office/powerpoint/2010/main" val="2794994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1112B6E9-6AD3-4F82-8B12-FB534FF694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F55E551-F4F8-4B01-9AAF-1BE9677669E9}"/>
              </a:ext>
            </a:extLst>
          </p:cNvPr>
          <p:cNvSpPr>
            <a:spLocks noGrp="1"/>
          </p:cNvSpPr>
          <p:nvPr>
            <p:ph type="title"/>
          </p:nvPr>
        </p:nvSpPr>
        <p:spPr>
          <a:xfrm>
            <a:off x="122549" y="395926"/>
            <a:ext cx="10209228" cy="538891"/>
          </a:xfrm>
        </p:spPr>
        <p:txBody>
          <a:bodyPr vert="horz">
            <a:noAutofit/>
          </a:bodyPr>
          <a:lstStyle/>
          <a:p>
            <a:r>
              <a:rPr lang="en-US" sz="2600">
                <a:solidFill>
                  <a:schemeClr val="tx1"/>
                </a:solidFill>
              </a:rPr>
              <a:t>Our goal is to eliminate any environmental spills.  If a spill occurs it’s important to follow the proper procedures</a:t>
            </a:r>
          </a:p>
        </p:txBody>
      </p:sp>
      <p:sp>
        <p:nvSpPr>
          <p:cNvPr id="4" name="Slide Number Placeholder 3">
            <a:extLst>
              <a:ext uri="{FF2B5EF4-FFF2-40B4-BE49-F238E27FC236}">
                <a16:creationId xmlns:a16="http://schemas.microsoft.com/office/drawing/2014/main" id="{136A7029-C4DE-4640-957F-AE4B098917E1}"/>
              </a:ext>
            </a:extLst>
          </p:cNvPr>
          <p:cNvSpPr>
            <a:spLocks noGrp="1"/>
          </p:cNvSpPr>
          <p:nvPr>
            <p:ph type="sldNum" sz="quarter" idx="12"/>
          </p:nvPr>
        </p:nvSpPr>
        <p:spPr/>
        <p:txBody>
          <a:bodyPr/>
          <a:lstStyle/>
          <a:p>
            <a:fld id="{B5EB69C0-7537-C24C-BC67-8B5F238D9475}" type="slidenum">
              <a:rPr lang="en-US" smtClean="0"/>
              <a:pPr/>
              <a:t>46</a:t>
            </a:fld>
            <a:endParaRPr lang="en-US"/>
          </a:p>
        </p:txBody>
      </p:sp>
      <p:sp>
        <p:nvSpPr>
          <p:cNvPr id="6" name="Content Placeholder 2">
            <a:extLst>
              <a:ext uri="{FF2B5EF4-FFF2-40B4-BE49-F238E27FC236}">
                <a16:creationId xmlns:a16="http://schemas.microsoft.com/office/drawing/2014/main" id="{8CADDCE8-C715-40E3-B375-0801C9118FA6}"/>
              </a:ext>
            </a:extLst>
          </p:cNvPr>
          <p:cNvSpPr>
            <a:spLocks noGrp="1"/>
          </p:cNvSpPr>
          <p:nvPr>
            <p:ph idx="1"/>
          </p:nvPr>
        </p:nvSpPr>
        <p:spPr>
          <a:xfrm>
            <a:off x="396239" y="1169897"/>
            <a:ext cx="6589023" cy="2165809"/>
          </a:xfrm>
        </p:spPr>
        <p:txBody>
          <a:bodyPr>
            <a:noAutofit/>
          </a:bodyPr>
          <a:lstStyle/>
          <a:p>
            <a:pPr marL="0" indent="0">
              <a:buNone/>
            </a:pPr>
            <a:r>
              <a:rPr lang="en-US" sz="2200" b="1" u="sng">
                <a:solidFill>
                  <a:schemeClr val="accent1">
                    <a:lumMod val="75000"/>
                  </a:schemeClr>
                </a:solidFill>
              </a:rPr>
              <a:t>What is a Spill?</a:t>
            </a:r>
            <a:r>
              <a:rPr lang="en-US" sz="2200" b="1" i="1">
                <a:solidFill>
                  <a:schemeClr val="accent1">
                    <a:lumMod val="75000"/>
                  </a:schemeClr>
                </a:solidFill>
              </a:rPr>
              <a:t> </a:t>
            </a:r>
            <a:endParaRPr lang="en-US" sz="2200" b="1" u="sng">
              <a:solidFill>
                <a:schemeClr val="accent1">
                  <a:lumMod val="75000"/>
                </a:schemeClr>
              </a:solidFill>
            </a:endParaRPr>
          </a:p>
          <a:p>
            <a:pPr marL="0" indent="0">
              <a:buNone/>
            </a:pPr>
            <a:r>
              <a:rPr lang="en-US" sz="2200"/>
              <a:t>A spill is the loss of product or waste, solid, liquid or gas that is released outside normal operations. Spills can occur anywhere, including secondary containments, stockpiles, road ditches, etc.</a:t>
            </a:r>
          </a:p>
          <a:p>
            <a:pPr marL="0" indent="0">
              <a:buNone/>
            </a:pPr>
            <a:endParaRPr lang="en-US" sz="2200"/>
          </a:p>
        </p:txBody>
      </p:sp>
      <p:pic>
        <p:nvPicPr>
          <p:cNvPr id="99330" name="Picture 2" descr="How to Pick the Right Spill Control Supplies | Blue Koala">
            <a:extLst>
              <a:ext uri="{FF2B5EF4-FFF2-40B4-BE49-F238E27FC236}">
                <a16:creationId xmlns:a16="http://schemas.microsoft.com/office/drawing/2014/main" id="{4A99D00D-AC7E-4811-8F51-67F364EBF5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5168" y="1169897"/>
            <a:ext cx="4500593" cy="250345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C3C08978-23D4-410C-B200-36F0074324EE}"/>
              </a:ext>
            </a:extLst>
          </p:cNvPr>
          <p:cNvSpPr txBox="1">
            <a:spLocks/>
          </p:cNvSpPr>
          <p:nvPr/>
        </p:nvSpPr>
        <p:spPr>
          <a:xfrm>
            <a:off x="303542" y="3421933"/>
            <a:ext cx="11492219" cy="3355942"/>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200"/>
              </a:spcBef>
              <a:buClr>
                <a:srgbClr val="DF572A"/>
              </a:buClr>
              <a:buSzPct val="105000"/>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742950" indent="-400050" algn="l" defTabSz="914400" rtl="0" eaLnBrk="1" latinLnBrk="0" hangingPunct="1">
              <a:lnSpc>
                <a:spcPct val="90000"/>
              </a:lnSpc>
              <a:spcBef>
                <a:spcPts val="1200"/>
              </a:spcBef>
              <a:buClr>
                <a:srgbClr val="DF572A"/>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2pPr>
            <a:lvl3pPr marL="1028700" indent="-342900" algn="l" defTabSz="914400" rtl="0" eaLnBrk="1" latinLnBrk="0" hangingPunct="1">
              <a:lnSpc>
                <a:spcPct val="90000"/>
              </a:lnSpc>
              <a:spcBef>
                <a:spcPts val="1200"/>
              </a:spcBef>
              <a:buClr>
                <a:srgbClr val="BB5D00"/>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314450" indent="-285750" algn="l" defTabSz="914400" rtl="0" eaLnBrk="1" latinLnBrk="0" hangingPunct="1">
              <a:lnSpc>
                <a:spcPct val="90000"/>
              </a:lnSpc>
              <a:spcBef>
                <a:spcPts val="12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5D0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u="sng">
                <a:solidFill>
                  <a:schemeClr val="accent1">
                    <a:lumMod val="75000"/>
                  </a:schemeClr>
                </a:solidFill>
              </a:rPr>
              <a:t>What to do when a spill occurs</a:t>
            </a:r>
          </a:p>
          <a:p>
            <a:pPr marL="0" indent="0">
              <a:buFont typeface="Arial" panose="020B0604020202020204" pitchFamily="34" charset="0"/>
              <a:buNone/>
            </a:pPr>
            <a:r>
              <a:rPr lang="en-US" sz="2200"/>
              <a:t>Spills are typically coordinated by the individual department unless Environmental Services advises you otherwise.</a:t>
            </a:r>
          </a:p>
          <a:p>
            <a:pPr marL="0" indent="0">
              <a:buFont typeface="Arial" panose="020B0604020202020204" pitchFamily="34" charset="0"/>
              <a:buNone/>
            </a:pPr>
            <a:r>
              <a:rPr lang="en-US" sz="2200"/>
              <a:t>Always ask for help if unsure about how to proceed – contact your Supervisor, Environmental Coordinator or </a:t>
            </a:r>
            <a:r>
              <a:rPr lang="en-US" sz="2200" err="1"/>
              <a:t>or</a:t>
            </a:r>
            <a:r>
              <a:rPr lang="en-US" sz="2200"/>
              <a:t> call the Spill Hotline at </a:t>
            </a:r>
            <a:r>
              <a:rPr lang="en-US" sz="2200" b="1">
                <a:solidFill>
                  <a:schemeClr val="accent1">
                    <a:lumMod val="75000"/>
                  </a:schemeClr>
                </a:solidFill>
              </a:rPr>
              <a:t>928-865-SPIL (7745).</a:t>
            </a:r>
          </a:p>
          <a:p>
            <a:pPr marL="0" indent="0">
              <a:buFont typeface="Arial" panose="020B0604020202020204" pitchFamily="34" charset="0"/>
              <a:buNone/>
            </a:pPr>
            <a:r>
              <a:rPr lang="en-US" sz="2200"/>
              <a:t>Clean up the spill if it is safe to do so or involve the Surface Department to clean up spills if you need assistance.  </a:t>
            </a:r>
            <a:r>
              <a:rPr lang="en-US" sz="2200" b="1">
                <a:solidFill>
                  <a:schemeClr val="accent1">
                    <a:lumMod val="75000"/>
                  </a:schemeClr>
                </a:solidFill>
              </a:rPr>
              <a:t>Contact the Environmental Yard at 928-865-7391 </a:t>
            </a:r>
            <a:r>
              <a:rPr lang="en-US" sz="2200"/>
              <a:t>for guidance on how to dispose of the cleaned-up waste if you are unsure.</a:t>
            </a:r>
          </a:p>
        </p:txBody>
      </p:sp>
    </p:spTree>
    <p:extLst>
      <p:ext uri="{BB962C8B-B14F-4D97-AF65-F5344CB8AC3E}">
        <p14:creationId xmlns:p14="http://schemas.microsoft.com/office/powerpoint/2010/main" val="3296714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FE7CE-20AF-4C0F-8918-32AB0FE8D73C}"/>
              </a:ext>
            </a:extLst>
          </p:cNvPr>
          <p:cNvSpPr>
            <a:spLocks noGrp="1"/>
          </p:cNvSpPr>
          <p:nvPr>
            <p:ph type="sldNum" sz="quarter" idx="12"/>
          </p:nvPr>
        </p:nvSpPr>
        <p:spPr/>
        <p:txBody>
          <a:bodyPr/>
          <a:lstStyle/>
          <a:p>
            <a:fld id="{B5EB69C0-7537-C24C-BC67-8B5F238D9475}" type="slidenum">
              <a:rPr lang="en-US" smtClean="0"/>
              <a:pPr/>
              <a:t>47</a:t>
            </a:fld>
            <a:endParaRPr lang="en-US"/>
          </a:p>
        </p:txBody>
      </p:sp>
      <p:sp>
        <p:nvSpPr>
          <p:cNvPr id="3" name="Title 2">
            <a:extLst>
              <a:ext uri="{FF2B5EF4-FFF2-40B4-BE49-F238E27FC236}">
                <a16:creationId xmlns:a16="http://schemas.microsoft.com/office/drawing/2014/main" id="{1D21254A-3D9A-4AE1-A406-4A8E73A1C312}"/>
              </a:ext>
            </a:extLst>
          </p:cNvPr>
          <p:cNvSpPr>
            <a:spLocks noGrp="1"/>
          </p:cNvSpPr>
          <p:nvPr>
            <p:ph type="title"/>
          </p:nvPr>
        </p:nvSpPr>
        <p:spPr>
          <a:xfrm>
            <a:off x="274476" y="367645"/>
            <a:ext cx="9953605" cy="586025"/>
          </a:xfrm>
        </p:spPr>
        <p:txBody>
          <a:bodyPr>
            <a:noAutofit/>
          </a:bodyPr>
          <a:lstStyle/>
          <a:p>
            <a:r>
              <a:rPr lang="en-US" sz="2600">
                <a:solidFill>
                  <a:schemeClr val="tx1"/>
                </a:solidFill>
              </a:rPr>
              <a:t>Keeping your work area clean is the best way to maintain a safe working environment</a:t>
            </a:r>
          </a:p>
        </p:txBody>
      </p:sp>
      <p:sp>
        <p:nvSpPr>
          <p:cNvPr id="7" name="Rectangle 6">
            <a:extLst>
              <a:ext uri="{FF2B5EF4-FFF2-40B4-BE49-F238E27FC236}">
                <a16:creationId xmlns:a16="http://schemas.microsoft.com/office/drawing/2014/main" id="{D5E4BE7C-E502-44C3-B4F3-B8E0EDEED0B5}"/>
              </a:ext>
            </a:extLst>
          </p:cNvPr>
          <p:cNvSpPr/>
          <p:nvPr/>
        </p:nvSpPr>
        <p:spPr>
          <a:xfrm>
            <a:off x="481263" y="1151160"/>
            <a:ext cx="10821475" cy="769441"/>
          </a:xfrm>
          <a:prstGeom prst="rect">
            <a:avLst/>
          </a:prstGeom>
        </p:spPr>
        <p:txBody>
          <a:bodyPr wrap="square">
            <a:spAutoFit/>
          </a:bodyPr>
          <a:lstStyle/>
          <a:p>
            <a:pPr algn="ctr"/>
            <a:r>
              <a:rPr lang="en-US" sz="2200">
                <a:latin typeface="+mj-lt"/>
                <a:ea typeface="Tahoma" panose="020B0604030504040204" pitchFamily="34" charset="0"/>
                <a:cs typeface="Tahoma" panose="020B0604030504040204" pitchFamily="34" charset="0"/>
              </a:rPr>
              <a:t>Housekeeping will always be a prime issue for the concentrator division.  Please do your part to keep our workplace clean and safe.</a:t>
            </a:r>
          </a:p>
        </p:txBody>
      </p:sp>
      <p:pic>
        <p:nvPicPr>
          <p:cNvPr id="10" name="Picture 9">
            <a:extLst>
              <a:ext uri="{FF2B5EF4-FFF2-40B4-BE49-F238E27FC236}">
                <a16:creationId xmlns:a16="http://schemas.microsoft.com/office/drawing/2014/main" id="{A457944F-68CA-4C82-8703-B08AC97A8979}"/>
              </a:ext>
            </a:extLst>
          </p:cNvPr>
          <p:cNvPicPr>
            <a:picLocks noChangeAspect="1"/>
          </p:cNvPicPr>
          <p:nvPr/>
        </p:nvPicPr>
        <p:blipFill>
          <a:blip r:embed="rId2"/>
          <a:stretch>
            <a:fillRect/>
          </a:stretch>
        </p:blipFill>
        <p:spPr>
          <a:xfrm>
            <a:off x="195210" y="2118091"/>
            <a:ext cx="5484922" cy="4064208"/>
          </a:xfrm>
          <a:prstGeom prst="rect">
            <a:avLst/>
          </a:prstGeom>
        </p:spPr>
      </p:pic>
      <p:pic>
        <p:nvPicPr>
          <p:cNvPr id="8" name="Picture 7">
            <a:extLst>
              <a:ext uri="{FF2B5EF4-FFF2-40B4-BE49-F238E27FC236}">
                <a16:creationId xmlns:a16="http://schemas.microsoft.com/office/drawing/2014/main" id="{01C1CE34-A3A4-4A63-9815-21BD4F43C24D}"/>
              </a:ext>
            </a:extLst>
          </p:cNvPr>
          <p:cNvPicPr>
            <a:picLocks noChangeAspect="1"/>
          </p:cNvPicPr>
          <p:nvPr/>
        </p:nvPicPr>
        <p:blipFill>
          <a:blip r:embed="rId3"/>
          <a:stretch>
            <a:fillRect/>
          </a:stretch>
        </p:blipFill>
        <p:spPr>
          <a:xfrm>
            <a:off x="5948559" y="2118091"/>
            <a:ext cx="5969307" cy="4064209"/>
          </a:xfrm>
          <a:prstGeom prst="rect">
            <a:avLst/>
          </a:prstGeom>
        </p:spPr>
      </p:pic>
    </p:spTree>
    <p:extLst>
      <p:ext uri="{BB962C8B-B14F-4D97-AF65-F5344CB8AC3E}">
        <p14:creationId xmlns:p14="http://schemas.microsoft.com/office/powerpoint/2010/main" val="860843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A2BD-7E8B-4484-8F97-5A0AA23E5794}"/>
              </a:ext>
            </a:extLst>
          </p:cNvPr>
          <p:cNvSpPr>
            <a:spLocks noGrp="1"/>
          </p:cNvSpPr>
          <p:nvPr>
            <p:ph type="title"/>
          </p:nvPr>
        </p:nvSpPr>
        <p:spPr>
          <a:xfrm>
            <a:off x="175839" y="249853"/>
            <a:ext cx="10162107" cy="854647"/>
          </a:xfrm>
        </p:spPr>
        <p:txBody>
          <a:bodyPr>
            <a:normAutofit/>
          </a:bodyPr>
          <a:lstStyle/>
          <a:p>
            <a:r>
              <a:rPr lang="en-US" sz="2600">
                <a:solidFill>
                  <a:schemeClr val="tx1"/>
                </a:solidFill>
              </a:rPr>
              <a:t>We experience a good deal of lightening in Morenci at times and utilize a lightening detection system to keep you safe</a:t>
            </a:r>
          </a:p>
        </p:txBody>
      </p:sp>
      <p:sp>
        <p:nvSpPr>
          <p:cNvPr id="4" name="Slide Number Placeholder 3">
            <a:extLst>
              <a:ext uri="{FF2B5EF4-FFF2-40B4-BE49-F238E27FC236}">
                <a16:creationId xmlns:a16="http://schemas.microsoft.com/office/drawing/2014/main" id="{04D8E14C-A3BD-4C95-AF47-878AF37D0B08}"/>
              </a:ext>
            </a:extLst>
          </p:cNvPr>
          <p:cNvSpPr>
            <a:spLocks noGrp="1"/>
          </p:cNvSpPr>
          <p:nvPr>
            <p:ph type="sldNum" sz="quarter" idx="12"/>
          </p:nvPr>
        </p:nvSpPr>
        <p:spPr/>
        <p:txBody>
          <a:bodyPr/>
          <a:lstStyle/>
          <a:p>
            <a:fld id="{B5EB69C0-7537-C24C-BC67-8B5F238D9475}" type="slidenum">
              <a:rPr lang="en-US" smtClean="0"/>
              <a:pPr/>
              <a:t>48</a:t>
            </a:fld>
            <a:endParaRPr lang="en-US"/>
          </a:p>
        </p:txBody>
      </p:sp>
      <p:sp>
        <p:nvSpPr>
          <p:cNvPr id="6" name="TextBox 5">
            <a:extLst>
              <a:ext uri="{FF2B5EF4-FFF2-40B4-BE49-F238E27FC236}">
                <a16:creationId xmlns:a16="http://schemas.microsoft.com/office/drawing/2014/main" id="{52CDF85F-8926-44E2-9F01-6B6C3B97CF57}"/>
              </a:ext>
            </a:extLst>
          </p:cNvPr>
          <p:cNvSpPr txBox="1"/>
          <p:nvPr/>
        </p:nvSpPr>
        <p:spPr>
          <a:xfrm>
            <a:off x="307939" y="3021508"/>
            <a:ext cx="3563333" cy="1569660"/>
          </a:xfrm>
          <a:prstGeom prst="rect">
            <a:avLst/>
          </a:prstGeom>
          <a:noFill/>
        </p:spPr>
        <p:txBody>
          <a:bodyPr wrap="square" rtlCol="0">
            <a:spAutoFit/>
          </a:bodyPr>
          <a:lstStyle/>
          <a:p>
            <a:pPr algn="ctr"/>
            <a:r>
              <a:rPr lang="en-US" sz="2400" b="1">
                <a:solidFill>
                  <a:srgbClr val="00B050"/>
                </a:solidFill>
                <a:ea typeface="Tahoma" panose="020B0604030504040204" pitchFamily="34" charset="0"/>
                <a:cs typeface="Tahoma" panose="020B0604030504040204" pitchFamily="34" charset="0"/>
              </a:rPr>
              <a:t>GREEN</a:t>
            </a:r>
            <a:r>
              <a:rPr lang="en-US" sz="2400" b="1">
                <a:ea typeface="Tahoma" panose="020B0604030504040204" pitchFamily="34" charset="0"/>
                <a:cs typeface="Tahoma" panose="020B0604030504040204" pitchFamily="34" charset="0"/>
              </a:rPr>
              <a:t> </a:t>
            </a:r>
          </a:p>
          <a:p>
            <a:pPr algn="ctr"/>
            <a:r>
              <a:rPr lang="en-US" sz="2400">
                <a:ea typeface="Tahoma" panose="020B0604030504040204" pitchFamily="34" charset="0"/>
                <a:cs typeface="Tahoma" panose="020B0604030504040204" pitchFamily="34" charset="0"/>
              </a:rPr>
              <a:t>All is well – keep doing a great job and working!</a:t>
            </a:r>
          </a:p>
          <a:p>
            <a:pPr algn="ctr"/>
            <a:endParaRPr lang="en-US" sz="240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8F9CF996-D2C7-4466-AD1D-766E65DA0DCC}"/>
              </a:ext>
            </a:extLst>
          </p:cNvPr>
          <p:cNvGrpSpPr/>
          <p:nvPr/>
        </p:nvGrpSpPr>
        <p:grpSpPr>
          <a:xfrm>
            <a:off x="2334706" y="1319505"/>
            <a:ext cx="7767685" cy="1613751"/>
            <a:chOff x="2212158" y="1954571"/>
            <a:chExt cx="7767685" cy="1613751"/>
          </a:xfrm>
        </p:grpSpPr>
        <p:pic>
          <p:nvPicPr>
            <p:cNvPr id="101378" name="Picture 2" descr="Thunderstorm And Lightning Strikes At Night Background Video Effects HD -  YouTube">
              <a:extLst>
                <a:ext uri="{FF2B5EF4-FFF2-40B4-BE49-F238E27FC236}">
                  <a16:creationId xmlns:a16="http://schemas.microsoft.com/office/drawing/2014/main" id="{4BE356CC-566D-4410-A2F4-1FFAB4380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158" y="1954571"/>
              <a:ext cx="7767685" cy="1613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3A8808-BCAD-4AA0-BC7C-8AC3D1DA7005}"/>
                </a:ext>
              </a:extLst>
            </p:cNvPr>
            <p:cNvSpPr txBox="1"/>
            <p:nvPr/>
          </p:nvSpPr>
          <p:spPr>
            <a:xfrm>
              <a:off x="2739769" y="2407504"/>
              <a:ext cx="6963591" cy="707886"/>
            </a:xfrm>
            <a:prstGeom prst="rect">
              <a:avLst/>
            </a:prstGeom>
            <a:noFill/>
          </p:spPr>
          <p:txBody>
            <a:bodyPr wrap="square" rtlCol="0">
              <a:spAutoFit/>
            </a:bodyPr>
            <a:lstStyle/>
            <a:p>
              <a:pPr algn="ctr"/>
              <a:r>
                <a:rPr lang="en-US" sz="4000" b="1">
                  <a:solidFill>
                    <a:srgbClr val="FF0000"/>
                  </a:solidFill>
                </a:rPr>
                <a:t>RED </a:t>
              </a:r>
              <a:r>
                <a:rPr lang="en-US" sz="4000" b="1">
                  <a:solidFill>
                    <a:schemeClr val="bg1"/>
                  </a:solidFill>
                </a:rPr>
                <a:t>–</a:t>
              </a:r>
              <a:r>
                <a:rPr lang="en-US" sz="4000" b="1">
                  <a:solidFill>
                    <a:srgbClr val="FF0000"/>
                  </a:solidFill>
                </a:rPr>
                <a:t> </a:t>
              </a:r>
              <a:r>
                <a:rPr lang="en-US" sz="4000" b="1">
                  <a:solidFill>
                    <a:srgbClr val="FFC000"/>
                  </a:solidFill>
                </a:rPr>
                <a:t>YELLOW</a:t>
              </a:r>
              <a:r>
                <a:rPr lang="en-US" sz="4000" b="1">
                  <a:solidFill>
                    <a:srgbClr val="FF0000"/>
                  </a:solidFill>
                </a:rPr>
                <a:t> </a:t>
              </a:r>
              <a:r>
                <a:rPr lang="en-US" sz="4000" b="1">
                  <a:solidFill>
                    <a:schemeClr val="bg1"/>
                  </a:solidFill>
                </a:rPr>
                <a:t>–</a:t>
              </a:r>
              <a:r>
                <a:rPr lang="en-US" sz="4000" b="1">
                  <a:solidFill>
                    <a:srgbClr val="FF0000"/>
                  </a:solidFill>
                </a:rPr>
                <a:t> </a:t>
              </a:r>
              <a:r>
                <a:rPr lang="en-US" sz="4000" b="1">
                  <a:solidFill>
                    <a:srgbClr val="00B050"/>
                  </a:solidFill>
                </a:rPr>
                <a:t>GREEN</a:t>
              </a:r>
              <a:endParaRPr lang="en-US" sz="4000"/>
            </a:p>
          </p:txBody>
        </p:sp>
      </p:grpSp>
      <p:sp>
        <p:nvSpPr>
          <p:cNvPr id="9" name="TextBox 8">
            <a:extLst>
              <a:ext uri="{FF2B5EF4-FFF2-40B4-BE49-F238E27FC236}">
                <a16:creationId xmlns:a16="http://schemas.microsoft.com/office/drawing/2014/main" id="{5B96286A-3589-49F7-856B-23B9458EE8C1}"/>
              </a:ext>
            </a:extLst>
          </p:cNvPr>
          <p:cNvSpPr txBox="1"/>
          <p:nvPr/>
        </p:nvSpPr>
        <p:spPr>
          <a:xfrm>
            <a:off x="8055518" y="3021508"/>
            <a:ext cx="3852329" cy="2308324"/>
          </a:xfrm>
          <a:prstGeom prst="rect">
            <a:avLst/>
          </a:prstGeom>
          <a:noFill/>
        </p:spPr>
        <p:txBody>
          <a:bodyPr wrap="square" rtlCol="0">
            <a:spAutoFit/>
          </a:bodyPr>
          <a:lstStyle/>
          <a:p>
            <a:pPr algn="ctr"/>
            <a:r>
              <a:rPr lang="en-US" sz="2400" b="1">
                <a:solidFill>
                  <a:srgbClr val="FF0000"/>
                </a:solidFill>
                <a:ea typeface="Tahoma" panose="020B0604030504040204" pitchFamily="34" charset="0"/>
                <a:cs typeface="Tahoma" panose="020B0604030504040204" pitchFamily="34" charset="0"/>
              </a:rPr>
              <a:t>RED ALERT</a:t>
            </a:r>
            <a:r>
              <a:rPr lang="en-US" sz="2400">
                <a:solidFill>
                  <a:srgbClr val="FF0000"/>
                </a:solidFill>
                <a:ea typeface="Tahoma" panose="020B0604030504040204" pitchFamily="34" charset="0"/>
                <a:cs typeface="Tahoma" panose="020B0604030504040204" pitchFamily="34" charset="0"/>
              </a:rPr>
              <a:t>  </a:t>
            </a:r>
          </a:p>
          <a:p>
            <a:pPr algn="ctr"/>
            <a:r>
              <a:rPr lang="en-US" sz="2400">
                <a:ea typeface="Tahoma" panose="020B0604030504040204" pitchFamily="34" charset="0"/>
                <a:cs typeface="Tahoma" panose="020B0604030504040204" pitchFamily="34" charset="0"/>
              </a:rPr>
              <a:t>Work is Prohibited in  High-Risk Areas.   </a:t>
            </a:r>
          </a:p>
          <a:p>
            <a:pPr algn="ctr"/>
            <a:r>
              <a:rPr lang="en-US" sz="2400">
                <a:ea typeface="Tahoma" panose="020B0604030504040204" pitchFamily="34" charset="0"/>
                <a:cs typeface="Tahoma" panose="020B0604030504040204" pitchFamily="34" charset="0"/>
              </a:rPr>
              <a:t>Seek shelter from hazards. </a:t>
            </a:r>
            <a:r>
              <a:rPr lang="en-US" sz="2400" i="1">
                <a:ea typeface="Tahoma" panose="020B0604030504040204" pitchFamily="34" charset="0"/>
                <a:cs typeface="Tahoma" panose="020B0604030504040204" pitchFamily="34" charset="0"/>
              </a:rPr>
              <a:t>Occurs when lightening is 0-4 Miles away </a:t>
            </a:r>
          </a:p>
        </p:txBody>
      </p:sp>
      <p:sp>
        <p:nvSpPr>
          <p:cNvPr id="10" name="TextBox 9">
            <a:extLst>
              <a:ext uri="{FF2B5EF4-FFF2-40B4-BE49-F238E27FC236}">
                <a16:creationId xmlns:a16="http://schemas.microsoft.com/office/drawing/2014/main" id="{F199EC33-67C0-4F15-AE77-27464C753032}"/>
              </a:ext>
            </a:extLst>
          </p:cNvPr>
          <p:cNvSpPr txBox="1"/>
          <p:nvPr/>
        </p:nvSpPr>
        <p:spPr>
          <a:xfrm>
            <a:off x="4314332" y="3021508"/>
            <a:ext cx="3563333" cy="1569660"/>
          </a:xfrm>
          <a:prstGeom prst="rect">
            <a:avLst/>
          </a:prstGeom>
          <a:noFill/>
        </p:spPr>
        <p:txBody>
          <a:bodyPr wrap="square" rtlCol="0">
            <a:spAutoFit/>
          </a:bodyPr>
          <a:lstStyle/>
          <a:p>
            <a:pPr algn="ctr"/>
            <a:r>
              <a:rPr lang="en-US" sz="2400" b="1">
                <a:solidFill>
                  <a:srgbClr val="FFC000"/>
                </a:solidFill>
                <a:ea typeface="Tahoma" panose="020B0604030504040204" pitchFamily="34" charset="0"/>
                <a:cs typeface="Tahoma" panose="020B0604030504040204" pitchFamily="34" charset="0"/>
              </a:rPr>
              <a:t>YELLOW ALERT</a:t>
            </a:r>
            <a:r>
              <a:rPr lang="en-US" sz="2400">
                <a:ea typeface="Tahoma" panose="020B0604030504040204" pitchFamily="34" charset="0"/>
                <a:cs typeface="Tahoma" panose="020B0604030504040204" pitchFamily="34" charset="0"/>
              </a:rPr>
              <a:t>  Prepare to evacuate when and if red alert comes</a:t>
            </a:r>
          </a:p>
        </p:txBody>
      </p:sp>
      <p:sp>
        <p:nvSpPr>
          <p:cNvPr id="11" name="TextBox 10">
            <a:extLst>
              <a:ext uri="{FF2B5EF4-FFF2-40B4-BE49-F238E27FC236}">
                <a16:creationId xmlns:a16="http://schemas.microsoft.com/office/drawing/2014/main" id="{B33FD43E-D469-424E-84A4-FC6550335AC2}"/>
              </a:ext>
            </a:extLst>
          </p:cNvPr>
          <p:cNvSpPr txBox="1"/>
          <p:nvPr/>
        </p:nvSpPr>
        <p:spPr>
          <a:xfrm>
            <a:off x="436000" y="5685821"/>
            <a:ext cx="11319995" cy="830997"/>
          </a:xfrm>
          <a:prstGeom prst="rect">
            <a:avLst/>
          </a:prstGeom>
          <a:noFill/>
        </p:spPr>
        <p:txBody>
          <a:bodyPr wrap="square">
            <a:spAutoFit/>
          </a:bodyPr>
          <a:lstStyle/>
          <a:p>
            <a:pPr algn="ctr"/>
            <a:r>
              <a:rPr lang="en-US" sz="2400">
                <a:ea typeface="Tahoma" panose="020B0604030504040204" pitchFamily="34" charset="0"/>
                <a:cs typeface="Tahoma" panose="020B0604030504040204" pitchFamily="34" charset="0"/>
              </a:rPr>
              <a:t>Depending on the work being performed, it is the decision of division management to understand, communicate and enforce specific procedures.</a:t>
            </a:r>
          </a:p>
        </p:txBody>
      </p:sp>
      <p:cxnSp>
        <p:nvCxnSpPr>
          <p:cNvPr id="12" name="Straight Connector 11">
            <a:extLst>
              <a:ext uri="{FF2B5EF4-FFF2-40B4-BE49-F238E27FC236}">
                <a16:creationId xmlns:a16="http://schemas.microsoft.com/office/drawing/2014/main" id="{85AD699C-D2D9-4C41-804A-FFFD2078673D}"/>
              </a:ext>
            </a:extLst>
          </p:cNvPr>
          <p:cNvCxnSpPr>
            <a:cxnSpLocks/>
          </p:cNvCxnSpPr>
          <p:nvPr/>
        </p:nvCxnSpPr>
        <p:spPr>
          <a:xfrm>
            <a:off x="4258430" y="3021508"/>
            <a:ext cx="0" cy="192103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C83A70-EA8A-41B7-A494-1259F4205CF9}"/>
              </a:ext>
            </a:extLst>
          </p:cNvPr>
          <p:cNvCxnSpPr>
            <a:cxnSpLocks/>
          </p:cNvCxnSpPr>
          <p:nvPr/>
        </p:nvCxnSpPr>
        <p:spPr>
          <a:xfrm>
            <a:off x="8008373" y="3021508"/>
            <a:ext cx="0" cy="192103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258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B584C2-30B7-4323-A42D-41D431B4A632}"/>
              </a:ext>
            </a:extLst>
          </p:cNvPr>
          <p:cNvSpPr>
            <a:spLocks noGrp="1"/>
          </p:cNvSpPr>
          <p:nvPr>
            <p:ph type="sldNum" sz="quarter" idx="12"/>
          </p:nvPr>
        </p:nvSpPr>
        <p:spPr>
          <a:xfrm>
            <a:off x="10256800" y="6481446"/>
            <a:ext cx="411200" cy="365125"/>
          </a:xfrm>
        </p:spPr>
        <p:txBody>
          <a:bodyPr anchor="ctr">
            <a:normAutofit/>
          </a:bodyPr>
          <a:lstStyle/>
          <a:p>
            <a:pPr>
              <a:spcAft>
                <a:spcPts val="600"/>
              </a:spcAft>
            </a:pPr>
            <a:fld id="{B5EB69C0-7537-C24C-BC67-8B5F238D9475}" type="slidenum">
              <a:rPr lang="en-US" smtClean="0"/>
              <a:pPr>
                <a:spcAft>
                  <a:spcPts val="600"/>
                </a:spcAft>
              </a:pPr>
              <a:t>49</a:t>
            </a:fld>
            <a:endParaRPr lang="en-US"/>
          </a:p>
        </p:txBody>
      </p:sp>
      <p:sp>
        <p:nvSpPr>
          <p:cNvPr id="10" name="Title 2">
            <a:extLst>
              <a:ext uri="{FF2B5EF4-FFF2-40B4-BE49-F238E27FC236}">
                <a16:creationId xmlns:a16="http://schemas.microsoft.com/office/drawing/2014/main" id="{2AC8D451-5BD5-4036-A031-2DF1003C67F4}"/>
              </a:ext>
            </a:extLst>
          </p:cNvPr>
          <p:cNvSpPr>
            <a:spLocks noGrp="1"/>
          </p:cNvSpPr>
          <p:nvPr>
            <p:ph type="title"/>
          </p:nvPr>
        </p:nvSpPr>
        <p:spPr>
          <a:xfrm>
            <a:off x="179109" y="339365"/>
            <a:ext cx="10237429" cy="595452"/>
          </a:xfrm>
        </p:spPr>
        <p:txBody>
          <a:bodyPr>
            <a:noAutofit/>
          </a:bodyPr>
          <a:lstStyle/>
          <a:p>
            <a:r>
              <a:rPr lang="en-US" sz="2600">
                <a:solidFill>
                  <a:schemeClr val="tx1"/>
                </a:solidFill>
              </a:rPr>
              <a:t>It can get hot out there…make sure you’re prepared to stay safe in the heat and humidity!</a:t>
            </a:r>
          </a:p>
        </p:txBody>
      </p:sp>
      <p:pic>
        <p:nvPicPr>
          <p:cNvPr id="5" name="Content Placeholder 4">
            <a:extLst>
              <a:ext uri="{FF2B5EF4-FFF2-40B4-BE49-F238E27FC236}">
                <a16:creationId xmlns:a16="http://schemas.microsoft.com/office/drawing/2014/main" id="{8674AEBE-8EE7-4694-9A0E-4F89A917C61C}"/>
              </a:ext>
            </a:extLst>
          </p:cNvPr>
          <p:cNvPicPr>
            <a:picLocks noGrp="1"/>
          </p:cNvPicPr>
          <p:nvPr>
            <p:ph idx="14"/>
          </p:nvPr>
        </p:nvPicPr>
        <p:blipFill rotWithShape="1">
          <a:blip r:embed="rId2" cstate="print">
            <a:extLst>
              <a:ext uri="{28A0092B-C50C-407E-A947-70E740481C1C}">
                <a14:useLocalDpi xmlns:a14="http://schemas.microsoft.com/office/drawing/2010/main" val="0"/>
              </a:ext>
            </a:extLst>
          </a:blip>
          <a:srcRect l="4863" r="12612" b="-3"/>
          <a:stretch/>
        </p:blipFill>
        <p:spPr bwMode="auto">
          <a:xfrm>
            <a:off x="6580520" y="1532462"/>
            <a:ext cx="4533602" cy="4351338"/>
          </a:xfrm>
          <a:prstGeom prst="rect">
            <a:avLst/>
          </a:prstGeom>
          <a:noFill/>
          <a:ln>
            <a:noFill/>
          </a:ln>
          <a:effectLst>
            <a:glow rad="228600">
              <a:srgbClr val="F79646">
                <a:satMod val="175000"/>
                <a:alpha val="40000"/>
              </a:srgbClr>
            </a:glow>
          </a:effectLst>
          <a:scene3d>
            <a:camera prst="orthographicFront"/>
            <a:lightRig rig="threePt" dir="t"/>
          </a:scene3d>
          <a:sp3d>
            <a:bevelT/>
          </a:sp3d>
        </p:spPr>
      </p:pic>
      <p:sp>
        <p:nvSpPr>
          <p:cNvPr id="8" name="Content Placeholder 7">
            <a:extLst>
              <a:ext uri="{FF2B5EF4-FFF2-40B4-BE49-F238E27FC236}">
                <a16:creationId xmlns:a16="http://schemas.microsoft.com/office/drawing/2014/main" id="{127050C4-4DA9-4247-89DF-9751C53EE32F}"/>
              </a:ext>
            </a:extLst>
          </p:cNvPr>
          <p:cNvSpPr>
            <a:spLocks noGrp="1"/>
          </p:cNvSpPr>
          <p:nvPr>
            <p:ph idx="13"/>
          </p:nvPr>
        </p:nvSpPr>
        <p:spPr>
          <a:xfrm>
            <a:off x="432053" y="1562590"/>
            <a:ext cx="5179427" cy="4198072"/>
          </a:xfrm>
          <a:prstGeom prst="rect">
            <a:avLst/>
          </a:prstGeom>
        </p:spPr>
        <p:txBody>
          <a:bodyPr wrap="square">
            <a:spAutoFit/>
          </a:bodyPr>
          <a:lstStyle/>
          <a:p>
            <a:r>
              <a:rPr lang="en-US" sz="2800">
                <a:latin typeface="+mn-lt"/>
                <a:ea typeface="Tahoma" panose="020B0604030504040204" pitchFamily="34" charset="0"/>
                <a:cs typeface="Tahoma" panose="020B0604030504040204" pitchFamily="34" charset="0"/>
              </a:rPr>
              <a:t>Be sure and drink plenty of water every day. </a:t>
            </a:r>
          </a:p>
          <a:p>
            <a:r>
              <a:rPr lang="en-US" sz="2800">
                <a:latin typeface="+mn-lt"/>
                <a:ea typeface="Tahoma" panose="020B0604030504040204" pitchFamily="34" charset="0"/>
                <a:cs typeface="Tahoma" panose="020B0604030504040204" pitchFamily="34" charset="0"/>
              </a:rPr>
              <a:t>Stay out of the sun, when possible</a:t>
            </a:r>
          </a:p>
          <a:p>
            <a:r>
              <a:rPr lang="en-US" sz="2800">
                <a:latin typeface="+mn-lt"/>
                <a:ea typeface="Tahoma" panose="020B0604030504040204" pitchFamily="34" charset="0"/>
                <a:cs typeface="Tahoma" panose="020B0604030504040204" pitchFamily="34" charset="0"/>
              </a:rPr>
              <a:t>Apply sunscreen, and repeat as needed throughout the day</a:t>
            </a:r>
          </a:p>
          <a:p>
            <a:r>
              <a:rPr lang="en-US" sz="2800">
                <a:latin typeface="+mn-lt"/>
                <a:ea typeface="Tahoma" panose="020B0604030504040204" pitchFamily="34" charset="0"/>
                <a:cs typeface="Tahoma" panose="020B0604030504040204" pitchFamily="34" charset="0"/>
              </a:rPr>
              <a:t>Wear lightweight protective clothing.</a:t>
            </a:r>
          </a:p>
          <a:p>
            <a:endParaRPr lang="en-US" sz="2800">
              <a:latin typeface="+mn-lt"/>
            </a:endParaRPr>
          </a:p>
        </p:txBody>
      </p:sp>
    </p:spTree>
    <p:extLst>
      <p:ext uri="{BB962C8B-B14F-4D97-AF65-F5344CB8AC3E}">
        <p14:creationId xmlns:p14="http://schemas.microsoft.com/office/powerpoint/2010/main" val="2783731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13C9B77-3F47-4BA9-B73D-B20200CAFD64}"/>
              </a:ext>
            </a:extLst>
          </p:cNvPr>
          <p:cNvSpPr>
            <a:spLocks noGrp="1"/>
          </p:cNvSpPr>
          <p:nvPr>
            <p:ph idx="1"/>
          </p:nvPr>
        </p:nvSpPr>
        <p:spPr>
          <a:xfrm>
            <a:off x="4754612" y="5500789"/>
            <a:ext cx="2247788" cy="1042022"/>
          </a:xfrm>
        </p:spPr>
        <p:txBody>
          <a:bodyPr>
            <a:normAutofit fontScale="92500"/>
          </a:bodyPr>
          <a:lstStyle/>
          <a:p>
            <a:pPr marL="0" indent="0" algn="ctr">
              <a:buNone/>
            </a:pPr>
            <a:r>
              <a:rPr lang="en-US" dirty="0"/>
              <a:t>Cody McNutt, Maintenance Superintendent</a:t>
            </a:r>
          </a:p>
        </p:txBody>
      </p:sp>
      <p:sp>
        <p:nvSpPr>
          <p:cNvPr id="5" name="Title 4">
            <a:extLst>
              <a:ext uri="{FF2B5EF4-FFF2-40B4-BE49-F238E27FC236}">
                <a16:creationId xmlns:a16="http://schemas.microsoft.com/office/drawing/2014/main" id="{2E193D51-D7CD-451A-B292-413317A21BB0}"/>
              </a:ext>
            </a:extLst>
          </p:cNvPr>
          <p:cNvSpPr>
            <a:spLocks noGrp="1"/>
          </p:cNvSpPr>
          <p:nvPr>
            <p:ph type="title"/>
          </p:nvPr>
        </p:nvSpPr>
        <p:spPr>
          <a:xfrm>
            <a:off x="312822" y="315189"/>
            <a:ext cx="10188924" cy="675389"/>
          </a:xfrm>
        </p:spPr>
        <p:txBody>
          <a:bodyPr/>
          <a:lstStyle/>
          <a:p>
            <a:r>
              <a:rPr lang="en-US"/>
              <a:t>Operations Leadership Team</a:t>
            </a:r>
          </a:p>
        </p:txBody>
      </p:sp>
      <p:sp>
        <p:nvSpPr>
          <p:cNvPr id="17" name="Content Placeholder 5">
            <a:extLst>
              <a:ext uri="{FF2B5EF4-FFF2-40B4-BE49-F238E27FC236}">
                <a16:creationId xmlns:a16="http://schemas.microsoft.com/office/drawing/2014/main" id="{198FD844-7C47-465E-8CC5-FCB48D158506}"/>
              </a:ext>
            </a:extLst>
          </p:cNvPr>
          <p:cNvSpPr txBox="1">
            <a:spLocks/>
          </p:cNvSpPr>
          <p:nvPr/>
        </p:nvSpPr>
        <p:spPr>
          <a:xfrm>
            <a:off x="1415238" y="5524852"/>
            <a:ext cx="2247788" cy="1042022"/>
          </a:xfrm>
          <a:prstGeom prst="rect">
            <a:avLst/>
          </a:prstGeom>
        </p:spPr>
        <p:txBody>
          <a:bodyPr vert="horz" lIns="91440" tIns="45720" rIns="91440" bIns="45720" rtlCol="0">
            <a:normAutofit fontScale="92500"/>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Xavier Gallegos, Maintenance   Sr. Supervisor</a:t>
            </a:r>
          </a:p>
        </p:txBody>
      </p:sp>
      <p:sp>
        <p:nvSpPr>
          <p:cNvPr id="18" name="Content Placeholder 5">
            <a:extLst>
              <a:ext uri="{FF2B5EF4-FFF2-40B4-BE49-F238E27FC236}">
                <a16:creationId xmlns:a16="http://schemas.microsoft.com/office/drawing/2014/main" id="{D02DB3A9-2563-4E38-B09D-9A8CE83B12C4}"/>
              </a:ext>
            </a:extLst>
          </p:cNvPr>
          <p:cNvSpPr txBox="1">
            <a:spLocks/>
          </p:cNvSpPr>
          <p:nvPr/>
        </p:nvSpPr>
        <p:spPr>
          <a:xfrm>
            <a:off x="8093986" y="5540894"/>
            <a:ext cx="2513689" cy="1042022"/>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Chase Weaver, Maintenance   Sr. Supervisor</a:t>
            </a:r>
          </a:p>
        </p:txBody>
      </p:sp>
      <p:pic>
        <p:nvPicPr>
          <p:cNvPr id="11" name="Picture 10">
            <a:extLst>
              <a:ext uri="{FF2B5EF4-FFF2-40B4-BE49-F238E27FC236}">
                <a16:creationId xmlns:a16="http://schemas.microsoft.com/office/drawing/2014/main" id="{B8D0A278-00C7-4698-BC38-24ABEE952B79}"/>
              </a:ext>
            </a:extLst>
          </p:cNvPr>
          <p:cNvPicPr>
            <a:picLocks noChangeAspect="1"/>
          </p:cNvPicPr>
          <p:nvPr/>
        </p:nvPicPr>
        <p:blipFill>
          <a:blip r:embed="rId2"/>
          <a:srcRect/>
          <a:stretch/>
        </p:blipFill>
        <p:spPr>
          <a:xfrm>
            <a:off x="1193283" y="1776663"/>
            <a:ext cx="2691696" cy="3588928"/>
          </a:xfrm>
          <a:prstGeom prst="rect">
            <a:avLst/>
          </a:prstGeom>
        </p:spPr>
      </p:pic>
      <p:pic>
        <p:nvPicPr>
          <p:cNvPr id="15" name="Picture 14">
            <a:extLst>
              <a:ext uri="{FF2B5EF4-FFF2-40B4-BE49-F238E27FC236}">
                <a16:creationId xmlns:a16="http://schemas.microsoft.com/office/drawing/2014/main" id="{63080865-8550-45DF-BE85-257EF1C4CDB6}"/>
              </a:ext>
            </a:extLst>
          </p:cNvPr>
          <p:cNvPicPr>
            <a:picLocks noChangeAspect="1"/>
          </p:cNvPicPr>
          <p:nvPr/>
        </p:nvPicPr>
        <p:blipFill>
          <a:blip r:embed="rId3"/>
          <a:srcRect/>
          <a:stretch/>
        </p:blipFill>
        <p:spPr>
          <a:xfrm>
            <a:off x="8104357" y="1776663"/>
            <a:ext cx="2553173" cy="3585350"/>
          </a:xfrm>
          <a:prstGeom prst="rect">
            <a:avLst/>
          </a:prstGeom>
        </p:spPr>
      </p:pic>
      <p:sp>
        <p:nvSpPr>
          <p:cNvPr id="2" name="Rectangle: Folded Corner 1">
            <a:extLst>
              <a:ext uri="{FF2B5EF4-FFF2-40B4-BE49-F238E27FC236}">
                <a16:creationId xmlns:a16="http://schemas.microsoft.com/office/drawing/2014/main" id="{9AB62765-DA66-4314-9224-6ECBC1CDFE1A}"/>
              </a:ext>
            </a:extLst>
          </p:cNvPr>
          <p:cNvSpPr/>
          <p:nvPr/>
        </p:nvSpPr>
        <p:spPr>
          <a:xfrm flipV="1">
            <a:off x="12294641" y="5168558"/>
            <a:ext cx="1719369" cy="45719"/>
          </a:xfrm>
          <a:prstGeom prst="foldedCorne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hen he returns</a:t>
            </a:r>
          </a:p>
        </p:txBody>
      </p:sp>
      <p:pic>
        <p:nvPicPr>
          <p:cNvPr id="9" name="Picture 8" descr="A person wearing a hat&#10;&#10;Description automatically generated with medium confidence">
            <a:extLst>
              <a:ext uri="{FF2B5EF4-FFF2-40B4-BE49-F238E27FC236}">
                <a16:creationId xmlns:a16="http://schemas.microsoft.com/office/drawing/2014/main" id="{A86AA50A-2308-4B57-9414-00D0EE19A99B}"/>
              </a:ext>
            </a:extLst>
          </p:cNvPr>
          <p:cNvPicPr>
            <a:picLocks noChangeAspect="1"/>
          </p:cNvPicPr>
          <p:nvPr/>
        </p:nvPicPr>
        <p:blipFill>
          <a:blip r:embed="rId4"/>
          <a:stretch>
            <a:fillRect/>
          </a:stretch>
        </p:blipFill>
        <p:spPr>
          <a:xfrm>
            <a:off x="4631247" y="1776663"/>
            <a:ext cx="2728044" cy="3585351"/>
          </a:xfrm>
          <a:prstGeom prst="rect">
            <a:avLst/>
          </a:prstGeom>
        </p:spPr>
      </p:pic>
    </p:spTree>
    <p:extLst>
      <p:ext uri="{BB962C8B-B14F-4D97-AF65-F5344CB8AC3E}">
        <p14:creationId xmlns:p14="http://schemas.microsoft.com/office/powerpoint/2010/main" val="156637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3073539-10C5-42EF-9E54-A848E1DFCC39}"/>
              </a:ext>
            </a:extLst>
          </p:cNvPr>
          <p:cNvGraphicFramePr>
            <a:graphicFrameLocks noChangeAspect="1"/>
          </p:cNvGraphicFramePr>
          <p:nvPr>
            <p:custDataLst>
              <p:tags r:id="rId2"/>
            </p:custDataLst>
            <p:extLst>
              <p:ext uri="{D42A27DB-BD31-4B8C-83A1-F6EECF244321}">
                <p14:modId xmlns:p14="http://schemas.microsoft.com/office/powerpoint/2010/main" val="1374942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73073539-10C5-42EF-9E54-A848E1DFCC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876710A-EE55-49CF-AFEC-7CDB18CF834B}"/>
              </a:ext>
            </a:extLst>
          </p:cNvPr>
          <p:cNvSpPr>
            <a:spLocks noGrp="1"/>
          </p:cNvSpPr>
          <p:nvPr>
            <p:ph type="sldNum" sz="quarter" idx="12"/>
          </p:nvPr>
        </p:nvSpPr>
        <p:spPr/>
        <p:txBody>
          <a:bodyPr/>
          <a:lstStyle/>
          <a:p>
            <a:fld id="{B5EB69C0-7537-C24C-BC67-8B5F238D9475}" type="slidenum">
              <a:rPr lang="en-US" smtClean="0"/>
              <a:pPr/>
              <a:t>50</a:t>
            </a:fld>
            <a:endParaRPr lang="en-US"/>
          </a:p>
        </p:txBody>
      </p:sp>
      <p:sp>
        <p:nvSpPr>
          <p:cNvPr id="6" name="Title 3">
            <a:extLst>
              <a:ext uri="{FF2B5EF4-FFF2-40B4-BE49-F238E27FC236}">
                <a16:creationId xmlns:a16="http://schemas.microsoft.com/office/drawing/2014/main" id="{CEA17CB5-FF9C-4065-A910-F15302EE6D71}"/>
              </a:ext>
            </a:extLst>
          </p:cNvPr>
          <p:cNvSpPr>
            <a:spLocks noGrp="1"/>
          </p:cNvSpPr>
          <p:nvPr>
            <p:ph type="title"/>
          </p:nvPr>
        </p:nvSpPr>
        <p:spPr>
          <a:xfrm>
            <a:off x="179108" y="358219"/>
            <a:ext cx="8851769" cy="576820"/>
          </a:xfrm>
        </p:spPr>
        <p:txBody>
          <a:bodyPr vert="horz">
            <a:normAutofit/>
          </a:bodyPr>
          <a:lstStyle/>
          <a:p>
            <a:r>
              <a:rPr lang="en-US" sz="2600">
                <a:solidFill>
                  <a:schemeClr val="tx1"/>
                </a:solidFill>
              </a:rPr>
              <a:t>The Morenci Mill is a strict non-smoking/vaping facility</a:t>
            </a:r>
          </a:p>
        </p:txBody>
      </p:sp>
      <p:pic>
        <p:nvPicPr>
          <p:cNvPr id="7" name="Content Placeholder 6">
            <a:extLst>
              <a:ext uri="{FF2B5EF4-FFF2-40B4-BE49-F238E27FC236}">
                <a16:creationId xmlns:a16="http://schemas.microsoft.com/office/drawing/2014/main" id="{C24C3271-19BC-474E-8364-CEFE79238409}"/>
              </a:ext>
            </a:extLst>
          </p:cNvPr>
          <p:cNvPicPr>
            <a:picLocks noGrp="1" noChangeAspect="1"/>
          </p:cNvPicPr>
          <p:nvPr>
            <p:ph idx="13"/>
          </p:nvPr>
        </p:nvPicPr>
        <p:blipFill>
          <a:blip r:embed="rId6" cstate="print">
            <a:extLst>
              <a:ext uri="{28A0092B-C50C-407E-A947-70E740481C1C}">
                <a14:useLocalDpi xmlns:a14="http://schemas.microsoft.com/office/drawing/2010/main" val="0"/>
              </a:ext>
            </a:extLst>
          </a:blip>
          <a:stretch>
            <a:fillRect/>
          </a:stretch>
        </p:blipFill>
        <p:spPr>
          <a:xfrm>
            <a:off x="1470410" y="2922654"/>
            <a:ext cx="3777768" cy="3496508"/>
          </a:xfrm>
          <a:prstGeom prst="rect">
            <a:avLst/>
          </a:prstGeom>
        </p:spPr>
      </p:pic>
      <p:pic>
        <p:nvPicPr>
          <p:cNvPr id="8" name="Content Placeholder 7">
            <a:extLst>
              <a:ext uri="{FF2B5EF4-FFF2-40B4-BE49-F238E27FC236}">
                <a16:creationId xmlns:a16="http://schemas.microsoft.com/office/drawing/2014/main" id="{56C20271-8199-430C-8E7B-D9E3938FFA7C}"/>
              </a:ext>
            </a:extLst>
          </p:cNvPr>
          <p:cNvPicPr>
            <a:picLocks noGrp="1" noChangeAspect="1"/>
          </p:cNvPicPr>
          <p:nvPr>
            <p:ph idx="14"/>
          </p:nvPr>
        </p:nvPicPr>
        <p:blipFill>
          <a:blip r:embed="rId7">
            <a:extLst>
              <a:ext uri="{28A0092B-C50C-407E-A947-70E740481C1C}">
                <a14:useLocalDpi xmlns:a14="http://schemas.microsoft.com/office/drawing/2010/main" val="0"/>
              </a:ext>
            </a:extLst>
          </a:blip>
          <a:stretch>
            <a:fillRect/>
          </a:stretch>
        </p:blipFill>
        <p:spPr>
          <a:xfrm>
            <a:off x="6717906" y="2903821"/>
            <a:ext cx="3777768" cy="3577625"/>
          </a:xfrm>
          <a:prstGeom prst="rect">
            <a:avLst/>
          </a:prstGeom>
        </p:spPr>
      </p:pic>
      <p:sp>
        <p:nvSpPr>
          <p:cNvPr id="9" name="Content Placeholder 2">
            <a:extLst>
              <a:ext uri="{FF2B5EF4-FFF2-40B4-BE49-F238E27FC236}">
                <a16:creationId xmlns:a16="http://schemas.microsoft.com/office/drawing/2014/main" id="{5573F54C-6D54-4987-AE20-1470185D06A2}"/>
              </a:ext>
            </a:extLst>
          </p:cNvPr>
          <p:cNvSpPr txBox="1">
            <a:spLocks/>
          </p:cNvSpPr>
          <p:nvPr/>
        </p:nvSpPr>
        <p:spPr>
          <a:xfrm>
            <a:off x="321431" y="1193768"/>
            <a:ext cx="11323222" cy="1451323"/>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100" b="0" i="0" kern="1200">
                <a:solidFill>
                  <a:schemeClr val="tx1"/>
                </a:solidFill>
                <a:latin typeface="Arial" panose="020B0604020202020204" pitchFamily="34" charset="0"/>
                <a:ea typeface="+mn-ea"/>
                <a:cs typeface="Arial" panose="020B0604020202020204" pitchFamily="34" charset="0"/>
              </a:defRPr>
            </a:lvl1pPr>
            <a:lvl2pPr marL="600075" indent="-257175" algn="l" defTabSz="685800" rtl="0" eaLnBrk="1" latinLnBrk="0" hangingPunct="1">
              <a:lnSpc>
                <a:spcPct val="90000"/>
              </a:lnSpc>
              <a:spcBef>
                <a:spcPts val="375"/>
              </a:spcBef>
              <a:buClr>
                <a:srgbClr val="BB5D00"/>
              </a:buClr>
              <a:buFont typeface="Wingdings 3" panose="05040102010807070707" pitchFamily="18" charset="2"/>
              <a:buChar char=""/>
              <a:defRPr sz="1800" b="0" i="0" kern="1200">
                <a:solidFill>
                  <a:schemeClr val="tx1"/>
                </a:solidFill>
                <a:latin typeface="Arial" panose="020B0604020202020204" pitchFamily="34" charset="0"/>
                <a:ea typeface="+mn-ea"/>
                <a:cs typeface="Arial" panose="020B0604020202020204" pitchFamily="34" charset="0"/>
              </a:defRPr>
            </a:lvl2pPr>
            <a:lvl3pPr marL="898922" indent="-213122" algn="l" defTabSz="685800" rtl="0" eaLnBrk="1" latinLnBrk="0" hangingPunct="1">
              <a:lnSpc>
                <a:spcPct val="90000"/>
              </a:lnSpc>
              <a:spcBef>
                <a:spcPts val="375"/>
              </a:spcBef>
              <a:buClr>
                <a:srgbClr val="BB5D00"/>
              </a:buClr>
              <a:buFont typeface="Wingdings" panose="05000000000000000000" pitchFamily="2" charset="2"/>
              <a:buChar char="Ø"/>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BB5D00"/>
              </a:buClr>
              <a:buFont typeface="Wingdings 3" panose="05040102010807070707" pitchFamily="18" charset="2"/>
              <a:buChar char=""/>
              <a:defRPr sz="135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a:t>Smoking is authorized in </a:t>
            </a:r>
            <a:r>
              <a:rPr lang="en-US" sz="2800" b="1"/>
              <a:t>designated areas only</a:t>
            </a:r>
            <a:r>
              <a:rPr lang="en-US" sz="2800"/>
              <a:t>.</a:t>
            </a:r>
          </a:p>
          <a:p>
            <a:r>
              <a:rPr lang="en-US" sz="2800"/>
              <a:t>Coaching and/or disciplinary action may be taken for any employees, contractors, or visitors found to be in violation of our policy.</a:t>
            </a:r>
          </a:p>
        </p:txBody>
      </p:sp>
      <p:sp>
        <p:nvSpPr>
          <p:cNvPr id="3" name="&quot;Not Allowed&quot; Symbol 2">
            <a:extLst>
              <a:ext uri="{FF2B5EF4-FFF2-40B4-BE49-F238E27FC236}">
                <a16:creationId xmlns:a16="http://schemas.microsoft.com/office/drawing/2014/main" id="{F6C5DCC6-E7E6-475A-B797-17BCE14693D7}"/>
              </a:ext>
            </a:extLst>
          </p:cNvPr>
          <p:cNvSpPr/>
          <p:nvPr/>
        </p:nvSpPr>
        <p:spPr>
          <a:xfrm>
            <a:off x="4434691" y="3146637"/>
            <a:ext cx="3096703" cy="3091992"/>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3311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547947-BB4A-45E7-BA0E-64B8728155A5}"/>
              </a:ext>
            </a:extLst>
          </p:cNvPr>
          <p:cNvSpPr>
            <a:spLocks noGrp="1"/>
          </p:cNvSpPr>
          <p:nvPr>
            <p:ph type="sldNum" sz="quarter" idx="12"/>
          </p:nvPr>
        </p:nvSpPr>
        <p:spPr/>
        <p:txBody>
          <a:bodyPr/>
          <a:lstStyle/>
          <a:p>
            <a:fld id="{B5EB69C0-7537-C24C-BC67-8B5F238D9475}" type="slidenum">
              <a:rPr lang="en-US" smtClean="0"/>
              <a:pPr/>
              <a:t>51</a:t>
            </a:fld>
            <a:endParaRPr lang="en-US"/>
          </a:p>
        </p:txBody>
      </p:sp>
      <p:sp>
        <p:nvSpPr>
          <p:cNvPr id="3" name="Title 2">
            <a:extLst>
              <a:ext uri="{FF2B5EF4-FFF2-40B4-BE49-F238E27FC236}">
                <a16:creationId xmlns:a16="http://schemas.microsoft.com/office/drawing/2014/main" id="{2659A4E7-A8D7-45AA-94EC-877ACFC8A98A}"/>
              </a:ext>
            </a:extLst>
          </p:cNvPr>
          <p:cNvSpPr>
            <a:spLocks noGrp="1"/>
          </p:cNvSpPr>
          <p:nvPr>
            <p:ph type="title"/>
          </p:nvPr>
        </p:nvSpPr>
        <p:spPr>
          <a:xfrm>
            <a:off x="198233" y="307956"/>
            <a:ext cx="7289221" cy="675389"/>
          </a:xfrm>
        </p:spPr>
        <p:txBody>
          <a:bodyPr>
            <a:normAutofit/>
          </a:bodyPr>
          <a:lstStyle/>
          <a:p>
            <a:r>
              <a:rPr lang="en-US" sz="2800"/>
              <a:t>Available Outdoor Smoking Areas</a:t>
            </a:r>
          </a:p>
        </p:txBody>
      </p:sp>
      <p:sp>
        <p:nvSpPr>
          <p:cNvPr id="14" name="TextBox 13">
            <a:extLst>
              <a:ext uri="{FF2B5EF4-FFF2-40B4-BE49-F238E27FC236}">
                <a16:creationId xmlns:a16="http://schemas.microsoft.com/office/drawing/2014/main" id="{9CF62ABD-AE4D-4A68-A9D6-C6EE4FCC51CA}"/>
              </a:ext>
            </a:extLst>
          </p:cNvPr>
          <p:cNvSpPr txBox="1"/>
          <p:nvPr/>
        </p:nvSpPr>
        <p:spPr>
          <a:xfrm>
            <a:off x="301122" y="1116731"/>
            <a:ext cx="3478810" cy="5632311"/>
          </a:xfrm>
          <a:prstGeom prst="rect">
            <a:avLst/>
          </a:prstGeom>
          <a:noFill/>
        </p:spPr>
        <p:txBody>
          <a:bodyPr wrap="square" rtlCol="0">
            <a:spAutoFit/>
          </a:bodyPr>
          <a:lstStyle/>
          <a:p>
            <a:pPr marL="342900" indent="-342900">
              <a:spcBef>
                <a:spcPts val="1200"/>
              </a:spcBef>
              <a:buAutoNum type="arabicParenR"/>
            </a:pPr>
            <a:r>
              <a:rPr lang="en-US" sz="2000" b="1">
                <a:solidFill>
                  <a:srgbClr val="FF0000"/>
                </a:solidFill>
              </a:rPr>
              <a:t>West Repair Bay</a:t>
            </a:r>
          </a:p>
          <a:p>
            <a:pPr marL="342900" indent="-342900">
              <a:spcBef>
                <a:spcPts val="1200"/>
              </a:spcBef>
              <a:buAutoNum type="arabicParenR"/>
            </a:pPr>
            <a:r>
              <a:rPr lang="en-US" sz="2000" b="1">
                <a:solidFill>
                  <a:srgbClr val="FF0000"/>
                </a:solidFill>
              </a:rPr>
              <a:t>Outside Main Conference Room</a:t>
            </a:r>
          </a:p>
          <a:p>
            <a:pPr marL="342900" indent="-342900">
              <a:spcBef>
                <a:spcPts val="1200"/>
              </a:spcBef>
              <a:buAutoNum type="arabicParenR"/>
            </a:pPr>
            <a:r>
              <a:rPr lang="en-US" sz="2000" b="1">
                <a:solidFill>
                  <a:srgbClr val="FF0000"/>
                </a:solidFill>
              </a:rPr>
              <a:t>West Staircase leading to Safety Assembly </a:t>
            </a:r>
          </a:p>
          <a:p>
            <a:pPr marL="342900" indent="-342900">
              <a:spcBef>
                <a:spcPts val="1200"/>
              </a:spcBef>
              <a:buAutoNum type="arabicParenR"/>
            </a:pPr>
            <a:r>
              <a:rPr lang="en-US" sz="2000" b="1">
                <a:solidFill>
                  <a:srgbClr val="FF0000"/>
                </a:solidFill>
              </a:rPr>
              <a:t>3 to 4 Conveyor Transfer </a:t>
            </a:r>
          </a:p>
          <a:p>
            <a:pPr marL="342900" indent="-342900">
              <a:spcBef>
                <a:spcPts val="1200"/>
              </a:spcBef>
              <a:buAutoNum type="arabicParenR"/>
            </a:pPr>
            <a:r>
              <a:rPr lang="en-US" sz="2000" b="1">
                <a:solidFill>
                  <a:srgbClr val="FF0000"/>
                </a:solidFill>
              </a:rPr>
              <a:t>Crusher Parking Lot</a:t>
            </a:r>
          </a:p>
          <a:p>
            <a:pPr marL="342900" indent="-342900">
              <a:spcBef>
                <a:spcPts val="1200"/>
              </a:spcBef>
              <a:buAutoNum type="arabicParenR"/>
            </a:pPr>
            <a:r>
              <a:rPr lang="en-US" sz="2000" b="1">
                <a:solidFill>
                  <a:srgbClr val="FF0000"/>
                </a:solidFill>
              </a:rPr>
              <a:t>Crusher East Side of Mill Floor</a:t>
            </a:r>
          </a:p>
          <a:p>
            <a:pPr marL="342900" indent="-342900">
              <a:spcBef>
                <a:spcPts val="1200"/>
              </a:spcBef>
              <a:buAutoNum type="arabicParenR"/>
            </a:pPr>
            <a:r>
              <a:rPr lang="en-US" sz="2000" b="1">
                <a:solidFill>
                  <a:srgbClr val="FF0000"/>
                </a:solidFill>
              </a:rPr>
              <a:t>Outside Coarse Ore Bins</a:t>
            </a:r>
          </a:p>
          <a:p>
            <a:pPr marL="342900" indent="-342900">
              <a:spcBef>
                <a:spcPts val="1200"/>
              </a:spcBef>
              <a:buAutoNum type="arabicParenR"/>
            </a:pPr>
            <a:r>
              <a:rPr lang="en-US" sz="2000" b="1">
                <a:solidFill>
                  <a:srgbClr val="FF0000"/>
                </a:solidFill>
              </a:rPr>
              <a:t>West of electric shop</a:t>
            </a:r>
          </a:p>
          <a:p>
            <a:pPr marL="342900" indent="-342900">
              <a:spcBef>
                <a:spcPts val="1200"/>
              </a:spcBef>
              <a:buAutoNum type="arabicParenR"/>
            </a:pPr>
            <a:r>
              <a:rPr lang="en-US" sz="2000" b="1">
                <a:solidFill>
                  <a:srgbClr val="FF0000"/>
                </a:solidFill>
              </a:rPr>
              <a:t>East of electric shop</a:t>
            </a:r>
            <a:endParaRPr lang="en-US" sz="2400"/>
          </a:p>
        </p:txBody>
      </p:sp>
      <p:grpSp>
        <p:nvGrpSpPr>
          <p:cNvPr id="4" name="Group 3">
            <a:extLst>
              <a:ext uri="{FF2B5EF4-FFF2-40B4-BE49-F238E27FC236}">
                <a16:creationId xmlns:a16="http://schemas.microsoft.com/office/drawing/2014/main" id="{A55B7DA2-95D3-424E-9A43-5528E3802431}"/>
              </a:ext>
            </a:extLst>
          </p:cNvPr>
          <p:cNvGrpSpPr/>
          <p:nvPr/>
        </p:nvGrpSpPr>
        <p:grpSpPr>
          <a:xfrm>
            <a:off x="3926531" y="1136096"/>
            <a:ext cx="7667050" cy="5542221"/>
            <a:chOff x="3723639" y="1040515"/>
            <a:chExt cx="6858000" cy="5653332"/>
          </a:xfrm>
        </p:grpSpPr>
        <p:pic>
          <p:nvPicPr>
            <p:cNvPr id="5" name="Picture 4">
              <a:extLst>
                <a:ext uri="{FF2B5EF4-FFF2-40B4-BE49-F238E27FC236}">
                  <a16:creationId xmlns:a16="http://schemas.microsoft.com/office/drawing/2014/main" id="{95F18166-C537-4808-AE44-FB8E076B38A4}"/>
                </a:ext>
              </a:extLst>
            </p:cNvPr>
            <p:cNvPicPr>
              <a:picLocks noChangeAspect="1"/>
            </p:cNvPicPr>
            <p:nvPr/>
          </p:nvPicPr>
          <p:blipFill>
            <a:blip r:embed="rId2"/>
            <a:stretch>
              <a:fillRect/>
            </a:stretch>
          </p:blipFill>
          <p:spPr>
            <a:xfrm rot="5400000">
              <a:off x="4325973" y="438181"/>
              <a:ext cx="5653332" cy="6858000"/>
            </a:xfrm>
            <a:prstGeom prst="rect">
              <a:avLst/>
            </a:prstGeom>
            <a:solidFill>
              <a:schemeClr val="bg1"/>
            </a:solidFill>
            <a:ln w="38100">
              <a:solidFill>
                <a:schemeClr val="tx1"/>
              </a:solidFill>
            </a:ln>
          </p:spPr>
        </p:pic>
        <p:sp>
          <p:nvSpPr>
            <p:cNvPr id="6" name="TextBox 5">
              <a:extLst>
                <a:ext uri="{FF2B5EF4-FFF2-40B4-BE49-F238E27FC236}">
                  <a16:creationId xmlns:a16="http://schemas.microsoft.com/office/drawing/2014/main" id="{2E75623F-220C-4C9B-95AD-5B9EEADCC025}"/>
                </a:ext>
              </a:extLst>
            </p:cNvPr>
            <p:cNvSpPr txBox="1"/>
            <p:nvPr/>
          </p:nvSpPr>
          <p:spPr>
            <a:xfrm>
              <a:off x="4265291" y="2230601"/>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1</a:t>
              </a:r>
            </a:p>
          </p:txBody>
        </p:sp>
        <p:sp>
          <p:nvSpPr>
            <p:cNvPr id="9" name="TextBox 8">
              <a:extLst>
                <a:ext uri="{FF2B5EF4-FFF2-40B4-BE49-F238E27FC236}">
                  <a16:creationId xmlns:a16="http://schemas.microsoft.com/office/drawing/2014/main" id="{AF30029D-5B27-4CB3-9DCF-F08EC6D208A6}"/>
                </a:ext>
              </a:extLst>
            </p:cNvPr>
            <p:cNvSpPr txBox="1"/>
            <p:nvPr/>
          </p:nvSpPr>
          <p:spPr>
            <a:xfrm>
              <a:off x="4733289" y="3145001"/>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2</a:t>
              </a:r>
            </a:p>
          </p:txBody>
        </p:sp>
        <p:sp>
          <p:nvSpPr>
            <p:cNvPr id="10" name="TextBox 9">
              <a:extLst>
                <a:ext uri="{FF2B5EF4-FFF2-40B4-BE49-F238E27FC236}">
                  <a16:creationId xmlns:a16="http://schemas.microsoft.com/office/drawing/2014/main" id="{AB84CB72-ABA7-4E1B-BCFC-6BB9B8664F3B}"/>
                </a:ext>
              </a:extLst>
            </p:cNvPr>
            <p:cNvSpPr txBox="1"/>
            <p:nvPr/>
          </p:nvSpPr>
          <p:spPr>
            <a:xfrm>
              <a:off x="4992051" y="3953677"/>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3</a:t>
              </a:r>
            </a:p>
          </p:txBody>
        </p:sp>
        <p:sp>
          <p:nvSpPr>
            <p:cNvPr id="11" name="TextBox 10">
              <a:extLst>
                <a:ext uri="{FF2B5EF4-FFF2-40B4-BE49-F238E27FC236}">
                  <a16:creationId xmlns:a16="http://schemas.microsoft.com/office/drawing/2014/main" id="{7E579A3B-D702-4A6B-AFE7-35A23BD0DF29}"/>
                </a:ext>
              </a:extLst>
            </p:cNvPr>
            <p:cNvSpPr txBox="1"/>
            <p:nvPr/>
          </p:nvSpPr>
          <p:spPr>
            <a:xfrm>
              <a:off x="7858441" y="4133537"/>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4</a:t>
              </a:r>
            </a:p>
          </p:txBody>
        </p:sp>
        <p:sp>
          <p:nvSpPr>
            <p:cNvPr id="12" name="TextBox 11">
              <a:extLst>
                <a:ext uri="{FF2B5EF4-FFF2-40B4-BE49-F238E27FC236}">
                  <a16:creationId xmlns:a16="http://schemas.microsoft.com/office/drawing/2014/main" id="{2A06E523-2462-4480-85E8-58E87309A491}"/>
                </a:ext>
              </a:extLst>
            </p:cNvPr>
            <p:cNvSpPr txBox="1"/>
            <p:nvPr/>
          </p:nvSpPr>
          <p:spPr>
            <a:xfrm>
              <a:off x="8689339" y="6279439"/>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5</a:t>
              </a:r>
            </a:p>
          </p:txBody>
        </p:sp>
        <p:sp>
          <p:nvSpPr>
            <p:cNvPr id="13" name="TextBox 12">
              <a:extLst>
                <a:ext uri="{FF2B5EF4-FFF2-40B4-BE49-F238E27FC236}">
                  <a16:creationId xmlns:a16="http://schemas.microsoft.com/office/drawing/2014/main" id="{17B366F8-03C8-4D3D-B7BA-88B852DADA04}"/>
                </a:ext>
              </a:extLst>
            </p:cNvPr>
            <p:cNvSpPr txBox="1"/>
            <p:nvPr/>
          </p:nvSpPr>
          <p:spPr>
            <a:xfrm>
              <a:off x="9026524" y="4438022"/>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7</a:t>
              </a:r>
            </a:p>
          </p:txBody>
        </p:sp>
        <p:sp>
          <p:nvSpPr>
            <p:cNvPr id="15" name="TextBox 14">
              <a:extLst>
                <a:ext uri="{FF2B5EF4-FFF2-40B4-BE49-F238E27FC236}">
                  <a16:creationId xmlns:a16="http://schemas.microsoft.com/office/drawing/2014/main" id="{13639350-F23E-40E1-B69E-4E987F3CDBBB}"/>
                </a:ext>
              </a:extLst>
            </p:cNvPr>
            <p:cNvSpPr txBox="1"/>
            <p:nvPr/>
          </p:nvSpPr>
          <p:spPr>
            <a:xfrm>
              <a:off x="9611676" y="5762073"/>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6</a:t>
              </a:r>
            </a:p>
          </p:txBody>
        </p:sp>
        <p:sp>
          <p:nvSpPr>
            <p:cNvPr id="16" name="TextBox 15">
              <a:extLst>
                <a:ext uri="{FF2B5EF4-FFF2-40B4-BE49-F238E27FC236}">
                  <a16:creationId xmlns:a16="http://schemas.microsoft.com/office/drawing/2014/main" id="{A23B5A09-6363-4430-BA0C-627BD7C5E461}"/>
                </a:ext>
              </a:extLst>
            </p:cNvPr>
            <p:cNvSpPr txBox="1"/>
            <p:nvPr/>
          </p:nvSpPr>
          <p:spPr>
            <a:xfrm>
              <a:off x="3971607" y="3948276"/>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8</a:t>
              </a:r>
            </a:p>
          </p:txBody>
        </p:sp>
        <p:sp>
          <p:nvSpPr>
            <p:cNvPr id="17" name="TextBox 16">
              <a:extLst>
                <a:ext uri="{FF2B5EF4-FFF2-40B4-BE49-F238E27FC236}">
                  <a16:creationId xmlns:a16="http://schemas.microsoft.com/office/drawing/2014/main" id="{A1F7FCB6-C086-40B5-9E22-70FB7CEC64B6}"/>
                </a:ext>
              </a:extLst>
            </p:cNvPr>
            <p:cNvSpPr txBox="1"/>
            <p:nvPr/>
          </p:nvSpPr>
          <p:spPr>
            <a:xfrm>
              <a:off x="4201794" y="4712665"/>
              <a:ext cx="155575" cy="246221"/>
            </a:xfrm>
            <a:prstGeom prst="rect">
              <a:avLst/>
            </a:prstGeom>
            <a:solidFill>
              <a:schemeClr val="bg1"/>
            </a:solidFill>
            <a:ln w="38100">
              <a:solidFill>
                <a:srgbClr val="FF0000"/>
              </a:solidFill>
            </a:ln>
          </p:spPr>
          <p:txBody>
            <a:bodyPr wrap="square" rtlCol="0">
              <a:spAutoFit/>
            </a:bodyPr>
            <a:lstStyle/>
            <a:p>
              <a:pPr algn="ctr"/>
              <a:r>
                <a:rPr lang="en-US" sz="1000" b="1">
                  <a:solidFill>
                    <a:srgbClr val="FF0000"/>
                  </a:solidFill>
                </a:rPr>
                <a:t>9</a:t>
              </a:r>
            </a:p>
          </p:txBody>
        </p:sp>
      </p:grpSp>
    </p:spTree>
    <p:extLst>
      <p:ext uri="{BB962C8B-B14F-4D97-AF65-F5344CB8AC3E}">
        <p14:creationId xmlns:p14="http://schemas.microsoft.com/office/powerpoint/2010/main" val="2514082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01ED29B-FC8C-4E20-940B-9F4980BC0A2A}"/>
              </a:ext>
            </a:extLst>
          </p:cNvPr>
          <p:cNvGraphicFramePr>
            <a:graphicFrameLocks noChangeAspect="1"/>
          </p:cNvGraphicFramePr>
          <p:nvPr>
            <p:custDataLst>
              <p:tags r:id="rId2"/>
            </p:custDataLst>
            <p:extLst>
              <p:ext uri="{D42A27DB-BD31-4B8C-83A1-F6EECF244321}">
                <p14:modId xmlns:p14="http://schemas.microsoft.com/office/powerpoint/2010/main" val="1410060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C01ED29B-FC8C-4E20-940B-9F4980BC0A2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B807DFE0-341A-463C-B422-F14A405DD0BC}"/>
              </a:ext>
            </a:extLst>
          </p:cNvPr>
          <p:cNvSpPr>
            <a:spLocks noGrp="1"/>
          </p:cNvSpPr>
          <p:nvPr>
            <p:ph type="sldNum" sz="quarter" idx="12"/>
          </p:nvPr>
        </p:nvSpPr>
        <p:spPr/>
        <p:txBody>
          <a:bodyPr/>
          <a:lstStyle/>
          <a:p>
            <a:fld id="{B5EB69C0-7537-C24C-BC67-8B5F238D9475}" type="slidenum">
              <a:rPr lang="en-US" smtClean="0"/>
              <a:pPr/>
              <a:t>52</a:t>
            </a:fld>
            <a:endParaRPr lang="en-US"/>
          </a:p>
        </p:txBody>
      </p:sp>
      <p:sp>
        <p:nvSpPr>
          <p:cNvPr id="3" name="Title 2">
            <a:extLst>
              <a:ext uri="{FF2B5EF4-FFF2-40B4-BE49-F238E27FC236}">
                <a16:creationId xmlns:a16="http://schemas.microsoft.com/office/drawing/2014/main" id="{660F2259-13BD-4ED8-A1E0-C12C88AA10E1}"/>
              </a:ext>
            </a:extLst>
          </p:cNvPr>
          <p:cNvSpPr>
            <a:spLocks noGrp="1"/>
          </p:cNvSpPr>
          <p:nvPr>
            <p:ph type="title"/>
          </p:nvPr>
        </p:nvSpPr>
        <p:spPr>
          <a:xfrm>
            <a:off x="208135" y="348793"/>
            <a:ext cx="10123641" cy="576598"/>
          </a:xfrm>
        </p:spPr>
        <p:txBody>
          <a:bodyPr vert="horz">
            <a:noAutofit/>
          </a:bodyPr>
          <a:lstStyle/>
          <a:p>
            <a:r>
              <a:rPr lang="en-US" sz="2600">
                <a:solidFill>
                  <a:schemeClr val="tx1"/>
                </a:solidFill>
              </a:rPr>
              <a:t>We have several “critters” roaming in our work areas; be aware of your surroundings at all times</a:t>
            </a:r>
          </a:p>
        </p:txBody>
      </p:sp>
      <p:pic>
        <p:nvPicPr>
          <p:cNvPr id="9" name="Picture 2" descr="http://t2.gstatic.com/images?q=tbn:ANd9GcSQf8Tjnu11EOgvjWEBgbtLCe9PQ45GVp8yIhNnWuHbhqvSBoCH">
            <a:extLst>
              <a:ext uri="{FF2B5EF4-FFF2-40B4-BE49-F238E27FC236}">
                <a16:creationId xmlns:a16="http://schemas.microsoft.com/office/drawing/2014/main" id="{644B027F-9611-4651-8B30-8AF3B8A06673}"/>
              </a:ext>
            </a:extLst>
          </p:cNvPr>
          <p:cNvPicPr>
            <a:picLocks noGrp="1" noChangeAspect="1" noChangeArrowheads="1"/>
          </p:cNvPicPr>
          <p:nvPr>
            <p:ph idx="14"/>
          </p:nvPr>
        </p:nvPicPr>
        <p:blipFill>
          <a:blip r:embed="rId7">
            <a:extLst>
              <a:ext uri="{28A0092B-C50C-407E-A947-70E740481C1C}">
                <a14:useLocalDpi xmlns:a14="http://schemas.microsoft.com/office/drawing/2010/main"/>
              </a:ext>
            </a:extLst>
          </a:blip>
          <a:srcRect/>
          <a:stretch>
            <a:fillRect/>
          </a:stretch>
        </p:blipFill>
        <p:spPr bwMode="auto">
          <a:xfrm>
            <a:off x="7372432" y="3614048"/>
            <a:ext cx="4425662" cy="31130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ABC2219D-8873-406A-8DE5-2654F3A0823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5581" y="3917837"/>
            <a:ext cx="3176035" cy="2664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50" name="Picture 2" descr="A Comprehensive Guide To Desert Hairy Scorpions In Arizona">
            <a:extLst>
              <a:ext uri="{FF2B5EF4-FFF2-40B4-BE49-F238E27FC236}">
                <a16:creationId xmlns:a16="http://schemas.microsoft.com/office/drawing/2014/main" id="{12B7E494-2C4D-4226-906A-4F279E7AAC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9256" y="1138693"/>
            <a:ext cx="3766915" cy="2337691"/>
          </a:xfrm>
          <a:prstGeom prst="rect">
            <a:avLst/>
          </a:prstGeom>
          <a:noFill/>
          <a:extLst>
            <a:ext uri="{909E8E84-426E-40DD-AFC4-6F175D3DCCD1}">
              <a14:hiddenFill xmlns:a14="http://schemas.microsoft.com/office/drawing/2010/main">
                <a:solidFill>
                  <a:srgbClr val="FFFFFF"/>
                </a:solidFill>
              </a14:hiddenFill>
            </a:ext>
          </a:extLst>
        </p:spPr>
      </p:pic>
      <p:pic>
        <p:nvPicPr>
          <p:cNvPr id="104452" name="Picture 4" descr="Gila Monster Project Results - Saguaro National Park (U.S. National Park  Service)">
            <a:extLst>
              <a:ext uri="{FF2B5EF4-FFF2-40B4-BE49-F238E27FC236}">
                <a16:creationId xmlns:a16="http://schemas.microsoft.com/office/drawing/2014/main" id="{725CE607-50FD-4DB5-8E29-6B0329B201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7919" y="1148147"/>
            <a:ext cx="3200175" cy="2243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A6591CE6-3AA9-463F-A26F-02BD93AA50D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74144" y="3824161"/>
            <a:ext cx="3176036" cy="283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7681BB66-2FA8-404C-A6C5-81D3B3DB5D0A}"/>
              </a:ext>
            </a:extLst>
          </p:cNvPr>
          <p:cNvPicPr>
            <a:picLocks noChangeAspect="1"/>
          </p:cNvPicPr>
          <p:nvPr/>
        </p:nvPicPr>
        <p:blipFill>
          <a:blip r:embed="rId12"/>
          <a:stretch>
            <a:fillRect/>
          </a:stretch>
        </p:blipFill>
        <p:spPr>
          <a:xfrm>
            <a:off x="187598" y="1148148"/>
            <a:ext cx="4073317" cy="2546932"/>
          </a:xfrm>
          <a:prstGeom prst="rect">
            <a:avLst/>
          </a:prstGeom>
        </p:spPr>
      </p:pic>
    </p:spTree>
    <p:extLst>
      <p:ext uri="{BB962C8B-B14F-4D97-AF65-F5344CB8AC3E}">
        <p14:creationId xmlns:p14="http://schemas.microsoft.com/office/powerpoint/2010/main" val="183496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13C9B77-3F47-4BA9-B73D-B20200CAFD64}"/>
              </a:ext>
            </a:extLst>
          </p:cNvPr>
          <p:cNvSpPr>
            <a:spLocks noGrp="1"/>
          </p:cNvSpPr>
          <p:nvPr>
            <p:ph idx="1"/>
          </p:nvPr>
        </p:nvSpPr>
        <p:spPr>
          <a:xfrm>
            <a:off x="1958795" y="5242080"/>
            <a:ext cx="3089966" cy="1042022"/>
          </a:xfrm>
        </p:spPr>
        <p:txBody>
          <a:bodyPr>
            <a:noAutofit/>
          </a:bodyPr>
          <a:lstStyle/>
          <a:p>
            <a:pPr marL="0" indent="0" algn="ctr">
              <a:buNone/>
            </a:pPr>
            <a:r>
              <a:rPr lang="en-US"/>
              <a:t>Mark Van Arsdale, Electrical Superintendent</a:t>
            </a:r>
          </a:p>
        </p:txBody>
      </p:sp>
      <p:sp>
        <p:nvSpPr>
          <p:cNvPr id="5" name="Title 4">
            <a:extLst>
              <a:ext uri="{FF2B5EF4-FFF2-40B4-BE49-F238E27FC236}">
                <a16:creationId xmlns:a16="http://schemas.microsoft.com/office/drawing/2014/main" id="{2E193D51-D7CD-451A-B292-413317A21BB0}"/>
              </a:ext>
            </a:extLst>
          </p:cNvPr>
          <p:cNvSpPr>
            <a:spLocks noGrp="1"/>
          </p:cNvSpPr>
          <p:nvPr>
            <p:ph type="title"/>
          </p:nvPr>
        </p:nvSpPr>
        <p:spPr>
          <a:xfrm>
            <a:off x="312822" y="315189"/>
            <a:ext cx="10188924" cy="675389"/>
          </a:xfrm>
        </p:spPr>
        <p:txBody>
          <a:bodyPr/>
          <a:lstStyle/>
          <a:p>
            <a:r>
              <a:rPr lang="en-US"/>
              <a:t>Electrical Leadership Team</a:t>
            </a:r>
          </a:p>
        </p:txBody>
      </p:sp>
      <p:sp>
        <p:nvSpPr>
          <p:cNvPr id="17" name="Content Placeholder 5">
            <a:extLst>
              <a:ext uri="{FF2B5EF4-FFF2-40B4-BE49-F238E27FC236}">
                <a16:creationId xmlns:a16="http://schemas.microsoft.com/office/drawing/2014/main" id="{198FD844-7C47-465E-8CC5-FCB48D158506}"/>
              </a:ext>
            </a:extLst>
          </p:cNvPr>
          <p:cNvSpPr txBox="1">
            <a:spLocks/>
          </p:cNvSpPr>
          <p:nvPr/>
        </p:nvSpPr>
        <p:spPr>
          <a:xfrm>
            <a:off x="7478181" y="5242080"/>
            <a:ext cx="2247788" cy="1042022"/>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John Smith, Electrical      Sr. Supervisor</a:t>
            </a:r>
          </a:p>
        </p:txBody>
      </p:sp>
      <p:pic>
        <p:nvPicPr>
          <p:cNvPr id="4" name="Picture 3">
            <a:extLst>
              <a:ext uri="{FF2B5EF4-FFF2-40B4-BE49-F238E27FC236}">
                <a16:creationId xmlns:a16="http://schemas.microsoft.com/office/drawing/2014/main" id="{62D0BD21-D825-4407-A9FB-12984828046F}"/>
              </a:ext>
            </a:extLst>
          </p:cNvPr>
          <p:cNvPicPr>
            <a:picLocks noChangeAspect="1"/>
          </p:cNvPicPr>
          <p:nvPr/>
        </p:nvPicPr>
        <p:blipFill>
          <a:blip r:embed="rId2"/>
          <a:stretch>
            <a:fillRect/>
          </a:stretch>
        </p:blipFill>
        <p:spPr>
          <a:xfrm>
            <a:off x="2146655" y="1592074"/>
            <a:ext cx="2714246" cy="3568774"/>
          </a:xfrm>
          <a:prstGeom prst="rect">
            <a:avLst/>
          </a:prstGeom>
        </p:spPr>
      </p:pic>
      <p:pic>
        <p:nvPicPr>
          <p:cNvPr id="18" name="Picture 17">
            <a:extLst>
              <a:ext uri="{FF2B5EF4-FFF2-40B4-BE49-F238E27FC236}">
                <a16:creationId xmlns:a16="http://schemas.microsoft.com/office/drawing/2014/main" id="{C7BB74E4-9566-44CA-8F4C-DE05FE7E4DFD}"/>
              </a:ext>
            </a:extLst>
          </p:cNvPr>
          <p:cNvPicPr>
            <a:picLocks noChangeAspect="1"/>
          </p:cNvPicPr>
          <p:nvPr/>
        </p:nvPicPr>
        <p:blipFill>
          <a:blip r:embed="rId3"/>
          <a:stretch>
            <a:fillRect/>
          </a:stretch>
        </p:blipFill>
        <p:spPr>
          <a:xfrm>
            <a:off x="7244952" y="1592075"/>
            <a:ext cx="2714246" cy="3568773"/>
          </a:xfrm>
          <a:prstGeom prst="rect">
            <a:avLst/>
          </a:prstGeom>
        </p:spPr>
      </p:pic>
    </p:spTree>
    <p:extLst>
      <p:ext uri="{BB962C8B-B14F-4D97-AF65-F5344CB8AC3E}">
        <p14:creationId xmlns:p14="http://schemas.microsoft.com/office/powerpoint/2010/main" val="2882329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193D51-D7CD-451A-B292-413317A21BB0}"/>
              </a:ext>
            </a:extLst>
          </p:cNvPr>
          <p:cNvSpPr>
            <a:spLocks noGrp="1"/>
          </p:cNvSpPr>
          <p:nvPr>
            <p:ph type="title"/>
          </p:nvPr>
        </p:nvSpPr>
        <p:spPr>
          <a:xfrm>
            <a:off x="312822" y="315189"/>
            <a:ext cx="10188924" cy="675389"/>
          </a:xfrm>
        </p:spPr>
        <p:txBody>
          <a:bodyPr>
            <a:noAutofit/>
          </a:bodyPr>
          <a:lstStyle/>
          <a:p>
            <a:r>
              <a:rPr lang="en-US" sz="2800"/>
              <a:t>Some additional resources to help you out in the Morenci Mill</a:t>
            </a:r>
          </a:p>
        </p:txBody>
      </p:sp>
      <p:sp>
        <p:nvSpPr>
          <p:cNvPr id="17" name="Content Placeholder 5">
            <a:extLst>
              <a:ext uri="{FF2B5EF4-FFF2-40B4-BE49-F238E27FC236}">
                <a16:creationId xmlns:a16="http://schemas.microsoft.com/office/drawing/2014/main" id="{198FD844-7C47-465E-8CC5-FCB48D158506}"/>
              </a:ext>
            </a:extLst>
          </p:cNvPr>
          <p:cNvSpPr txBox="1">
            <a:spLocks/>
          </p:cNvSpPr>
          <p:nvPr/>
        </p:nvSpPr>
        <p:spPr>
          <a:xfrm>
            <a:off x="493059" y="4890201"/>
            <a:ext cx="1232784" cy="444012"/>
          </a:xfrm>
          <a:prstGeom prst="rect">
            <a:avLst/>
          </a:prstGeom>
          <a:noFill/>
        </p:spPr>
        <p:txBody>
          <a:bodyPr vert="horz" lIns="91440" tIns="45720" rIns="91440" bIns="45720" rtlCol="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Harry Foster</a:t>
            </a:r>
          </a:p>
          <a:p>
            <a:pPr marL="0" indent="0" algn="ctr">
              <a:buFont typeface="Arial" panose="020B0604020202020204" pitchFamily="34" charset="0"/>
              <a:buNone/>
            </a:pPr>
            <a:r>
              <a:rPr lang="en-US" dirty="0"/>
              <a:t>Safety</a:t>
            </a:r>
          </a:p>
        </p:txBody>
      </p:sp>
      <p:sp>
        <p:nvSpPr>
          <p:cNvPr id="24" name="Content Placeholder 5">
            <a:extLst>
              <a:ext uri="{FF2B5EF4-FFF2-40B4-BE49-F238E27FC236}">
                <a16:creationId xmlns:a16="http://schemas.microsoft.com/office/drawing/2014/main" id="{3E76836F-23A4-482D-AC95-FA8761BBB799}"/>
              </a:ext>
            </a:extLst>
          </p:cNvPr>
          <p:cNvSpPr txBox="1">
            <a:spLocks/>
          </p:cNvSpPr>
          <p:nvPr/>
        </p:nvSpPr>
        <p:spPr>
          <a:xfrm>
            <a:off x="2076655" y="4879689"/>
            <a:ext cx="2079909" cy="454524"/>
          </a:xfrm>
          <a:prstGeom prst="rect">
            <a:avLst/>
          </a:prstGeom>
          <a:noFill/>
        </p:spPr>
        <p:txBody>
          <a:bodyPr vert="horz" lIns="91440" tIns="45720" rIns="91440" bIns="45720" rtlCol="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David Ramey</a:t>
            </a:r>
          </a:p>
          <a:p>
            <a:pPr marL="0" indent="0" algn="ctr">
              <a:buFont typeface="Arial" panose="020B0604020202020204" pitchFamily="34" charset="0"/>
              <a:buNone/>
            </a:pPr>
            <a:r>
              <a:rPr lang="en-US" dirty="0"/>
              <a:t>HS3</a:t>
            </a:r>
          </a:p>
          <a:p>
            <a:pPr marL="0" indent="0" algn="ctr">
              <a:buFont typeface="Arial" panose="020B0604020202020204" pitchFamily="34" charset="0"/>
              <a:buNone/>
            </a:pPr>
            <a:endParaRPr lang="en-US" dirty="0"/>
          </a:p>
        </p:txBody>
      </p:sp>
      <p:sp>
        <p:nvSpPr>
          <p:cNvPr id="25" name="Content Placeholder 5">
            <a:extLst>
              <a:ext uri="{FF2B5EF4-FFF2-40B4-BE49-F238E27FC236}">
                <a16:creationId xmlns:a16="http://schemas.microsoft.com/office/drawing/2014/main" id="{649CCF98-B239-4513-83E1-F0378CA95201}"/>
              </a:ext>
            </a:extLst>
          </p:cNvPr>
          <p:cNvSpPr txBox="1">
            <a:spLocks/>
          </p:cNvSpPr>
          <p:nvPr/>
        </p:nvSpPr>
        <p:spPr>
          <a:xfrm>
            <a:off x="4484008" y="4879689"/>
            <a:ext cx="2123291" cy="454524"/>
          </a:xfrm>
          <a:prstGeom prst="rect">
            <a:avLst/>
          </a:prstGeom>
        </p:spPr>
        <p:txBody>
          <a:bodyPr vert="horz" lIns="91440" tIns="45720" rIns="91440" bIns="45720" rtlCol="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Bernadette Ramey</a:t>
            </a:r>
          </a:p>
        </p:txBody>
      </p:sp>
      <p:sp>
        <p:nvSpPr>
          <p:cNvPr id="26" name="Content Placeholder 5">
            <a:extLst>
              <a:ext uri="{FF2B5EF4-FFF2-40B4-BE49-F238E27FC236}">
                <a16:creationId xmlns:a16="http://schemas.microsoft.com/office/drawing/2014/main" id="{DEC094E7-9235-4F3C-A589-56778519BABE}"/>
              </a:ext>
            </a:extLst>
          </p:cNvPr>
          <p:cNvSpPr txBox="1">
            <a:spLocks/>
          </p:cNvSpPr>
          <p:nvPr/>
        </p:nvSpPr>
        <p:spPr>
          <a:xfrm>
            <a:off x="7139489" y="4905743"/>
            <a:ext cx="1855504" cy="428470"/>
          </a:xfrm>
          <a:prstGeom prst="rect">
            <a:avLst/>
          </a:prstGeom>
          <a:noFill/>
        </p:spPr>
        <p:txBody>
          <a:bodyPr vert="horz" lIns="91440" tIns="45720" rIns="91440" bIns="45720" rtlCol="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Christiana Mingura</a:t>
            </a:r>
          </a:p>
        </p:txBody>
      </p:sp>
      <p:sp>
        <p:nvSpPr>
          <p:cNvPr id="49" name="Content Placeholder 5">
            <a:extLst>
              <a:ext uri="{FF2B5EF4-FFF2-40B4-BE49-F238E27FC236}">
                <a16:creationId xmlns:a16="http://schemas.microsoft.com/office/drawing/2014/main" id="{68D38F46-F739-41D9-A3FB-3C2A0982EAF3}"/>
              </a:ext>
            </a:extLst>
          </p:cNvPr>
          <p:cNvSpPr txBox="1">
            <a:spLocks/>
          </p:cNvSpPr>
          <p:nvPr/>
        </p:nvSpPr>
        <p:spPr>
          <a:xfrm>
            <a:off x="868740" y="1385359"/>
            <a:ext cx="2819979" cy="781398"/>
          </a:xfrm>
          <a:prstGeom prst="rect">
            <a:avLst/>
          </a:prstGeom>
          <a:noFill/>
        </p:spPr>
        <p:txBody>
          <a:bodyPr vert="horz" lIns="91440" tIns="45720" rIns="91440" bIns="45720" rtlCol="0" anchor="b" anchorCtr="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Health &amp; Safety</a:t>
            </a:r>
          </a:p>
        </p:txBody>
      </p:sp>
      <p:sp>
        <p:nvSpPr>
          <p:cNvPr id="50" name="Content Placeholder 5">
            <a:extLst>
              <a:ext uri="{FF2B5EF4-FFF2-40B4-BE49-F238E27FC236}">
                <a16:creationId xmlns:a16="http://schemas.microsoft.com/office/drawing/2014/main" id="{EFDE8236-7B90-49DD-9591-F1C98C433295}"/>
              </a:ext>
            </a:extLst>
          </p:cNvPr>
          <p:cNvSpPr txBox="1">
            <a:spLocks/>
          </p:cNvSpPr>
          <p:nvPr/>
        </p:nvSpPr>
        <p:spPr>
          <a:xfrm>
            <a:off x="4264283" y="1375017"/>
            <a:ext cx="2447108" cy="781398"/>
          </a:xfrm>
          <a:prstGeom prst="rect">
            <a:avLst/>
          </a:prstGeom>
          <a:noFill/>
        </p:spPr>
        <p:txBody>
          <a:bodyPr vert="horz" lIns="91440" tIns="45720" rIns="91440" bIns="45720" rtlCol="0" anchor="b" anchorCtr="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Training</a:t>
            </a:r>
          </a:p>
        </p:txBody>
      </p:sp>
      <p:sp>
        <p:nvSpPr>
          <p:cNvPr id="51" name="Content Placeholder 5">
            <a:extLst>
              <a:ext uri="{FF2B5EF4-FFF2-40B4-BE49-F238E27FC236}">
                <a16:creationId xmlns:a16="http://schemas.microsoft.com/office/drawing/2014/main" id="{BD924D8C-D7E5-40F9-BF55-CE3C1F7503B2}"/>
              </a:ext>
            </a:extLst>
          </p:cNvPr>
          <p:cNvSpPr txBox="1">
            <a:spLocks/>
          </p:cNvSpPr>
          <p:nvPr/>
        </p:nvSpPr>
        <p:spPr>
          <a:xfrm>
            <a:off x="6704164" y="1385359"/>
            <a:ext cx="2737332" cy="781398"/>
          </a:xfrm>
          <a:prstGeom prst="rect">
            <a:avLst/>
          </a:prstGeom>
          <a:noFill/>
        </p:spPr>
        <p:txBody>
          <a:bodyPr vert="horz" lIns="91440" tIns="45720" rIns="91440" bIns="45720" rtlCol="0" anchor="b" anchorCtr="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Human Resources</a:t>
            </a:r>
          </a:p>
        </p:txBody>
      </p:sp>
      <p:sp>
        <p:nvSpPr>
          <p:cNvPr id="52" name="Content Placeholder 5">
            <a:extLst>
              <a:ext uri="{FF2B5EF4-FFF2-40B4-BE49-F238E27FC236}">
                <a16:creationId xmlns:a16="http://schemas.microsoft.com/office/drawing/2014/main" id="{64A091DC-6636-4401-B777-E10E7C138908}"/>
              </a:ext>
            </a:extLst>
          </p:cNvPr>
          <p:cNvSpPr txBox="1">
            <a:spLocks/>
          </p:cNvSpPr>
          <p:nvPr/>
        </p:nvSpPr>
        <p:spPr>
          <a:xfrm>
            <a:off x="9105915" y="1359305"/>
            <a:ext cx="3351026" cy="781398"/>
          </a:xfrm>
          <a:prstGeom prst="rect">
            <a:avLst/>
          </a:prstGeom>
          <a:noFill/>
        </p:spPr>
        <p:txBody>
          <a:bodyPr vert="horz" lIns="91440" tIns="45720" rIns="91440" bIns="45720" rtlCol="0" anchor="b" anchorCtr="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Environmental</a:t>
            </a:r>
          </a:p>
        </p:txBody>
      </p:sp>
      <p:cxnSp>
        <p:nvCxnSpPr>
          <p:cNvPr id="53" name="Straight Connector 52">
            <a:extLst>
              <a:ext uri="{FF2B5EF4-FFF2-40B4-BE49-F238E27FC236}">
                <a16:creationId xmlns:a16="http://schemas.microsoft.com/office/drawing/2014/main" id="{593CF0C5-23A2-4828-8A46-0821FCAF3D2A}"/>
              </a:ext>
            </a:extLst>
          </p:cNvPr>
          <p:cNvCxnSpPr>
            <a:cxnSpLocks/>
          </p:cNvCxnSpPr>
          <p:nvPr/>
        </p:nvCxnSpPr>
        <p:spPr>
          <a:xfrm>
            <a:off x="4359388" y="2394925"/>
            <a:ext cx="0" cy="3474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AE7E2D-1C60-4D31-9E08-B42D9583BB18}"/>
              </a:ext>
            </a:extLst>
          </p:cNvPr>
          <p:cNvCxnSpPr>
            <a:cxnSpLocks/>
          </p:cNvCxnSpPr>
          <p:nvPr/>
        </p:nvCxnSpPr>
        <p:spPr>
          <a:xfrm>
            <a:off x="6866720" y="2384042"/>
            <a:ext cx="0" cy="3474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0DD1300-7323-4ACA-A71D-E5D6637EDD96}"/>
              </a:ext>
            </a:extLst>
          </p:cNvPr>
          <p:cNvCxnSpPr>
            <a:cxnSpLocks/>
          </p:cNvCxnSpPr>
          <p:nvPr/>
        </p:nvCxnSpPr>
        <p:spPr>
          <a:xfrm>
            <a:off x="9547349" y="2394925"/>
            <a:ext cx="0" cy="347472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3842371-B716-45DF-8A92-27CB650F9760}"/>
              </a:ext>
            </a:extLst>
          </p:cNvPr>
          <p:cNvPicPr>
            <a:picLocks noChangeAspect="1"/>
          </p:cNvPicPr>
          <p:nvPr/>
        </p:nvPicPr>
        <p:blipFill>
          <a:blip r:embed="rId2"/>
          <a:srcRect/>
          <a:stretch/>
        </p:blipFill>
        <p:spPr>
          <a:xfrm>
            <a:off x="7281283" y="2477886"/>
            <a:ext cx="1753705" cy="2338273"/>
          </a:xfrm>
          <a:prstGeom prst="rect">
            <a:avLst/>
          </a:prstGeom>
        </p:spPr>
      </p:pic>
      <p:pic>
        <p:nvPicPr>
          <p:cNvPr id="10" name="Picture 9">
            <a:extLst>
              <a:ext uri="{FF2B5EF4-FFF2-40B4-BE49-F238E27FC236}">
                <a16:creationId xmlns:a16="http://schemas.microsoft.com/office/drawing/2014/main" id="{334642EE-2020-4FAE-9074-914FF5953B38}"/>
              </a:ext>
            </a:extLst>
          </p:cNvPr>
          <p:cNvPicPr>
            <a:picLocks noChangeAspect="1"/>
          </p:cNvPicPr>
          <p:nvPr/>
        </p:nvPicPr>
        <p:blipFill>
          <a:blip r:embed="rId3"/>
          <a:srcRect/>
          <a:stretch/>
        </p:blipFill>
        <p:spPr>
          <a:xfrm>
            <a:off x="255562" y="2360194"/>
            <a:ext cx="1788714" cy="2384952"/>
          </a:xfrm>
          <a:prstGeom prst="rect">
            <a:avLst/>
          </a:prstGeom>
        </p:spPr>
      </p:pic>
      <p:sp>
        <p:nvSpPr>
          <p:cNvPr id="32" name="Content Placeholder 5">
            <a:extLst>
              <a:ext uri="{FF2B5EF4-FFF2-40B4-BE49-F238E27FC236}">
                <a16:creationId xmlns:a16="http://schemas.microsoft.com/office/drawing/2014/main" id="{5FD8E8F6-C121-467B-BB4D-CCE74D608D69}"/>
              </a:ext>
            </a:extLst>
          </p:cNvPr>
          <p:cNvSpPr txBox="1">
            <a:spLocks/>
          </p:cNvSpPr>
          <p:nvPr/>
        </p:nvSpPr>
        <p:spPr>
          <a:xfrm>
            <a:off x="9939755" y="4905743"/>
            <a:ext cx="1855504" cy="428470"/>
          </a:xfrm>
          <a:prstGeom prst="rect">
            <a:avLst/>
          </a:prstGeom>
          <a:noFill/>
        </p:spPr>
        <p:txBody>
          <a:bodyPr vert="horz" lIns="91440" tIns="45720" rIns="91440" bIns="45720" rtlCol="0">
            <a:noAutofit/>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Thomas Ashy</a:t>
            </a:r>
          </a:p>
        </p:txBody>
      </p:sp>
      <p:pic>
        <p:nvPicPr>
          <p:cNvPr id="15" name="Picture 14">
            <a:extLst>
              <a:ext uri="{FF2B5EF4-FFF2-40B4-BE49-F238E27FC236}">
                <a16:creationId xmlns:a16="http://schemas.microsoft.com/office/drawing/2014/main" id="{E2867648-9EFB-4ADA-BE50-05FA00AF3FD1}"/>
              </a:ext>
            </a:extLst>
          </p:cNvPr>
          <p:cNvPicPr>
            <a:picLocks noChangeAspect="1"/>
          </p:cNvPicPr>
          <p:nvPr/>
        </p:nvPicPr>
        <p:blipFill>
          <a:blip r:embed="rId4"/>
          <a:stretch>
            <a:fillRect/>
          </a:stretch>
        </p:blipFill>
        <p:spPr>
          <a:xfrm>
            <a:off x="4687196" y="2329155"/>
            <a:ext cx="1809429" cy="2447030"/>
          </a:xfrm>
          <a:prstGeom prst="rect">
            <a:avLst/>
          </a:prstGeom>
        </p:spPr>
      </p:pic>
      <p:pic>
        <p:nvPicPr>
          <p:cNvPr id="4" name="Picture 3">
            <a:extLst>
              <a:ext uri="{FF2B5EF4-FFF2-40B4-BE49-F238E27FC236}">
                <a16:creationId xmlns:a16="http://schemas.microsoft.com/office/drawing/2014/main" id="{735E9A1E-847A-4209-92BA-E9886B5834C2}"/>
              </a:ext>
            </a:extLst>
          </p:cNvPr>
          <p:cNvPicPr>
            <a:picLocks noChangeAspect="1"/>
          </p:cNvPicPr>
          <p:nvPr/>
        </p:nvPicPr>
        <p:blipFill>
          <a:blip r:embed="rId5"/>
          <a:stretch>
            <a:fillRect/>
          </a:stretch>
        </p:blipFill>
        <p:spPr>
          <a:xfrm>
            <a:off x="9920091" y="2403638"/>
            <a:ext cx="1864452" cy="2486563"/>
          </a:xfrm>
          <a:prstGeom prst="rect">
            <a:avLst/>
          </a:prstGeom>
        </p:spPr>
      </p:pic>
      <p:pic>
        <p:nvPicPr>
          <p:cNvPr id="7" name="Picture 6">
            <a:extLst>
              <a:ext uri="{FF2B5EF4-FFF2-40B4-BE49-F238E27FC236}">
                <a16:creationId xmlns:a16="http://schemas.microsoft.com/office/drawing/2014/main" id="{08C62CAB-F77E-493D-90DB-DFAD6F9E2E93}"/>
              </a:ext>
            </a:extLst>
          </p:cNvPr>
          <p:cNvPicPr>
            <a:picLocks noChangeAspect="1"/>
          </p:cNvPicPr>
          <p:nvPr/>
        </p:nvPicPr>
        <p:blipFill>
          <a:blip r:embed="rId6"/>
          <a:srcRect/>
          <a:stretch/>
        </p:blipFill>
        <p:spPr>
          <a:xfrm>
            <a:off x="2372083" y="2360193"/>
            <a:ext cx="1731125" cy="2384953"/>
          </a:xfrm>
          <a:prstGeom prst="rect">
            <a:avLst/>
          </a:prstGeom>
        </p:spPr>
      </p:pic>
    </p:spTree>
    <p:extLst>
      <p:ext uri="{BB962C8B-B14F-4D97-AF65-F5344CB8AC3E}">
        <p14:creationId xmlns:p14="http://schemas.microsoft.com/office/powerpoint/2010/main" val="102959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E0E78B-10A9-48CF-BE04-EA08B00B95F0}"/>
              </a:ext>
            </a:extLst>
          </p:cNvPr>
          <p:cNvSpPr>
            <a:spLocks noGrp="1"/>
          </p:cNvSpPr>
          <p:nvPr>
            <p:ph type="ctrTitle"/>
          </p:nvPr>
        </p:nvSpPr>
        <p:spPr>
          <a:xfrm>
            <a:off x="890336" y="1601652"/>
            <a:ext cx="9582411" cy="1418262"/>
          </a:xfrm>
        </p:spPr>
        <p:txBody>
          <a:bodyPr/>
          <a:lstStyle/>
          <a:p>
            <a:r>
              <a:rPr lang="en-US"/>
              <a:t>The Morenci Concentrator has several components and areas…</a:t>
            </a:r>
          </a:p>
        </p:txBody>
      </p:sp>
      <p:sp>
        <p:nvSpPr>
          <p:cNvPr id="4" name="Slide Number Placeholder 3">
            <a:extLst>
              <a:ext uri="{FF2B5EF4-FFF2-40B4-BE49-F238E27FC236}">
                <a16:creationId xmlns:a16="http://schemas.microsoft.com/office/drawing/2014/main" id="{8BF63103-3539-46A1-A231-A9F3EFEB0098}"/>
              </a:ext>
            </a:extLst>
          </p:cNvPr>
          <p:cNvSpPr>
            <a:spLocks noGrp="1"/>
          </p:cNvSpPr>
          <p:nvPr>
            <p:ph type="sldNum" sz="quarter" idx="12"/>
          </p:nvPr>
        </p:nvSpPr>
        <p:spPr/>
        <p:txBody>
          <a:bodyPr/>
          <a:lstStyle/>
          <a:p>
            <a:fld id="{B5EB69C0-7537-C24C-BC67-8B5F238D9475}" type="slidenum">
              <a:rPr lang="en-US" smtClean="0"/>
              <a:pPr/>
              <a:t>8</a:t>
            </a:fld>
            <a:endParaRPr lang="en-US"/>
          </a:p>
        </p:txBody>
      </p:sp>
    </p:spTree>
    <p:extLst>
      <p:ext uri="{BB962C8B-B14F-4D97-AF65-F5344CB8AC3E}">
        <p14:creationId xmlns:p14="http://schemas.microsoft.com/office/powerpoint/2010/main" val="846141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2546C4-8329-4E79-ACCB-83E33DA0361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3" name="think-cell Slide" r:id="rId5" imgW="395" imgH="394" progId="TCLayout.ActiveDocument.1">
                  <p:embed/>
                </p:oleObj>
              </mc:Choice>
              <mc:Fallback>
                <p:oleObj name="think-cell Slide" r:id="rId5" imgW="395" imgH="394" progId="TCLayout.ActiveDocument.1">
                  <p:embed/>
                  <p:pic>
                    <p:nvPicPr>
                      <p:cNvPr id="2" name="Object 1" hidden="1">
                        <a:extLst>
                          <a:ext uri="{FF2B5EF4-FFF2-40B4-BE49-F238E27FC236}">
                            <a16:creationId xmlns:a16="http://schemas.microsoft.com/office/drawing/2014/main" id="{292546C4-8329-4E79-ACCB-83E33DA0361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D40714F1-A388-4882-B127-782A48791546}"/>
              </a:ext>
            </a:extLst>
          </p:cNvPr>
          <p:cNvSpPr>
            <a:spLocks noGrp="1"/>
          </p:cNvSpPr>
          <p:nvPr>
            <p:ph type="sldNum" sz="quarter" idx="12"/>
          </p:nvPr>
        </p:nvSpPr>
        <p:spPr/>
        <p:txBody>
          <a:bodyPr/>
          <a:lstStyle/>
          <a:p>
            <a:fld id="{B5EB69C0-7537-C24C-BC67-8B5F238D9475}" type="slidenum">
              <a:rPr lang="en-US" smtClean="0"/>
              <a:pPr/>
              <a:t>9</a:t>
            </a:fld>
            <a:endParaRPr lang="en-US"/>
          </a:p>
        </p:txBody>
      </p:sp>
      <p:pic>
        <p:nvPicPr>
          <p:cNvPr id="5" name="Picture 2" descr="C:\Users\015920\AppData\Local\Temp\SNAGHTMLa92271.PNG">
            <a:extLst>
              <a:ext uri="{FF2B5EF4-FFF2-40B4-BE49-F238E27FC236}">
                <a16:creationId xmlns:a16="http://schemas.microsoft.com/office/drawing/2014/main" id="{97FF4E9F-D4D3-41BC-B8BD-EBD340EDF8F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10360" y="1166045"/>
            <a:ext cx="7921071" cy="55824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019D9E9-0E5F-4A71-A9F6-9AFBF91D56D1}"/>
              </a:ext>
            </a:extLst>
          </p:cNvPr>
          <p:cNvSpPr txBox="1">
            <a:spLocks/>
          </p:cNvSpPr>
          <p:nvPr/>
        </p:nvSpPr>
        <p:spPr>
          <a:xfrm>
            <a:off x="160568" y="337449"/>
            <a:ext cx="10397452" cy="614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a:lstStyle>
          <a:p>
            <a:r>
              <a:rPr lang="en-US" sz="2700" dirty="0">
                <a:solidFill>
                  <a:schemeClr val="tx1"/>
                </a:solidFill>
              </a:rPr>
              <a:t>The Mill is a complex system consisting of a number of different areas</a:t>
            </a:r>
          </a:p>
        </p:txBody>
      </p:sp>
      <p:sp>
        <p:nvSpPr>
          <p:cNvPr id="4" name="Content Placeholder 3">
            <a:extLst>
              <a:ext uri="{FF2B5EF4-FFF2-40B4-BE49-F238E27FC236}">
                <a16:creationId xmlns:a16="http://schemas.microsoft.com/office/drawing/2014/main" id="{D3A0FF57-A7F6-4EE1-A901-87A43D2E1E8D}"/>
              </a:ext>
            </a:extLst>
          </p:cNvPr>
          <p:cNvSpPr>
            <a:spLocks noGrp="1"/>
          </p:cNvSpPr>
          <p:nvPr>
            <p:ph idx="13"/>
          </p:nvPr>
        </p:nvSpPr>
        <p:spPr>
          <a:xfrm>
            <a:off x="160567" y="1393943"/>
            <a:ext cx="4100715" cy="5126608"/>
          </a:xfrm>
          <a:solidFill>
            <a:schemeClr val="accent5">
              <a:lumMod val="40000"/>
              <a:lumOff val="60000"/>
            </a:schemeClr>
          </a:solidFill>
        </p:spPr>
        <p:txBody>
          <a:bodyPr/>
          <a:lstStyle/>
          <a:p>
            <a:pPr marL="169863" indent="-169863">
              <a:buFont typeface="Arial" panose="020B0604020202020204" pitchFamily="34" charset="0"/>
              <a:buChar char="•"/>
            </a:pPr>
            <a:r>
              <a:rPr lang="en-US" dirty="0"/>
              <a:t>The Morenci Concentrator was commissioned in 1942 in support of the war effort </a:t>
            </a:r>
          </a:p>
          <a:p>
            <a:pPr marL="169863" indent="-169863">
              <a:buFont typeface="Arial" panose="020B0604020202020204" pitchFamily="34" charset="0"/>
              <a:buChar char="•"/>
            </a:pPr>
            <a:r>
              <a:rPr lang="en-US" dirty="0"/>
              <a:t>Copper production is now focused on supporting the global electrification effort</a:t>
            </a:r>
          </a:p>
          <a:p>
            <a:pPr marL="169863" indent="-169863">
              <a:buFont typeface="Arial" panose="020B0604020202020204" pitchFamily="34" charset="0"/>
              <a:buChar char="•"/>
            </a:pPr>
            <a:r>
              <a:rPr lang="en-US" dirty="0"/>
              <a:t>The Concentrator is made up of:</a:t>
            </a:r>
          </a:p>
          <a:p>
            <a:pPr marL="515938" lvl="1" indent="-169863">
              <a:buFont typeface="Arial" panose="020B0604020202020204" pitchFamily="34" charset="0"/>
              <a:buChar char="•"/>
            </a:pPr>
            <a:r>
              <a:rPr lang="en-US" dirty="0"/>
              <a:t>32 Ball Mills</a:t>
            </a:r>
          </a:p>
          <a:p>
            <a:pPr marL="515938" lvl="1" indent="-169863">
              <a:buFont typeface="Arial" panose="020B0604020202020204" pitchFamily="34" charset="0"/>
              <a:buChar char="•"/>
            </a:pPr>
            <a:r>
              <a:rPr lang="en-US" dirty="0"/>
              <a:t>Rougher Flotation</a:t>
            </a:r>
          </a:p>
          <a:p>
            <a:pPr marL="515938" lvl="1" indent="-169863">
              <a:buFont typeface="Arial" panose="020B0604020202020204" pitchFamily="34" charset="0"/>
              <a:buChar char="•"/>
            </a:pPr>
            <a:r>
              <a:rPr lang="en-US" dirty="0"/>
              <a:t>Cleaner Flotation</a:t>
            </a:r>
          </a:p>
          <a:p>
            <a:pPr marL="515938" lvl="1" indent="-169863">
              <a:buFont typeface="Arial" panose="020B0604020202020204" pitchFamily="34" charset="0"/>
              <a:buChar char="•"/>
            </a:pPr>
            <a:r>
              <a:rPr lang="en-US" dirty="0"/>
              <a:t>6 Concentrate Thickeners</a:t>
            </a:r>
          </a:p>
          <a:p>
            <a:pPr marL="169863" indent="-169863">
              <a:buFont typeface="Arial" panose="020B0604020202020204" pitchFamily="34" charset="0"/>
              <a:buChar char="•"/>
            </a:pPr>
            <a:endParaRPr lang="en-US" dirty="0"/>
          </a:p>
          <a:p>
            <a:pPr marL="169863" indent="-169863">
              <a:buFont typeface="Arial" panose="020B0604020202020204" pitchFamily="34" charset="0"/>
              <a:buChar char="•"/>
            </a:pPr>
            <a:endParaRPr lang="en-US" dirty="0"/>
          </a:p>
        </p:txBody>
      </p:sp>
    </p:spTree>
    <p:extLst>
      <p:ext uri="{BB962C8B-B14F-4D97-AF65-F5344CB8AC3E}">
        <p14:creationId xmlns:p14="http://schemas.microsoft.com/office/powerpoint/2010/main" val="37834846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2022_Electrifying the Future">
      <a:dk1>
        <a:srgbClr val="000000"/>
      </a:dk1>
      <a:lt1>
        <a:srgbClr val="FFFFFF"/>
      </a:lt1>
      <a:dk2>
        <a:srgbClr val="3F3F3F"/>
      </a:dk2>
      <a:lt2>
        <a:srgbClr val="FDF1DF"/>
      </a:lt2>
      <a:accent1>
        <a:srgbClr val="C14628"/>
      </a:accent1>
      <a:accent2>
        <a:srgbClr val="FF671C"/>
      </a:accent2>
      <a:accent3>
        <a:srgbClr val="F8991C"/>
      </a:accent3>
      <a:accent4>
        <a:srgbClr val="F28321"/>
      </a:accent4>
      <a:accent5>
        <a:srgbClr val="F8CF91"/>
      </a:accent5>
      <a:accent6>
        <a:srgbClr val="4C7093"/>
      </a:accent6>
      <a:hlink>
        <a:srgbClr val="00B0F0"/>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96b50f58-a40e-4869-8bc2-ee1dec35f0fa" xsi:nil="true"/>
    <TaxCatchAll xmlns="cd607997-8241-496c-997e-277352d2442c" xsi:nil="true"/>
    <lcf76f155ced4ddcb4097134ff3c332f xmlns="96b50f58-a40e-4869-8bc2-ee1dec35f0fa">
      <Terms xmlns="http://schemas.microsoft.com/office/infopath/2007/PartnerControls"/>
    </lcf76f155ced4ddcb4097134ff3c332f>
    <SharedWithUsers xmlns="cd607997-8241-496c-997e-277352d2442c">
      <UserInfo>
        <DisplayName>Lijek, Shannon</DisplayName>
        <AccountId>42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EF08CE-F0D8-4F60-914A-EB8892FBFAD8}">
  <ds:schemaRefs>
    <ds:schemaRef ds:uri="http://purl.org/dc/dcmitype/"/>
    <ds:schemaRef ds:uri="http://purl.org/dc/terms/"/>
    <ds:schemaRef ds:uri="http://schemas.openxmlformats.org/package/2006/metadata/core-properties"/>
    <ds:schemaRef ds:uri="http://schemas.microsoft.com/office/2006/documentManagement/types"/>
    <ds:schemaRef ds:uri="2df250d0-496c-419f-b2a7-e49beaef2fe7"/>
    <ds:schemaRef ds:uri="http://purl.org/dc/elements/1.1/"/>
    <ds:schemaRef ds:uri="http://schemas.microsoft.com/office/infopath/2007/PartnerControls"/>
    <ds:schemaRef ds:uri="c05f922f-c12e-4a5d-a6ae-9ab38e1a1bf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9352AF1-5230-4CC1-89FF-1F16987DBC2D}">
  <ds:schemaRefs>
    <ds:schemaRef ds:uri="http://schemas.microsoft.com/sharepoint/v3/contenttype/forms"/>
  </ds:schemaRefs>
</ds:datastoreItem>
</file>

<file path=customXml/itemProps3.xml><?xml version="1.0" encoding="utf-8"?>
<ds:datastoreItem xmlns:ds="http://schemas.openxmlformats.org/officeDocument/2006/customXml" ds:itemID="{FC755646-8299-4101-BEDD-6031A277A762}"/>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1426</TotalTime>
  <Words>3178</Words>
  <Application>Microsoft Office PowerPoint</Application>
  <PresentationFormat>Widescreen</PresentationFormat>
  <Paragraphs>410</Paragraphs>
  <Slides>52</Slides>
  <Notes>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Arial</vt:lpstr>
      <vt:lpstr>Calibri</vt:lpstr>
      <vt:lpstr>Courier New</vt:lpstr>
      <vt:lpstr>D-DIN</vt:lpstr>
      <vt:lpstr>Franklin Gothic Book</vt:lpstr>
      <vt:lpstr>Roboto Black</vt:lpstr>
      <vt:lpstr>Wingdings</vt:lpstr>
      <vt:lpstr>Wingdings 3</vt:lpstr>
      <vt:lpstr>1_Office Theme</vt:lpstr>
      <vt:lpstr>think-cell Slide</vt:lpstr>
      <vt:lpstr>Morenci Concentrator (Mill) Site-Specific Training</vt:lpstr>
      <vt:lpstr>Meet the Team…</vt:lpstr>
      <vt:lpstr>A little bit about our Leadership Team</vt:lpstr>
      <vt:lpstr>Operations Leadership Team</vt:lpstr>
      <vt:lpstr>Operations Leadership Team</vt:lpstr>
      <vt:lpstr>Electrical Leadership Team</vt:lpstr>
      <vt:lpstr>Some additional resources to help you out in the Morenci Mill</vt:lpstr>
      <vt:lpstr>The Morenci Concentrator has several components and areas…</vt:lpstr>
      <vt:lpstr>PowerPoint Presentation</vt:lpstr>
      <vt:lpstr>Our process starts with the Mill Intermediate Ore Stockpile/ Canyon…</vt:lpstr>
      <vt:lpstr>Morenci Concentrator  </vt:lpstr>
      <vt:lpstr>A bird’s eye view of the Morenci Ball Mill Floor</vt:lpstr>
      <vt:lpstr>In case of emergency it’s important that you know what to do…</vt:lpstr>
      <vt:lpstr>Emergency Response “Mayday” Procedures</vt:lpstr>
      <vt:lpstr>How to activate a Mayday  </vt:lpstr>
      <vt:lpstr>A few more things to keep in mind when calling in a Mayday…</vt:lpstr>
      <vt:lpstr>What to do if you’re involved in a medical event that doesn’t require a Mayday…</vt:lpstr>
      <vt:lpstr>There may be situations that require the Mill to be evacuated  </vt:lpstr>
      <vt:lpstr>The mill is a big place, it’s good to familiarize yourself with your closest evacuation point for headcount </vt:lpstr>
      <vt:lpstr>Morenci Concentrator Escort points, know where to go</vt:lpstr>
      <vt:lpstr>Evacuation Point 1 – Cleaner Regrind Area</vt:lpstr>
      <vt:lpstr>Escort #2</vt:lpstr>
      <vt:lpstr>Escort #3</vt:lpstr>
      <vt:lpstr>Escort #4 </vt:lpstr>
      <vt:lpstr>Escort #5 </vt:lpstr>
      <vt:lpstr>Personal Protective Equipment (PPE)</vt:lpstr>
      <vt:lpstr>There are some required basic PPE required for all employees entering the Morenci Mill</vt:lpstr>
      <vt:lpstr>Additional PPE may be required based on the area and exposure, keep your eyes posted for signage with requirements</vt:lpstr>
      <vt:lpstr>Preventing illness when working around fine dust and particulates is important for your long-term health</vt:lpstr>
      <vt:lpstr>So, what do we mean when we say you must be clean shaven?</vt:lpstr>
      <vt:lpstr>Light Vehicle Operation</vt:lpstr>
      <vt:lpstr>When parking your vehicle, it’s important to ensure it is secured by placing chocks in the appropriate position.</vt:lpstr>
      <vt:lpstr>Your vehicle’s horn is an important safety feature</vt:lpstr>
      <vt:lpstr>Additional Safety Hazards and Controls</vt:lpstr>
      <vt:lpstr>LOTOTO</vt:lpstr>
      <vt:lpstr>The Blue Stake Policy helps you understand if there are utilities in an area where you’re working</vt:lpstr>
      <vt:lpstr>Working in a confined space may require additional training and processes</vt:lpstr>
      <vt:lpstr>Be aware of Restricted Areas and the appropriate Flagging and Barricading</vt:lpstr>
      <vt:lpstr>Performing “hot work” requires additional training and skills</vt:lpstr>
      <vt:lpstr>Always be aware of heavy machinery and equipment in the area, including railroad traffic</vt:lpstr>
      <vt:lpstr>Stay clear of moving machinery and pinch points</vt:lpstr>
      <vt:lpstr>The Morenci Mill consists of a lot of moving parts, including conveyor belts</vt:lpstr>
      <vt:lpstr>There are a number of chemicals used in the mill.  Let’s take a look at a few of them and the hazards they cause</vt:lpstr>
      <vt:lpstr>Any time there is a risk of falling, it’s important to ensure you have the right fall protection for the job </vt:lpstr>
      <vt:lpstr>There’s a lot of water in our process…at times it can make for a difficult and risky work environment </vt:lpstr>
      <vt:lpstr>Our goal is to eliminate any environmental spills.  If a spill occurs it’s important to follow the proper procedures</vt:lpstr>
      <vt:lpstr>Keeping your work area clean is the best way to maintain a safe working environment</vt:lpstr>
      <vt:lpstr>We experience a good deal of lightening in Morenci at times and utilize a lightening detection system to keep you safe</vt:lpstr>
      <vt:lpstr>It can get hot out there…make sure you’re prepared to stay safe in the heat and humidity!</vt:lpstr>
      <vt:lpstr>The Morenci Mill is a strict non-smoking/vaping facility</vt:lpstr>
      <vt:lpstr>Available Outdoor Smoking Areas</vt:lpstr>
      <vt:lpstr>We have several “critters” roaming in our work areas; be aware of your surroundings at all times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Provencio, Alejandro</cp:lastModifiedBy>
  <cp:revision>6</cp:revision>
  <dcterms:created xsi:type="dcterms:W3CDTF">2022-01-20T21:24:06Z</dcterms:created>
  <dcterms:modified xsi:type="dcterms:W3CDTF">2023-08-23T18:23:01Z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1;#Communication|ab0814dc-ad79-4add-a59b-e4976d8b9098</vt:lpwstr>
  </property>
  <property fmtid="{D5CDD505-2E9C-101B-9397-08002B2CF9AE}" pid="3" name="FM Retention Category">
    <vt:lpwstr>4;#Administration|5648ecb6-843d-42d8-8ec5-901cd2d614fb</vt:lpwstr>
  </property>
  <property fmtid="{D5CDD505-2E9C-101B-9397-08002B2CF9AE}" pid="4" name="FM Ent Taxonomy">
    <vt:lpwstr>7;#Internal|78012a07-bc17-42a8-9dfa-203d907fea28</vt:lpwstr>
  </property>
  <property fmtid="{D5CDD505-2E9C-101B-9397-08002B2CF9AE}" pid="5" name="ContentTypeId">
    <vt:lpwstr>0x010100602F29FA50360A49A37197D48E0D59D5</vt:lpwstr>
  </property>
  <property fmtid="{D5CDD505-2E9C-101B-9397-08002B2CF9AE}" pid="6" name="MSIP_Label_56f8a036-ae1b-4f85-92d3-f4203c03c43b_ActionId">
    <vt:lpwstr>04fa0a08-202e-4f8f-8269-00c1f1b2e5ed</vt:lpwstr>
  </property>
  <property fmtid="{D5CDD505-2E9C-101B-9397-08002B2CF9AE}" pid="7" name="MSIP_Label_56f8a036-ae1b-4f85-92d3-f4203c03c43b_ContentBits">
    <vt:lpwstr>0</vt:lpwstr>
  </property>
  <property fmtid="{D5CDD505-2E9C-101B-9397-08002B2CF9AE}" pid="8" name="MSIP_Label_56f8a036-ae1b-4f85-92d3-f4203c03c43b_Name">
    <vt:lpwstr>56f8a036-ae1b-4f85-92d3-f4203c03c43b</vt:lpwstr>
  </property>
  <property fmtid="{D5CDD505-2E9C-101B-9397-08002B2CF9AE}" pid="9" name="MSIP_Label_56f8a036-ae1b-4f85-92d3-f4203c03c43b_Enabled">
    <vt:lpwstr>true</vt:lpwstr>
  </property>
  <property fmtid="{D5CDD505-2E9C-101B-9397-08002B2CF9AE}" pid="10" name="MSIP_Label_56f8a036-ae1b-4f85-92d3-f4203c03c43b_SetDate">
    <vt:lpwstr>2022-05-25T18:42:59Z</vt:lpwstr>
  </property>
  <property fmtid="{D5CDD505-2E9C-101B-9397-08002B2CF9AE}" pid="11" name="MSIP_Label_56f8a036-ae1b-4f85-92d3-f4203c03c43b_SiteId">
    <vt:lpwstr>5f229ce1-773c-46ed-a6fa-974006fae097</vt:lpwstr>
  </property>
  <property fmtid="{D5CDD505-2E9C-101B-9397-08002B2CF9AE}" pid="12" name="MSIP_Label_56f8a036-ae1b-4f85-92d3-f4203c03c43b_Method">
    <vt:lpwstr>Standard</vt:lpwstr>
  </property>
  <property fmtid="{D5CDD505-2E9C-101B-9397-08002B2CF9AE}" pid="13" name="MediaServiceImageTags">
    <vt:lpwstr/>
  </property>
  <property fmtid="{D5CDD505-2E9C-101B-9397-08002B2CF9AE}" pid="14" name="Order">
    <vt:lpwstr>529200.000000000</vt:lpwstr>
  </property>
  <property fmtid="{D5CDD505-2E9C-101B-9397-08002B2CF9AE}" pid="15" name="xd_ProgID">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