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8" r:id="rId4"/>
  </p:sldMasterIdLst>
  <p:notesMasterIdLst>
    <p:notesMasterId r:id="rId59"/>
  </p:notesMasterIdLst>
  <p:handoutMasterIdLst>
    <p:handoutMasterId r:id="rId60"/>
  </p:handoutMasterIdLst>
  <p:sldIdLst>
    <p:sldId id="283" r:id="rId5"/>
    <p:sldId id="299" r:id="rId6"/>
    <p:sldId id="300" r:id="rId7"/>
    <p:sldId id="387" r:id="rId8"/>
    <p:sldId id="313" r:id="rId9"/>
    <p:sldId id="314" r:id="rId10"/>
    <p:sldId id="388" r:id="rId11"/>
    <p:sldId id="316" r:id="rId12"/>
    <p:sldId id="317" r:id="rId13"/>
    <p:sldId id="318" r:id="rId14"/>
    <p:sldId id="319" r:id="rId15"/>
    <p:sldId id="322" r:id="rId16"/>
    <p:sldId id="321" r:id="rId17"/>
    <p:sldId id="323" r:id="rId18"/>
    <p:sldId id="324" r:id="rId19"/>
    <p:sldId id="325" r:id="rId20"/>
    <p:sldId id="326" r:id="rId21"/>
    <p:sldId id="327" r:id="rId22"/>
    <p:sldId id="328" r:id="rId23"/>
    <p:sldId id="330" r:id="rId24"/>
    <p:sldId id="334" r:id="rId25"/>
    <p:sldId id="336" r:id="rId26"/>
    <p:sldId id="337" r:id="rId27"/>
    <p:sldId id="338" r:id="rId28"/>
    <p:sldId id="339" r:id="rId29"/>
    <p:sldId id="340" r:id="rId30"/>
    <p:sldId id="341" r:id="rId31"/>
    <p:sldId id="342" r:id="rId32"/>
    <p:sldId id="343" r:id="rId33"/>
    <p:sldId id="345" r:id="rId34"/>
    <p:sldId id="346" r:id="rId35"/>
    <p:sldId id="352" r:id="rId36"/>
    <p:sldId id="353" r:id="rId37"/>
    <p:sldId id="354" r:id="rId38"/>
    <p:sldId id="356" r:id="rId39"/>
    <p:sldId id="362" r:id="rId40"/>
    <p:sldId id="363" r:id="rId41"/>
    <p:sldId id="364" r:id="rId42"/>
    <p:sldId id="365" r:id="rId43"/>
    <p:sldId id="366" r:id="rId44"/>
    <p:sldId id="367" r:id="rId45"/>
    <p:sldId id="368" r:id="rId46"/>
    <p:sldId id="371" r:id="rId47"/>
    <p:sldId id="372" r:id="rId48"/>
    <p:sldId id="373" r:id="rId49"/>
    <p:sldId id="384" r:id="rId50"/>
    <p:sldId id="385" r:id="rId51"/>
    <p:sldId id="292" r:id="rId52"/>
    <p:sldId id="293" r:id="rId53"/>
    <p:sldId id="294" r:id="rId54"/>
    <p:sldId id="295" r:id="rId55"/>
    <p:sldId id="296" r:id="rId56"/>
    <p:sldId id="297" r:id="rId57"/>
    <p:sldId id="386" r:id="rId5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66" userDrawn="1">
          <p15:clr>
            <a:srgbClr val="A4A3A4"/>
          </p15:clr>
        </p15:guide>
        <p15:guide id="2" orient="horz" pos="628" userDrawn="1">
          <p15:clr>
            <a:srgbClr val="A4A3A4"/>
          </p15:clr>
        </p15:guide>
        <p15:guide id="3" orient="horz" pos="4320" userDrawn="1">
          <p15:clr>
            <a:srgbClr val="A4A3A4"/>
          </p15:clr>
        </p15:guide>
        <p15:guide id="4" pos="96" userDrawn="1">
          <p15:clr>
            <a:srgbClr val="A4A3A4"/>
          </p15:clr>
        </p15:guide>
        <p15:guide id="5" pos="2880" userDrawn="1">
          <p15:clr>
            <a:srgbClr val="A4A3A4"/>
          </p15:clr>
        </p15:guide>
        <p15:guide id="6" pos="5664"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5929"/>
    <a:srgbClr val="D3873F"/>
    <a:srgbClr val="E6E6E6"/>
    <a:srgbClr val="0E4059"/>
    <a:srgbClr val="0B3C55"/>
    <a:srgbClr val="A85B41"/>
    <a:srgbClr val="E4E0D9"/>
    <a:srgbClr val="6E614A"/>
    <a:srgbClr val="997F69"/>
    <a:srgbClr val="BA8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55" autoAdjust="0"/>
    <p:restoredTop sz="86329" autoAdjust="0"/>
  </p:normalViewPr>
  <p:slideViewPr>
    <p:cSldViewPr snapToGrid="0">
      <p:cViewPr varScale="1">
        <p:scale>
          <a:sx n="97" d="100"/>
          <a:sy n="97" d="100"/>
        </p:scale>
        <p:origin x="1794" y="72"/>
      </p:cViewPr>
      <p:guideLst>
        <p:guide orient="horz" pos="4266"/>
        <p:guide orient="horz" pos="628"/>
        <p:guide orient="horz" pos="4320"/>
        <p:guide pos="96"/>
        <p:guide pos="2880"/>
        <p:guide pos="56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6" d="100"/>
        <a:sy n="146" d="100"/>
      </p:scale>
      <p:origin x="0" y="0"/>
    </p:cViewPr>
  </p:sorterViewPr>
  <p:notesViewPr>
    <p:cSldViewPr snapToGrid="0">
      <p:cViewPr varScale="1">
        <p:scale>
          <a:sx n="85" d="100"/>
          <a:sy n="85" d="100"/>
        </p:scale>
        <p:origin x="2296" y="1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6"/>
            <a:ext cx="3042969" cy="464813"/>
          </a:xfrm>
          <a:prstGeom prst="rect">
            <a:avLst/>
          </a:prstGeom>
          <a:noFill/>
          <a:ln w="9525">
            <a:noFill/>
            <a:miter lim="800000"/>
            <a:headEnd/>
            <a:tailEnd/>
          </a:ln>
          <a:effectLst/>
        </p:spPr>
        <p:txBody>
          <a:bodyPr vert="horz" wrap="square" lIns="92289" tIns="46147" rIns="92289" bIns="46147" numCol="1" anchor="t" anchorCtr="0" compatLnSpc="1">
            <a:prstTxWarp prst="textNoShape">
              <a:avLst/>
            </a:prstTxWarp>
          </a:bodyPr>
          <a:lstStyle>
            <a:lvl1pPr>
              <a:defRPr sz="900"/>
            </a:lvl1pPr>
          </a:lstStyle>
          <a:p>
            <a:pPr>
              <a:defRPr/>
            </a:pPr>
            <a:endParaRPr lang="en-US" dirty="0"/>
          </a:p>
        </p:txBody>
      </p:sp>
      <p:sp>
        <p:nvSpPr>
          <p:cNvPr id="9219" name="Rectangle 3"/>
          <p:cNvSpPr>
            <a:spLocks noGrp="1" noChangeArrowheads="1"/>
          </p:cNvSpPr>
          <p:nvPr>
            <p:ph type="dt" sz="quarter" idx="1"/>
          </p:nvPr>
        </p:nvSpPr>
        <p:spPr bwMode="auto">
          <a:xfrm>
            <a:off x="3978539" y="6"/>
            <a:ext cx="3042968" cy="464813"/>
          </a:xfrm>
          <a:prstGeom prst="rect">
            <a:avLst/>
          </a:prstGeom>
          <a:noFill/>
          <a:ln w="9525">
            <a:noFill/>
            <a:miter lim="800000"/>
            <a:headEnd/>
            <a:tailEnd/>
          </a:ln>
          <a:effectLst/>
        </p:spPr>
        <p:txBody>
          <a:bodyPr vert="horz" wrap="square" lIns="92289" tIns="46147" rIns="92289" bIns="46147" numCol="1" anchor="t" anchorCtr="0" compatLnSpc="1">
            <a:prstTxWarp prst="textNoShape">
              <a:avLst/>
            </a:prstTxWarp>
          </a:bodyPr>
          <a:lstStyle>
            <a:lvl1pPr algn="r">
              <a:defRPr sz="900"/>
            </a:lvl1pPr>
          </a:lstStyle>
          <a:p>
            <a:pPr>
              <a:defRPr/>
            </a:pPr>
            <a:endParaRPr lang="en-US" dirty="0"/>
          </a:p>
        </p:txBody>
      </p:sp>
      <p:sp>
        <p:nvSpPr>
          <p:cNvPr id="9220" name="Rectangle 4"/>
          <p:cNvSpPr>
            <a:spLocks noGrp="1" noChangeArrowheads="1"/>
          </p:cNvSpPr>
          <p:nvPr>
            <p:ph type="ftr" sz="quarter" idx="2"/>
          </p:nvPr>
        </p:nvSpPr>
        <p:spPr bwMode="auto">
          <a:xfrm>
            <a:off x="0" y="8842690"/>
            <a:ext cx="3042969" cy="464813"/>
          </a:xfrm>
          <a:prstGeom prst="rect">
            <a:avLst/>
          </a:prstGeom>
          <a:noFill/>
          <a:ln w="9525">
            <a:noFill/>
            <a:miter lim="800000"/>
            <a:headEnd/>
            <a:tailEnd/>
          </a:ln>
          <a:effectLst/>
        </p:spPr>
        <p:txBody>
          <a:bodyPr vert="horz" wrap="square" lIns="92289" tIns="46147" rIns="92289" bIns="46147" numCol="1" anchor="b" anchorCtr="0" compatLnSpc="1">
            <a:prstTxWarp prst="textNoShape">
              <a:avLst/>
            </a:prstTxWarp>
          </a:bodyPr>
          <a:lstStyle>
            <a:lvl1pPr>
              <a:defRPr sz="900"/>
            </a:lvl1pPr>
          </a:lstStyle>
          <a:p>
            <a:pPr>
              <a:defRPr/>
            </a:pPr>
            <a:endParaRPr lang="en-US" dirty="0"/>
          </a:p>
        </p:txBody>
      </p:sp>
      <p:sp>
        <p:nvSpPr>
          <p:cNvPr id="9221" name="Rectangle 5"/>
          <p:cNvSpPr>
            <a:spLocks noGrp="1" noChangeArrowheads="1"/>
          </p:cNvSpPr>
          <p:nvPr>
            <p:ph type="sldNum" sz="quarter" idx="3"/>
          </p:nvPr>
        </p:nvSpPr>
        <p:spPr bwMode="auto">
          <a:xfrm>
            <a:off x="3978539" y="8842690"/>
            <a:ext cx="3042968" cy="464813"/>
          </a:xfrm>
          <a:prstGeom prst="rect">
            <a:avLst/>
          </a:prstGeom>
          <a:noFill/>
          <a:ln w="9525">
            <a:noFill/>
            <a:miter lim="800000"/>
            <a:headEnd/>
            <a:tailEnd/>
          </a:ln>
          <a:effectLst/>
        </p:spPr>
        <p:txBody>
          <a:bodyPr vert="horz" wrap="square" lIns="92289" tIns="46147" rIns="92289" bIns="46147" numCol="1" anchor="b" anchorCtr="0" compatLnSpc="1">
            <a:prstTxWarp prst="textNoShape">
              <a:avLst/>
            </a:prstTxWarp>
          </a:bodyPr>
          <a:lstStyle>
            <a:lvl1pPr algn="r">
              <a:defRPr sz="900"/>
            </a:lvl1pPr>
          </a:lstStyle>
          <a:p>
            <a:pPr>
              <a:defRPr/>
            </a:pPr>
            <a:fld id="{36FFEE67-25CA-4629-927B-13B15512D9A0}" type="slidenum">
              <a:rPr lang="en-US"/>
              <a:pPr>
                <a:defRPr/>
              </a:pPr>
              <a:t>‹#›</a:t>
            </a:fld>
            <a:endParaRPr lang="en-US" dirty="0"/>
          </a:p>
        </p:txBody>
      </p:sp>
    </p:spTree>
    <p:extLst>
      <p:ext uri="{BB962C8B-B14F-4D97-AF65-F5344CB8AC3E}">
        <p14:creationId xmlns:p14="http://schemas.microsoft.com/office/powerpoint/2010/main" val="4215749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0"/>
            <a:ext cx="3043982" cy="465616"/>
          </a:xfrm>
          <a:prstGeom prst="rect">
            <a:avLst/>
          </a:prstGeom>
        </p:spPr>
        <p:txBody>
          <a:bodyPr vert="horz" lIns="91776" tIns="45887" rIns="91776" bIns="45887" rtlCol="0"/>
          <a:lstStyle>
            <a:lvl1pPr algn="l">
              <a:defRPr sz="900"/>
            </a:lvl1pPr>
          </a:lstStyle>
          <a:p>
            <a:endParaRPr lang="en-US" dirty="0"/>
          </a:p>
        </p:txBody>
      </p:sp>
      <p:sp>
        <p:nvSpPr>
          <p:cNvPr id="3" name="Date Placeholder 2"/>
          <p:cNvSpPr>
            <a:spLocks noGrp="1"/>
          </p:cNvSpPr>
          <p:nvPr>
            <p:ph type="dt" idx="1"/>
          </p:nvPr>
        </p:nvSpPr>
        <p:spPr>
          <a:xfrm>
            <a:off x="3977536" y="0"/>
            <a:ext cx="3043982" cy="465616"/>
          </a:xfrm>
          <a:prstGeom prst="rect">
            <a:avLst/>
          </a:prstGeom>
        </p:spPr>
        <p:txBody>
          <a:bodyPr vert="horz" lIns="91776" tIns="45887" rIns="91776" bIns="45887" rtlCol="0"/>
          <a:lstStyle>
            <a:lvl1pPr algn="r">
              <a:defRPr sz="900"/>
            </a:lvl1pPr>
          </a:lstStyle>
          <a:p>
            <a:fld id="{0EC17002-1EEE-4D10-9594-B541A3FD9614}" type="datetimeFigureOut">
              <a:rPr lang="en-US" smtClean="0"/>
              <a:t>8/24/2023</a:t>
            </a:fld>
            <a:endParaRPr lang="en-US" dirty="0"/>
          </a:p>
        </p:txBody>
      </p:sp>
      <p:sp>
        <p:nvSpPr>
          <p:cNvPr id="4" name="Slide Image Placeholder 3"/>
          <p:cNvSpPr>
            <a:spLocks noGrp="1" noRot="1" noChangeAspect="1"/>
          </p:cNvSpPr>
          <p:nvPr>
            <p:ph type="sldImg" idx="2"/>
          </p:nvPr>
        </p:nvSpPr>
        <p:spPr>
          <a:xfrm>
            <a:off x="1184275" y="693738"/>
            <a:ext cx="4656138" cy="3490912"/>
          </a:xfrm>
          <a:prstGeom prst="rect">
            <a:avLst/>
          </a:prstGeom>
          <a:noFill/>
          <a:ln w="12700">
            <a:solidFill>
              <a:prstClr val="black"/>
            </a:solidFill>
          </a:ln>
        </p:spPr>
        <p:txBody>
          <a:bodyPr vert="horz" lIns="91776" tIns="45887" rIns="91776" bIns="45887" rtlCol="0" anchor="ctr"/>
          <a:lstStyle/>
          <a:p>
            <a:endParaRPr lang="en-US" dirty="0"/>
          </a:p>
        </p:txBody>
      </p:sp>
      <p:sp>
        <p:nvSpPr>
          <p:cNvPr id="5" name="Notes Placeholder 4"/>
          <p:cNvSpPr>
            <a:spLocks noGrp="1"/>
          </p:cNvSpPr>
          <p:nvPr>
            <p:ph type="body" sz="quarter" idx="3"/>
          </p:nvPr>
        </p:nvSpPr>
        <p:spPr>
          <a:xfrm>
            <a:off x="702956" y="4422550"/>
            <a:ext cx="5617208" cy="4188935"/>
          </a:xfrm>
          <a:prstGeom prst="rect">
            <a:avLst/>
          </a:prstGeom>
        </p:spPr>
        <p:txBody>
          <a:bodyPr vert="horz" lIns="91776" tIns="45887" rIns="91776" bIns="458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841885"/>
            <a:ext cx="3043982" cy="465616"/>
          </a:xfrm>
          <a:prstGeom prst="rect">
            <a:avLst/>
          </a:prstGeom>
        </p:spPr>
        <p:txBody>
          <a:bodyPr vert="horz" lIns="91776" tIns="45887" rIns="91776" bIns="45887" rtlCol="0" anchor="b"/>
          <a:lstStyle>
            <a:lvl1pPr algn="l">
              <a:defRPr sz="900"/>
            </a:lvl1pPr>
          </a:lstStyle>
          <a:p>
            <a:endParaRPr lang="en-US" dirty="0"/>
          </a:p>
        </p:txBody>
      </p:sp>
      <p:sp>
        <p:nvSpPr>
          <p:cNvPr id="7" name="Slide Number Placeholder 6"/>
          <p:cNvSpPr>
            <a:spLocks noGrp="1"/>
          </p:cNvSpPr>
          <p:nvPr>
            <p:ph type="sldNum" sz="quarter" idx="5"/>
          </p:nvPr>
        </p:nvSpPr>
        <p:spPr>
          <a:xfrm>
            <a:off x="3977536" y="8841885"/>
            <a:ext cx="3043982" cy="465616"/>
          </a:xfrm>
          <a:prstGeom prst="rect">
            <a:avLst/>
          </a:prstGeom>
        </p:spPr>
        <p:txBody>
          <a:bodyPr vert="horz" lIns="91776" tIns="45887" rIns="91776" bIns="45887" rtlCol="0" anchor="b"/>
          <a:lstStyle>
            <a:lvl1pPr algn="r">
              <a:defRPr sz="900"/>
            </a:lvl1pPr>
          </a:lstStyle>
          <a:p>
            <a:fld id="{0D52685D-44B7-4045-AA63-608C9ACE2750}" type="slidenum">
              <a:rPr lang="en-US" smtClean="0"/>
              <a:t>‹#›</a:t>
            </a:fld>
            <a:endParaRPr lang="en-US" dirty="0"/>
          </a:p>
        </p:txBody>
      </p:sp>
    </p:spTree>
    <p:extLst>
      <p:ext uri="{BB962C8B-B14F-4D97-AF65-F5344CB8AC3E}">
        <p14:creationId xmlns:p14="http://schemas.microsoft.com/office/powerpoint/2010/main" val="184425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a:t>
            </a:fld>
            <a:endParaRPr lang="en-US" dirty="0"/>
          </a:p>
        </p:txBody>
      </p:sp>
    </p:spTree>
    <p:extLst>
      <p:ext uri="{BB962C8B-B14F-4D97-AF65-F5344CB8AC3E}">
        <p14:creationId xmlns:p14="http://schemas.microsoft.com/office/powerpoint/2010/main" val="154555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13</a:t>
            </a:fld>
            <a:endParaRPr lang="en-US" dirty="0"/>
          </a:p>
        </p:txBody>
      </p:sp>
    </p:spTree>
    <p:extLst>
      <p:ext uri="{BB962C8B-B14F-4D97-AF65-F5344CB8AC3E}">
        <p14:creationId xmlns:p14="http://schemas.microsoft.com/office/powerpoint/2010/main" val="176859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14</a:t>
            </a:fld>
            <a:endParaRPr lang="en-US" dirty="0"/>
          </a:p>
        </p:txBody>
      </p:sp>
    </p:spTree>
    <p:extLst>
      <p:ext uri="{BB962C8B-B14F-4D97-AF65-F5344CB8AC3E}">
        <p14:creationId xmlns:p14="http://schemas.microsoft.com/office/powerpoint/2010/main" val="132832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15</a:t>
            </a:fld>
            <a:endParaRPr lang="en-US" dirty="0"/>
          </a:p>
        </p:txBody>
      </p:sp>
    </p:spTree>
    <p:extLst>
      <p:ext uri="{BB962C8B-B14F-4D97-AF65-F5344CB8AC3E}">
        <p14:creationId xmlns:p14="http://schemas.microsoft.com/office/powerpoint/2010/main" val="3190499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16</a:t>
            </a:fld>
            <a:endParaRPr lang="en-US" dirty="0"/>
          </a:p>
        </p:txBody>
      </p:sp>
    </p:spTree>
    <p:extLst>
      <p:ext uri="{BB962C8B-B14F-4D97-AF65-F5344CB8AC3E}">
        <p14:creationId xmlns:p14="http://schemas.microsoft.com/office/powerpoint/2010/main" val="3140708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17</a:t>
            </a:fld>
            <a:endParaRPr lang="en-US" dirty="0"/>
          </a:p>
        </p:txBody>
      </p:sp>
    </p:spTree>
    <p:extLst>
      <p:ext uri="{BB962C8B-B14F-4D97-AF65-F5344CB8AC3E}">
        <p14:creationId xmlns:p14="http://schemas.microsoft.com/office/powerpoint/2010/main" val="3776436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18</a:t>
            </a:fld>
            <a:endParaRPr lang="en-US" dirty="0"/>
          </a:p>
        </p:txBody>
      </p:sp>
    </p:spTree>
    <p:extLst>
      <p:ext uri="{BB962C8B-B14F-4D97-AF65-F5344CB8AC3E}">
        <p14:creationId xmlns:p14="http://schemas.microsoft.com/office/powerpoint/2010/main" val="2303135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19</a:t>
            </a:fld>
            <a:endParaRPr lang="en-US" dirty="0"/>
          </a:p>
        </p:txBody>
      </p:sp>
    </p:spTree>
    <p:extLst>
      <p:ext uri="{BB962C8B-B14F-4D97-AF65-F5344CB8AC3E}">
        <p14:creationId xmlns:p14="http://schemas.microsoft.com/office/powerpoint/2010/main" val="297746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20</a:t>
            </a:fld>
            <a:endParaRPr lang="en-US" dirty="0"/>
          </a:p>
        </p:txBody>
      </p:sp>
    </p:spTree>
    <p:extLst>
      <p:ext uri="{BB962C8B-B14F-4D97-AF65-F5344CB8AC3E}">
        <p14:creationId xmlns:p14="http://schemas.microsoft.com/office/powerpoint/2010/main" val="580590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21</a:t>
            </a:fld>
            <a:endParaRPr lang="en-US" dirty="0"/>
          </a:p>
        </p:txBody>
      </p:sp>
    </p:spTree>
    <p:extLst>
      <p:ext uri="{BB962C8B-B14F-4D97-AF65-F5344CB8AC3E}">
        <p14:creationId xmlns:p14="http://schemas.microsoft.com/office/powerpoint/2010/main" val="288070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22</a:t>
            </a:fld>
            <a:endParaRPr lang="en-US" dirty="0"/>
          </a:p>
        </p:txBody>
      </p:sp>
    </p:spTree>
    <p:extLst>
      <p:ext uri="{BB962C8B-B14F-4D97-AF65-F5344CB8AC3E}">
        <p14:creationId xmlns:p14="http://schemas.microsoft.com/office/powerpoint/2010/main" val="63956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a:t>
            </a:fld>
            <a:endParaRPr lang="en-US" dirty="0"/>
          </a:p>
        </p:txBody>
      </p:sp>
    </p:spTree>
    <p:extLst>
      <p:ext uri="{BB962C8B-B14F-4D97-AF65-F5344CB8AC3E}">
        <p14:creationId xmlns:p14="http://schemas.microsoft.com/office/powerpoint/2010/main" val="125902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23</a:t>
            </a:fld>
            <a:endParaRPr lang="en-US" dirty="0"/>
          </a:p>
        </p:txBody>
      </p:sp>
    </p:spTree>
    <p:extLst>
      <p:ext uri="{BB962C8B-B14F-4D97-AF65-F5344CB8AC3E}">
        <p14:creationId xmlns:p14="http://schemas.microsoft.com/office/powerpoint/2010/main" val="523547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24</a:t>
            </a:fld>
            <a:endParaRPr lang="en-US" dirty="0"/>
          </a:p>
        </p:txBody>
      </p:sp>
    </p:spTree>
    <p:extLst>
      <p:ext uri="{BB962C8B-B14F-4D97-AF65-F5344CB8AC3E}">
        <p14:creationId xmlns:p14="http://schemas.microsoft.com/office/powerpoint/2010/main" val="205690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25</a:t>
            </a:fld>
            <a:endParaRPr lang="en-US" dirty="0"/>
          </a:p>
        </p:txBody>
      </p:sp>
    </p:spTree>
    <p:extLst>
      <p:ext uri="{BB962C8B-B14F-4D97-AF65-F5344CB8AC3E}">
        <p14:creationId xmlns:p14="http://schemas.microsoft.com/office/powerpoint/2010/main" val="85239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26</a:t>
            </a:fld>
            <a:endParaRPr lang="en-US" dirty="0"/>
          </a:p>
        </p:txBody>
      </p:sp>
    </p:spTree>
    <p:extLst>
      <p:ext uri="{BB962C8B-B14F-4D97-AF65-F5344CB8AC3E}">
        <p14:creationId xmlns:p14="http://schemas.microsoft.com/office/powerpoint/2010/main" val="49781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27</a:t>
            </a:fld>
            <a:endParaRPr lang="en-US" dirty="0"/>
          </a:p>
        </p:txBody>
      </p:sp>
    </p:spTree>
    <p:extLst>
      <p:ext uri="{BB962C8B-B14F-4D97-AF65-F5344CB8AC3E}">
        <p14:creationId xmlns:p14="http://schemas.microsoft.com/office/powerpoint/2010/main" val="1586343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28</a:t>
            </a:fld>
            <a:endParaRPr lang="en-US" dirty="0"/>
          </a:p>
        </p:txBody>
      </p:sp>
    </p:spTree>
    <p:extLst>
      <p:ext uri="{BB962C8B-B14F-4D97-AF65-F5344CB8AC3E}">
        <p14:creationId xmlns:p14="http://schemas.microsoft.com/office/powerpoint/2010/main" val="3690683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29</a:t>
            </a:fld>
            <a:endParaRPr lang="en-US" dirty="0"/>
          </a:p>
        </p:txBody>
      </p:sp>
    </p:spTree>
    <p:extLst>
      <p:ext uri="{BB962C8B-B14F-4D97-AF65-F5344CB8AC3E}">
        <p14:creationId xmlns:p14="http://schemas.microsoft.com/office/powerpoint/2010/main" val="3027035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30</a:t>
            </a:fld>
            <a:endParaRPr lang="en-US" dirty="0"/>
          </a:p>
        </p:txBody>
      </p:sp>
    </p:spTree>
    <p:extLst>
      <p:ext uri="{BB962C8B-B14F-4D97-AF65-F5344CB8AC3E}">
        <p14:creationId xmlns:p14="http://schemas.microsoft.com/office/powerpoint/2010/main" val="691678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31</a:t>
            </a:fld>
            <a:endParaRPr lang="en-US" dirty="0"/>
          </a:p>
        </p:txBody>
      </p:sp>
    </p:spTree>
    <p:extLst>
      <p:ext uri="{BB962C8B-B14F-4D97-AF65-F5344CB8AC3E}">
        <p14:creationId xmlns:p14="http://schemas.microsoft.com/office/powerpoint/2010/main" val="1566035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32</a:t>
            </a:fld>
            <a:endParaRPr lang="en-US" dirty="0"/>
          </a:p>
        </p:txBody>
      </p:sp>
    </p:spTree>
    <p:extLst>
      <p:ext uri="{BB962C8B-B14F-4D97-AF65-F5344CB8AC3E}">
        <p14:creationId xmlns:p14="http://schemas.microsoft.com/office/powerpoint/2010/main" val="387052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5</a:t>
            </a:fld>
            <a:endParaRPr lang="en-US" dirty="0"/>
          </a:p>
        </p:txBody>
      </p:sp>
    </p:spTree>
    <p:extLst>
      <p:ext uri="{BB962C8B-B14F-4D97-AF65-F5344CB8AC3E}">
        <p14:creationId xmlns:p14="http://schemas.microsoft.com/office/powerpoint/2010/main" val="457848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33</a:t>
            </a:fld>
            <a:endParaRPr lang="en-US" dirty="0"/>
          </a:p>
        </p:txBody>
      </p:sp>
    </p:spTree>
    <p:extLst>
      <p:ext uri="{BB962C8B-B14F-4D97-AF65-F5344CB8AC3E}">
        <p14:creationId xmlns:p14="http://schemas.microsoft.com/office/powerpoint/2010/main" val="1752126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34</a:t>
            </a:fld>
            <a:endParaRPr lang="en-US" dirty="0"/>
          </a:p>
        </p:txBody>
      </p:sp>
    </p:spTree>
    <p:extLst>
      <p:ext uri="{BB962C8B-B14F-4D97-AF65-F5344CB8AC3E}">
        <p14:creationId xmlns:p14="http://schemas.microsoft.com/office/powerpoint/2010/main" val="78421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35</a:t>
            </a:fld>
            <a:endParaRPr lang="en-US" dirty="0"/>
          </a:p>
        </p:txBody>
      </p:sp>
    </p:spTree>
    <p:extLst>
      <p:ext uri="{BB962C8B-B14F-4D97-AF65-F5344CB8AC3E}">
        <p14:creationId xmlns:p14="http://schemas.microsoft.com/office/powerpoint/2010/main" val="413677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36</a:t>
            </a:fld>
            <a:endParaRPr lang="en-US" dirty="0"/>
          </a:p>
        </p:txBody>
      </p:sp>
    </p:spTree>
    <p:extLst>
      <p:ext uri="{BB962C8B-B14F-4D97-AF65-F5344CB8AC3E}">
        <p14:creationId xmlns:p14="http://schemas.microsoft.com/office/powerpoint/2010/main" val="2145299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37</a:t>
            </a:fld>
            <a:endParaRPr lang="en-US" dirty="0"/>
          </a:p>
        </p:txBody>
      </p:sp>
    </p:spTree>
    <p:extLst>
      <p:ext uri="{BB962C8B-B14F-4D97-AF65-F5344CB8AC3E}">
        <p14:creationId xmlns:p14="http://schemas.microsoft.com/office/powerpoint/2010/main" val="840224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38</a:t>
            </a:fld>
            <a:endParaRPr lang="en-US" dirty="0"/>
          </a:p>
        </p:txBody>
      </p:sp>
    </p:spTree>
    <p:extLst>
      <p:ext uri="{BB962C8B-B14F-4D97-AF65-F5344CB8AC3E}">
        <p14:creationId xmlns:p14="http://schemas.microsoft.com/office/powerpoint/2010/main" val="616429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39</a:t>
            </a:fld>
            <a:endParaRPr lang="en-US" dirty="0"/>
          </a:p>
        </p:txBody>
      </p:sp>
    </p:spTree>
    <p:extLst>
      <p:ext uri="{BB962C8B-B14F-4D97-AF65-F5344CB8AC3E}">
        <p14:creationId xmlns:p14="http://schemas.microsoft.com/office/powerpoint/2010/main" val="2999783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of giving</a:t>
            </a:r>
            <a:r>
              <a:rPr lang="en-US" baseline="0" dirty="0"/>
              <a:t> right of way to all equipment.  Do not pass unless operator expresses permission.    Stay well behind when following.</a:t>
            </a: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40</a:t>
            </a:fld>
            <a:endParaRPr lang="en-US"/>
          </a:p>
        </p:txBody>
      </p:sp>
    </p:spTree>
    <p:extLst>
      <p:ext uri="{BB962C8B-B14F-4D97-AF65-F5344CB8AC3E}">
        <p14:creationId xmlns:p14="http://schemas.microsoft.com/office/powerpoint/2010/main" val="1232385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41</a:t>
            </a:fld>
            <a:endParaRPr lang="en-US" dirty="0"/>
          </a:p>
        </p:txBody>
      </p:sp>
    </p:spTree>
    <p:extLst>
      <p:ext uri="{BB962C8B-B14F-4D97-AF65-F5344CB8AC3E}">
        <p14:creationId xmlns:p14="http://schemas.microsoft.com/office/powerpoint/2010/main" val="3894593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42</a:t>
            </a:fld>
            <a:endParaRPr lang="en-US" dirty="0"/>
          </a:p>
        </p:txBody>
      </p:sp>
    </p:spTree>
    <p:extLst>
      <p:ext uri="{BB962C8B-B14F-4D97-AF65-F5344CB8AC3E}">
        <p14:creationId xmlns:p14="http://schemas.microsoft.com/office/powerpoint/2010/main" val="413637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6</a:t>
            </a:fld>
            <a:endParaRPr lang="en-US" dirty="0"/>
          </a:p>
        </p:txBody>
      </p:sp>
    </p:spTree>
    <p:extLst>
      <p:ext uri="{BB962C8B-B14F-4D97-AF65-F5344CB8AC3E}">
        <p14:creationId xmlns:p14="http://schemas.microsoft.com/office/powerpoint/2010/main" val="918368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different levels of Alerts and what actions</a:t>
            </a:r>
            <a:r>
              <a:rPr lang="en-US" baseline="0" dirty="0"/>
              <a:t> to take to be safe.</a:t>
            </a:r>
          </a:p>
          <a:p>
            <a:r>
              <a:rPr lang="en-US" baseline="0" dirty="0"/>
              <a:t>GREEN:  Lightening outside 20 mile radius</a:t>
            </a:r>
          </a:p>
          <a:p>
            <a:r>
              <a:rPr lang="en-US" baseline="0" dirty="0"/>
              <a:t>YELLOW:  Lightening identified as striking in a 7 to 15 mile radius</a:t>
            </a:r>
          </a:p>
          <a:p>
            <a:r>
              <a:rPr lang="en-US" baseline="0" dirty="0"/>
              <a:t>RED:  Lightening striking within 0 to 7 mile radius</a:t>
            </a:r>
          </a:p>
          <a:p>
            <a:endParaRPr lang="en-US" baseline="0" dirty="0"/>
          </a:p>
          <a:p>
            <a:r>
              <a:rPr lang="en-US" baseline="0" dirty="0"/>
              <a:t>YELLOW ALERT:  Prepare to evacuate when and if RED Alert comes</a:t>
            </a:r>
          </a:p>
          <a:p>
            <a:r>
              <a:rPr lang="en-US" baseline="0" dirty="0"/>
              <a:t>RED ALERT:  Work is Prohibited in High Risk Areas.   Appropriate shelter from hazards must be taken.  Depending on the work being performed, it is the decision of division management to understand, communicate and enforce specific procedures.</a:t>
            </a: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43</a:t>
            </a:fld>
            <a:endParaRPr lang="en-US"/>
          </a:p>
        </p:txBody>
      </p:sp>
    </p:spTree>
    <p:extLst>
      <p:ext uri="{BB962C8B-B14F-4D97-AF65-F5344CB8AC3E}">
        <p14:creationId xmlns:p14="http://schemas.microsoft.com/office/powerpoint/2010/main" val="2154204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44</a:t>
            </a:fld>
            <a:endParaRPr lang="en-US" dirty="0"/>
          </a:p>
        </p:txBody>
      </p:sp>
    </p:spTree>
    <p:extLst>
      <p:ext uri="{BB962C8B-B14F-4D97-AF65-F5344CB8AC3E}">
        <p14:creationId xmlns:p14="http://schemas.microsoft.com/office/powerpoint/2010/main" val="100555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45</a:t>
            </a:fld>
            <a:endParaRPr lang="en-US" dirty="0"/>
          </a:p>
        </p:txBody>
      </p:sp>
    </p:spTree>
    <p:extLst>
      <p:ext uri="{BB962C8B-B14F-4D97-AF65-F5344CB8AC3E}">
        <p14:creationId xmlns:p14="http://schemas.microsoft.com/office/powerpoint/2010/main" val="33624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46</a:t>
            </a:fld>
            <a:endParaRPr lang="en-US" dirty="0"/>
          </a:p>
        </p:txBody>
      </p:sp>
    </p:spTree>
    <p:extLst>
      <p:ext uri="{BB962C8B-B14F-4D97-AF65-F5344CB8AC3E}">
        <p14:creationId xmlns:p14="http://schemas.microsoft.com/office/powerpoint/2010/main" val="3979614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47</a:t>
            </a:fld>
            <a:endParaRPr lang="en-US" dirty="0"/>
          </a:p>
        </p:txBody>
      </p:sp>
    </p:spTree>
    <p:extLst>
      <p:ext uri="{BB962C8B-B14F-4D97-AF65-F5344CB8AC3E}">
        <p14:creationId xmlns:p14="http://schemas.microsoft.com/office/powerpoint/2010/main" val="696610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54</a:t>
            </a:fld>
            <a:endParaRPr lang="en-US" dirty="0"/>
          </a:p>
        </p:txBody>
      </p:sp>
    </p:spTree>
    <p:extLst>
      <p:ext uri="{BB962C8B-B14F-4D97-AF65-F5344CB8AC3E}">
        <p14:creationId xmlns:p14="http://schemas.microsoft.com/office/powerpoint/2010/main" val="147745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8</a:t>
            </a:fld>
            <a:endParaRPr lang="en-US" dirty="0"/>
          </a:p>
        </p:txBody>
      </p:sp>
    </p:spTree>
    <p:extLst>
      <p:ext uri="{BB962C8B-B14F-4D97-AF65-F5344CB8AC3E}">
        <p14:creationId xmlns:p14="http://schemas.microsoft.com/office/powerpoint/2010/main" val="255460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9</a:t>
            </a:fld>
            <a:endParaRPr lang="en-US" dirty="0"/>
          </a:p>
        </p:txBody>
      </p:sp>
    </p:spTree>
    <p:extLst>
      <p:ext uri="{BB962C8B-B14F-4D97-AF65-F5344CB8AC3E}">
        <p14:creationId xmlns:p14="http://schemas.microsoft.com/office/powerpoint/2010/main" val="138003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10</a:t>
            </a:fld>
            <a:endParaRPr lang="en-US" dirty="0"/>
          </a:p>
        </p:txBody>
      </p:sp>
    </p:spTree>
    <p:extLst>
      <p:ext uri="{BB962C8B-B14F-4D97-AF65-F5344CB8AC3E}">
        <p14:creationId xmlns:p14="http://schemas.microsoft.com/office/powerpoint/2010/main" val="316407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11</a:t>
            </a:fld>
            <a:endParaRPr lang="en-US" dirty="0"/>
          </a:p>
        </p:txBody>
      </p:sp>
    </p:spTree>
    <p:extLst>
      <p:ext uri="{BB962C8B-B14F-4D97-AF65-F5344CB8AC3E}">
        <p14:creationId xmlns:p14="http://schemas.microsoft.com/office/powerpoint/2010/main" val="32596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12</a:t>
            </a:fld>
            <a:endParaRPr lang="en-US" dirty="0"/>
          </a:p>
        </p:txBody>
      </p:sp>
    </p:spTree>
    <p:extLst>
      <p:ext uri="{BB962C8B-B14F-4D97-AF65-F5344CB8AC3E}">
        <p14:creationId xmlns:p14="http://schemas.microsoft.com/office/powerpoint/2010/main" val="1406704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39ECFD-A653-423D-A48E-29DC9FC5C1B1}"/>
              </a:ext>
            </a:extLst>
          </p:cNvPr>
          <p:cNvSpPr/>
          <p:nvPr userDrawn="1"/>
        </p:nvSpPr>
        <p:spPr>
          <a:xfrm>
            <a:off x="0" y="1434353"/>
            <a:ext cx="9144000" cy="3989294"/>
          </a:xfrm>
          <a:prstGeom prst="rect">
            <a:avLst/>
          </a:prstGeom>
          <a:solidFill>
            <a:srgbClr val="0E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7C4AC2F-458B-4376-9C78-B50750576E30}"/>
              </a:ext>
            </a:extLst>
          </p:cNvPr>
          <p:cNvCxnSpPr>
            <a:cxnSpLocks/>
          </p:cNvCxnSpPr>
          <p:nvPr userDrawn="1"/>
        </p:nvCxnSpPr>
        <p:spPr>
          <a:xfrm>
            <a:off x="8811421" y="1434353"/>
            <a:ext cx="332579" cy="806638"/>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36A69E51-C99C-4E92-AD60-A11B7A73E287}"/>
              </a:ext>
            </a:extLst>
          </p:cNvPr>
          <p:cNvCxnSpPr>
            <a:cxnSpLocks/>
          </p:cNvCxnSpPr>
          <p:nvPr userDrawn="1"/>
        </p:nvCxnSpPr>
        <p:spPr>
          <a:xfrm>
            <a:off x="8545512" y="1434353"/>
            <a:ext cx="598489" cy="1398866"/>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31" name="Straight Connector 30">
            <a:extLst>
              <a:ext uri="{FF2B5EF4-FFF2-40B4-BE49-F238E27FC236}">
                <a16:creationId xmlns:a16="http://schemas.microsoft.com/office/drawing/2014/main" id="{B5EDCB11-7C10-4F4E-A9D8-1BB383D5C58B}"/>
              </a:ext>
            </a:extLst>
          </p:cNvPr>
          <p:cNvCxnSpPr>
            <a:cxnSpLocks/>
          </p:cNvCxnSpPr>
          <p:nvPr userDrawn="1"/>
        </p:nvCxnSpPr>
        <p:spPr>
          <a:xfrm>
            <a:off x="8013445" y="1434354"/>
            <a:ext cx="1130555" cy="2681757"/>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7F1A62F8-7335-4103-88D1-410A541DE4A9}"/>
              </a:ext>
            </a:extLst>
          </p:cNvPr>
          <p:cNvCxnSpPr>
            <a:cxnSpLocks/>
          </p:cNvCxnSpPr>
          <p:nvPr userDrawn="1"/>
        </p:nvCxnSpPr>
        <p:spPr>
          <a:xfrm>
            <a:off x="7750129" y="1434354"/>
            <a:ext cx="1393871" cy="3307951"/>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E6053C20-876C-4EB8-A4AD-ACF6E84F3DC0}"/>
              </a:ext>
            </a:extLst>
          </p:cNvPr>
          <p:cNvCxnSpPr>
            <a:cxnSpLocks/>
          </p:cNvCxnSpPr>
          <p:nvPr userDrawn="1"/>
        </p:nvCxnSpPr>
        <p:spPr>
          <a:xfrm>
            <a:off x="7483212" y="1434352"/>
            <a:ext cx="1660789" cy="3937160"/>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FC47D91C-D7B2-484D-9E05-2FBC8F86DD99}"/>
              </a:ext>
            </a:extLst>
          </p:cNvPr>
          <p:cNvCxnSpPr>
            <a:cxnSpLocks/>
          </p:cNvCxnSpPr>
          <p:nvPr userDrawn="1"/>
        </p:nvCxnSpPr>
        <p:spPr>
          <a:xfrm>
            <a:off x="9070639" y="1434352"/>
            <a:ext cx="73361" cy="177431"/>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43" name="Straight Connector 42">
            <a:extLst>
              <a:ext uri="{FF2B5EF4-FFF2-40B4-BE49-F238E27FC236}">
                <a16:creationId xmlns:a16="http://schemas.microsoft.com/office/drawing/2014/main" id="{8364ADF7-D53F-40F0-93D0-9EFE16B0A5AB}"/>
              </a:ext>
            </a:extLst>
          </p:cNvPr>
          <p:cNvCxnSpPr>
            <a:cxnSpLocks/>
          </p:cNvCxnSpPr>
          <p:nvPr userDrawn="1"/>
        </p:nvCxnSpPr>
        <p:spPr>
          <a:xfrm>
            <a:off x="8283312" y="1434351"/>
            <a:ext cx="860689" cy="2053062"/>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pic>
        <p:nvPicPr>
          <p:cNvPr id="17" name="Picture 16" descr="A picture containing drawing, light&#10;&#10;Description automatically generated">
            <a:extLst>
              <a:ext uri="{FF2B5EF4-FFF2-40B4-BE49-F238E27FC236}">
                <a16:creationId xmlns:a16="http://schemas.microsoft.com/office/drawing/2014/main" id="{66952A96-2F9B-4E64-8591-FF3A43E90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926" y="269661"/>
            <a:ext cx="2723354" cy="1021257"/>
          </a:xfrm>
          <a:prstGeom prst="rect">
            <a:avLst/>
          </a:prstGeom>
        </p:spPr>
      </p:pic>
      <p:sp>
        <p:nvSpPr>
          <p:cNvPr id="18" name="TextBox 17">
            <a:extLst>
              <a:ext uri="{FF2B5EF4-FFF2-40B4-BE49-F238E27FC236}">
                <a16:creationId xmlns:a16="http://schemas.microsoft.com/office/drawing/2014/main" id="{43BBB3AA-09EE-4319-8C6D-FB78261C31A4}"/>
              </a:ext>
            </a:extLst>
          </p:cNvPr>
          <p:cNvSpPr txBox="1"/>
          <p:nvPr userDrawn="1"/>
        </p:nvSpPr>
        <p:spPr>
          <a:xfrm>
            <a:off x="480775" y="6144075"/>
            <a:ext cx="1231715" cy="369332"/>
          </a:xfrm>
          <a:prstGeom prst="rect">
            <a:avLst/>
          </a:prstGeom>
          <a:noFill/>
        </p:spPr>
        <p:txBody>
          <a:bodyPr wrap="square" rtlCol="0">
            <a:spAutoFit/>
          </a:bodyPr>
          <a:lstStyle/>
          <a:p>
            <a:r>
              <a:rPr lang="en-US" sz="1800" dirty="0">
                <a:solidFill>
                  <a:srgbClr val="0E4059"/>
                </a:solidFill>
              </a:rPr>
              <a:t>fcx.com</a:t>
            </a:r>
          </a:p>
        </p:txBody>
      </p:sp>
      <p:pic>
        <p:nvPicPr>
          <p:cNvPr id="19" name="Picture 18">
            <a:extLst>
              <a:ext uri="{FF2B5EF4-FFF2-40B4-BE49-F238E27FC236}">
                <a16:creationId xmlns:a16="http://schemas.microsoft.com/office/drawing/2014/main" id="{64D53F9A-7291-4015-AD3C-D35EB476EA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2141" y="5852643"/>
            <a:ext cx="566473" cy="570034"/>
          </a:xfrm>
          <a:prstGeom prst="rect">
            <a:avLst/>
          </a:prstGeom>
        </p:spPr>
      </p:pic>
      <p:pic>
        <p:nvPicPr>
          <p:cNvPr id="20" name="Picture 19">
            <a:extLst>
              <a:ext uri="{FF2B5EF4-FFF2-40B4-BE49-F238E27FC236}">
                <a16:creationId xmlns:a16="http://schemas.microsoft.com/office/drawing/2014/main" id="{BC6D338D-17C9-49BC-8802-27ADE34218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48452" y="5904411"/>
            <a:ext cx="763497" cy="1084902"/>
          </a:xfrm>
          <a:prstGeom prst="rect">
            <a:avLst/>
          </a:prstGeom>
        </p:spPr>
      </p:pic>
      <p:pic>
        <p:nvPicPr>
          <p:cNvPr id="21" name="Picture 20">
            <a:extLst>
              <a:ext uri="{FF2B5EF4-FFF2-40B4-BE49-F238E27FC236}">
                <a16:creationId xmlns:a16="http://schemas.microsoft.com/office/drawing/2014/main" id="{F6E94DF1-62BF-42B0-ACA9-DE1A55BCE9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0984" y="6052855"/>
            <a:ext cx="3179511" cy="385056"/>
          </a:xfrm>
          <a:prstGeom prst="rect">
            <a:avLst/>
          </a:prstGeom>
        </p:spPr>
      </p:pic>
    </p:spTree>
    <p:extLst>
      <p:ext uri="{BB962C8B-B14F-4D97-AF65-F5344CB8AC3E}">
        <p14:creationId xmlns:p14="http://schemas.microsoft.com/office/powerpoint/2010/main" val="3893595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17"/>
          <p:cNvSpPr>
            <a:spLocks noGrp="1" noChangeArrowheads="1"/>
          </p:cNvSpPr>
          <p:nvPr>
            <p:ph type="sldNum" sz="quarter" idx="12"/>
          </p:nvPr>
        </p:nvSpPr>
        <p:spPr>
          <a:ln/>
        </p:spPr>
        <p:txBody>
          <a:bodyPr/>
          <a:lstStyle>
            <a:lvl1pPr>
              <a:defRPr>
                <a:solidFill>
                  <a:schemeClr val="bg1"/>
                </a:solidFill>
              </a:defRPr>
            </a:lvl1pPr>
          </a:lstStyle>
          <a:p>
            <a:pPr>
              <a:defRPr/>
            </a:pPr>
            <a:fld id="{702E2105-E949-4548-8949-28CE22A94EA3}" type="slidenum">
              <a:rPr lang="en-US" smtClean="0"/>
              <a:pPr>
                <a:defRPr/>
              </a:pPr>
              <a:t>‹#›</a:t>
            </a:fld>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470" y="169733"/>
            <a:ext cx="2940692" cy="352780"/>
          </a:xfrm>
          <a:prstGeom prst="rect">
            <a:avLst/>
          </a:prstGeom>
        </p:spPr>
      </p:pic>
    </p:spTree>
    <p:extLst>
      <p:ext uri="{BB962C8B-B14F-4D97-AF65-F5344CB8AC3E}">
        <p14:creationId xmlns:p14="http://schemas.microsoft.com/office/powerpoint/2010/main" val="106326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082" y="405245"/>
            <a:ext cx="8075468" cy="779030"/>
          </a:xfrm>
        </p:spPr>
        <p:txBody>
          <a:bodyPr/>
          <a:lstStyle/>
          <a:p>
            <a:r>
              <a:rPr lang="en-US"/>
              <a:t>Click to edit Master title style</a:t>
            </a:r>
            <a:endParaRPr lang="en-US" dirty="0"/>
          </a:p>
        </p:txBody>
      </p:sp>
      <p:sp>
        <p:nvSpPr>
          <p:cNvPr id="3" name="Rectangle 15"/>
          <p:cNvSpPr>
            <a:spLocks noGrp="1" noChangeArrowheads="1"/>
          </p:cNvSpPr>
          <p:nvPr>
            <p:ph type="dt" sz="half" idx="10"/>
          </p:nvPr>
        </p:nvSpPr>
        <p:spPr>
          <a:ln/>
        </p:spPr>
        <p:txBody>
          <a:bodyPr/>
          <a:lstStyle>
            <a:lvl1pPr>
              <a:defRPr/>
            </a:lvl1pPr>
          </a:lstStyle>
          <a:p>
            <a:pPr>
              <a:defRPr/>
            </a:pPr>
            <a:fld id="{FFF3C809-2883-402C-9143-048D1982CF5A}" type="datetime1">
              <a:rPr lang="en-US" smtClean="0"/>
              <a:t>8/24/2023</a:t>
            </a:fld>
            <a:endParaRPr lang="en-US" dirty="0"/>
          </a:p>
        </p:txBody>
      </p:sp>
      <p:sp>
        <p:nvSpPr>
          <p:cNvPr id="4" name="Rectangle 16"/>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7"/>
          <p:cNvSpPr>
            <a:spLocks noGrp="1" noChangeArrowheads="1"/>
          </p:cNvSpPr>
          <p:nvPr>
            <p:ph type="sldNum" sz="quarter" idx="12"/>
          </p:nvPr>
        </p:nvSpPr>
        <p:spPr>
          <a:ln/>
        </p:spPr>
        <p:txBody>
          <a:bodyPr/>
          <a:lstStyle>
            <a:lvl1pPr>
              <a:defRPr/>
            </a:lvl1pPr>
          </a:lstStyle>
          <a:p>
            <a:pPr>
              <a:defRPr/>
            </a:pPr>
            <a:fld id="{02599F6B-6E60-4C13-8493-B9A84529FB86}" type="slidenum">
              <a:rPr lang="en-US"/>
              <a:pPr>
                <a:defRPr/>
              </a:pPr>
              <a:t>‹#›</a:t>
            </a:fld>
            <a:endParaRPr lang="en-US" dirty="0"/>
          </a:p>
        </p:txBody>
      </p:sp>
    </p:spTree>
    <p:extLst>
      <p:ext uri="{BB962C8B-B14F-4D97-AF65-F5344CB8AC3E}">
        <p14:creationId xmlns:p14="http://schemas.microsoft.com/office/powerpoint/2010/main" val="291893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pPr>
              <a:defRPr/>
            </a:pPr>
            <a:fld id="{9C450F9B-5725-4D73-A50C-997B15BD1E97}" type="datetime1">
              <a:rPr lang="en-US" smtClean="0"/>
              <a:t>8/24/2023</a:t>
            </a:fld>
            <a:endParaRPr lang="en-US" dirty="0"/>
          </a:p>
        </p:txBody>
      </p:sp>
      <p:sp>
        <p:nvSpPr>
          <p:cNvPr id="3" name="Rectangle 16"/>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7"/>
          <p:cNvSpPr>
            <a:spLocks noGrp="1" noChangeArrowheads="1"/>
          </p:cNvSpPr>
          <p:nvPr>
            <p:ph type="sldNum" sz="quarter" idx="12"/>
          </p:nvPr>
        </p:nvSpPr>
        <p:spPr>
          <a:ln/>
        </p:spPr>
        <p:txBody>
          <a:bodyPr/>
          <a:lstStyle>
            <a:lvl1pPr>
              <a:defRPr/>
            </a:lvl1pPr>
          </a:lstStyle>
          <a:p>
            <a:pPr>
              <a:defRPr/>
            </a:pPr>
            <a:fld id="{5360C15C-8738-40C4-AE50-1CBEBBE60FC9}" type="slidenum">
              <a:rPr lang="en-US"/>
              <a:pPr>
                <a:defRPr/>
              </a:pPr>
              <a:t>‹#›</a:t>
            </a:fld>
            <a:endParaRPr lang="en-US" dirty="0"/>
          </a:p>
        </p:txBody>
      </p:sp>
    </p:spTree>
    <p:extLst>
      <p:ext uri="{BB962C8B-B14F-4D97-AF65-F5344CB8AC3E}">
        <p14:creationId xmlns:p14="http://schemas.microsoft.com/office/powerpoint/2010/main" val="381447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18"/>
          <p:cNvSpPr>
            <a:spLocks noGrp="1" noChangeArrowheads="1"/>
          </p:cNvSpPr>
          <p:nvPr>
            <p:ph idx="1" hasCustomPrompt="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A85B41"/>
              </a:buClr>
              <a:defRPr b="0" baseline="0">
                <a:latin typeface="Arial" panose="020B0604020202020204" pitchFamily="34" charset="0"/>
                <a:cs typeface="Arial" panose="020B0604020202020204" pitchFamily="34" charset="0"/>
              </a:defRPr>
            </a:lvl1pPr>
            <a:lvl2pPr marL="559594" indent="-216694" defTabSz="644129">
              <a:buClr>
                <a:srgbClr val="A85B41"/>
              </a:buClr>
              <a:defRPr b="0">
                <a:latin typeface="Arial" panose="020B0604020202020204" pitchFamily="34" charset="0"/>
                <a:cs typeface="Arial" panose="020B0604020202020204" pitchFamily="34" charset="0"/>
              </a:defRPr>
            </a:lvl2pPr>
            <a:lvl3pPr>
              <a:buClr>
                <a:srgbClr val="A85B41"/>
              </a:buClr>
              <a:defRPr b="0">
                <a:latin typeface="Arial" panose="020B0604020202020204" pitchFamily="34" charset="0"/>
                <a:cs typeface="Arial" panose="020B0604020202020204" pitchFamily="34" charset="0"/>
              </a:defRPr>
            </a:lvl3pPr>
            <a:lvl4pPr>
              <a:buClr>
                <a:srgbClr val="00BBB3"/>
              </a:buClr>
              <a:defRPr/>
            </a:lvl4pPr>
            <a:lvl5pPr>
              <a:buClr>
                <a:srgbClr val="00BBB3"/>
              </a:buClr>
              <a:defRPr/>
            </a:lvl5pPr>
          </a:lstStyle>
          <a:p>
            <a:pPr lvl="0"/>
            <a:r>
              <a:rPr lang="en-US" dirty="0"/>
              <a:t>Edit Master text styles Arial font</a:t>
            </a:r>
          </a:p>
          <a:p>
            <a:pPr lvl="1"/>
            <a:r>
              <a:rPr lang="en-US" dirty="0"/>
              <a:t>Second level</a:t>
            </a:r>
          </a:p>
          <a:p>
            <a:pPr lvl="2"/>
            <a:r>
              <a:rPr lang="en-US" dirty="0"/>
              <a:t>Third level</a:t>
            </a:r>
          </a:p>
        </p:txBody>
      </p:sp>
      <p:sp>
        <p:nvSpPr>
          <p:cNvPr id="7" name="Rectangle 19">
            <a:extLst>
              <a:ext uri="{FF2B5EF4-FFF2-40B4-BE49-F238E27FC236}">
                <a16:creationId xmlns:a16="http://schemas.microsoft.com/office/drawing/2014/main" id="{EB7EF404-B83F-4BB3-A1D2-9F3F7CA98D8A}"/>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22407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1" y="1411087"/>
            <a:ext cx="3892550"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92650" y="1411087"/>
            <a:ext cx="3894138"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8" name="Rectangle 19">
            <a:extLst>
              <a:ext uri="{FF2B5EF4-FFF2-40B4-BE49-F238E27FC236}">
                <a16:creationId xmlns:a16="http://schemas.microsoft.com/office/drawing/2014/main" id="{2AE9E526-34CF-4206-A97F-7EDE165C380E}"/>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26030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7486"/>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57200" y="1787248"/>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147486"/>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1787248"/>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9" name="Rectangle 19">
            <a:extLst>
              <a:ext uri="{FF2B5EF4-FFF2-40B4-BE49-F238E27FC236}">
                <a16:creationId xmlns:a16="http://schemas.microsoft.com/office/drawing/2014/main" id="{7E9D7541-DFA1-441C-BC44-56913DF2A951}"/>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42466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DCB3332C-65D5-4C67-AAC8-F83952312C96}"/>
              </a:ext>
            </a:extLst>
          </p:cNvPr>
          <p:cNvSpPr>
            <a:spLocks noGrp="1" noChangeArrowheads="1"/>
          </p:cNvSpPr>
          <p:nvPr>
            <p:ph idx="1" hasCustomPrompt="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A85B41"/>
              </a:buClr>
              <a:defRPr b="0" baseline="0">
                <a:latin typeface="Arial" panose="020B0604020202020204" pitchFamily="34" charset="0"/>
                <a:cs typeface="Arial" panose="020B0604020202020204" pitchFamily="34" charset="0"/>
              </a:defRPr>
            </a:lvl1pPr>
            <a:lvl2pPr marL="559594" indent="-216694" defTabSz="644129">
              <a:buClr>
                <a:srgbClr val="A85B41"/>
              </a:buClr>
              <a:defRPr b="0">
                <a:latin typeface="Arial" panose="020B0604020202020204" pitchFamily="34" charset="0"/>
                <a:cs typeface="Arial" panose="020B0604020202020204" pitchFamily="34" charset="0"/>
              </a:defRPr>
            </a:lvl2pPr>
            <a:lvl3pPr>
              <a:buClr>
                <a:srgbClr val="A85B41"/>
              </a:buClr>
              <a:defRPr b="0">
                <a:latin typeface="Arial" panose="020B0604020202020204" pitchFamily="34" charset="0"/>
                <a:cs typeface="Arial" panose="020B0604020202020204" pitchFamily="34" charset="0"/>
              </a:defRPr>
            </a:lvl3pPr>
            <a:lvl4pPr>
              <a:buClr>
                <a:srgbClr val="00BBB3"/>
              </a:buClr>
              <a:defRPr/>
            </a:lvl4pPr>
            <a:lvl5pPr>
              <a:buClr>
                <a:srgbClr val="00BBB3"/>
              </a:buClr>
              <a:defRPr/>
            </a:lvl5pPr>
          </a:lstStyle>
          <a:p>
            <a:pPr lvl="0"/>
            <a:r>
              <a:rPr lang="en-US" dirty="0"/>
              <a:t>Edit Master text styles Arial font</a:t>
            </a:r>
          </a:p>
          <a:p>
            <a:pPr lvl="1"/>
            <a:r>
              <a:rPr lang="en-US" dirty="0"/>
              <a:t>Second level</a:t>
            </a:r>
          </a:p>
          <a:p>
            <a:pPr lvl="2"/>
            <a:r>
              <a:rPr lang="en-US" dirty="0"/>
              <a:t>Third level</a:t>
            </a:r>
          </a:p>
        </p:txBody>
      </p:sp>
      <p:sp>
        <p:nvSpPr>
          <p:cNvPr id="5" name="Rectangle 19">
            <a:extLst>
              <a:ext uri="{FF2B5EF4-FFF2-40B4-BE49-F238E27FC236}">
                <a16:creationId xmlns:a16="http://schemas.microsoft.com/office/drawing/2014/main" id="{6F58B7A1-4822-4FFB-9299-FFDECA69F5E6}"/>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41420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3150" y="1370332"/>
            <a:ext cx="5111750" cy="476874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
        <p:nvSpPr>
          <p:cNvPr id="8" name="Rectangle 19">
            <a:extLst>
              <a:ext uri="{FF2B5EF4-FFF2-40B4-BE49-F238E27FC236}">
                <a16:creationId xmlns:a16="http://schemas.microsoft.com/office/drawing/2014/main" id="{0A690350-851B-4BFC-BCD5-6B9D0DCEB87E}"/>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10685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93C409B-B3F8-49DF-A6A3-EF7D2CA5C4EB}"/>
              </a:ext>
            </a:extLst>
          </p:cNvPr>
          <p:cNvSpPr/>
          <p:nvPr userDrawn="1"/>
        </p:nvSpPr>
        <p:spPr>
          <a:xfrm>
            <a:off x="0" y="-87683"/>
            <a:ext cx="9144000" cy="6839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5" name="Rectangle 4">
            <a:extLst>
              <a:ext uri="{FF2B5EF4-FFF2-40B4-BE49-F238E27FC236}">
                <a16:creationId xmlns:a16="http://schemas.microsoft.com/office/drawing/2014/main" id="{0FBB83F1-96C2-4C42-8557-21B9F0361F04}"/>
              </a:ext>
            </a:extLst>
          </p:cNvPr>
          <p:cNvSpPr/>
          <p:nvPr userDrawn="1"/>
        </p:nvSpPr>
        <p:spPr>
          <a:xfrm>
            <a:off x="0" y="1434353"/>
            <a:ext cx="9144000" cy="3989294"/>
          </a:xfrm>
          <a:prstGeom prst="rect">
            <a:avLst/>
          </a:prstGeom>
          <a:solidFill>
            <a:srgbClr val="0E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0B843F1-6938-4610-AEC7-40643CFCEECB}"/>
              </a:ext>
            </a:extLst>
          </p:cNvPr>
          <p:cNvCxnSpPr>
            <a:cxnSpLocks/>
          </p:cNvCxnSpPr>
          <p:nvPr userDrawn="1"/>
        </p:nvCxnSpPr>
        <p:spPr>
          <a:xfrm>
            <a:off x="8811421" y="1434353"/>
            <a:ext cx="332579" cy="806638"/>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27E50C4E-0C70-4CF8-8B43-ECF17D69E5CB}"/>
              </a:ext>
            </a:extLst>
          </p:cNvPr>
          <p:cNvCxnSpPr>
            <a:cxnSpLocks/>
          </p:cNvCxnSpPr>
          <p:nvPr userDrawn="1"/>
        </p:nvCxnSpPr>
        <p:spPr>
          <a:xfrm>
            <a:off x="8545512" y="1434353"/>
            <a:ext cx="598489" cy="1398866"/>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3C5BEEF1-FA16-4D66-B4C0-5499D53858DC}"/>
              </a:ext>
            </a:extLst>
          </p:cNvPr>
          <p:cNvCxnSpPr>
            <a:cxnSpLocks/>
          </p:cNvCxnSpPr>
          <p:nvPr userDrawn="1"/>
        </p:nvCxnSpPr>
        <p:spPr>
          <a:xfrm>
            <a:off x="8013445" y="1434354"/>
            <a:ext cx="1130555" cy="2681757"/>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2B49EBB7-BF34-4ED8-A26A-F641CFAABE11}"/>
              </a:ext>
            </a:extLst>
          </p:cNvPr>
          <p:cNvCxnSpPr>
            <a:cxnSpLocks/>
          </p:cNvCxnSpPr>
          <p:nvPr userDrawn="1"/>
        </p:nvCxnSpPr>
        <p:spPr>
          <a:xfrm>
            <a:off x="7750129" y="1434354"/>
            <a:ext cx="1393871" cy="3307951"/>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794331D0-2FC9-4541-8EF9-A5FD5BA7CE24}"/>
              </a:ext>
            </a:extLst>
          </p:cNvPr>
          <p:cNvCxnSpPr>
            <a:cxnSpLocks/>
          </p:cNvCxnSpPr>
          <p:nvPr userDrawn="1"/>
        </p:nvCxnSpPr>
        <p:spPr>
          <a:xfrm>
            <a:off x="7483212" y="1434352"/>
            <a:ext cx="1660789" cy="3937160"/>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220D02D0-5DBC-4352-B8ED-1250C0F55BED}"/>
              </a:ext>
            </a:extLst>
          </p:cNvPr>
          <p:cNvCxnSpPr>
            <a:cxnSpLocks/>
          </p:cNvCxnSpPr>
          <p:nvPr userDrawn="1"/>
        </p:nvCxnSpPr>
        <p:spPr>
          <a:xfrm>
            <a:off x="9070639" y="1434352"/>
            <a:ext cx="73361" cy="177431"/>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E250C048-4A35-455A-9373-AA1251782025}"/>
              </a:ext>
            </a:extLst>
          </p:cNvPr>
          <p:cNvCxnSpPr>
            <a:cxnSpLocks/>
          </p:cNvCxnSpPr>
          <p:nvPr userDrawn="1"/>
        </p:nvCxnSpPr>
        <p:spPr>
          <a:xfrm>
            <a:off x="8283312" y="1434351"/>
            <a:ext cx="860689" cy="2053062"/>
          </a:xfrm>
          <a:prstGeom prst="line">
            <a:avLst/>
          </a:prstGeom>
          <a:ln w="9525">
            <a:solidFill>
              <a:srgbClr val="BA5929"/>
            </a:solidFill>
          </a:ln>
        </p:spPr>
        <p:style>
          <a:lnRef idx="1">
            <a:schemeClr val="accent3"/>
          </a:lnRef>
          <a:fillRef idx="0">
            <a:schemeClr val="accent3"/>
          </a:fillRef>
          <a:effectRef idx="0">
            <a:schemeClr val="accent3"/>
          </a:effectRef>
          <a:fontRef idx="minor">
            <a:schemeClr val="tx1"/>
          </a:fontRef>
        </p:style>
      </p:cxnSp>
      <p:sp>
        <p:nvSpPr>
          <p:cNvPr id="17" name="Rectangle 17">
            <a:extLst>
              <a:ext uri="{FF2B5EF4-FFF2-40B4-BE49-F238E27FC236}">
                <a16:creationId xmlns:a16="http://schemas.microsoft.com/office/drawing/2014/main" id="{E3B5C2AE-09B8-4B5F-9498-0764842353D1}"/>
              </a:ext>
            </a:extLst>
          </p:cNvPr>
          <p:cNvSpPr txBox="1">
            <a:spLocks noChangeArrowheads="1"/>
          </p:cNvSpPr>
          <p:nvPr userDrawn="1"/>
        </p:nvSpPr>
        <p:spPr bwMode="auto">
          <a:xfrm>
            <a:off x="8562740" y="6549050"/>
            <a:ext cx="530087"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b="1" kern="1200" smtClean="0">
                <a:solidFill>
                  <a:srgbClr val="0B3C55"/>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smtClean="0"/>
              <a:pPr>
                <a:defRPr/>
              </a:pPr>
              <a:t>‹#›</a:t>
            </a:fld>
            <a:endParaRPr lang="en-US" dirty="0"/>
          </a:p>
        </p:txBody>
      </p:sp>
      <p:pic>
        <p:nvPicPr>
          <p:cNvPr id="19" name="Picture 18" descr="A picture containing drawing, light&#10;&#10;Description automatically generated">
            <a:extLst>
              <a:ext uri="{FF2B5EF4-FFF2-40B4-BE49-F238E27FC236}">
                <a16:creationId xmlns:a16="http://schemas.microsoft.com/office/drawing/2014/main" id="{6E8541E5-FBC5-4607-87FC-6DBAF07851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31598" y="5546511"/>
            <a:ext cx="2723354" cy="1021257"/>
          </a:xfrm>
          <a:prstGeom prst="rect">
            <a:avLst/>
          </a:prstGeom>
        </p:spPr>
      </p:pic>
    </p:spTree>
    <p:extLst>
      <p:ext uri="{BB962C8B-B14F-4D97-AF65-F5344CB8AC3E}">
        <p14:creationId xmlns:p14="http://schemas.microsoft.com/office/powerpoint/2010/main" val="3674013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2457" y="1512279"/>
            <a:ext cx="7939088" cy="3950843"/>
          </a:xfrm>
          <a:prstGeom prst="rect">
            <a:avLst/>
          </a:prstGeom>
        </p:spPr>
        <p:txBody>
          <a:bodyPr vert="eaVert"/>
          <a:lstStyle/>
          <a:p>
            <a:pPr lvl="0"/>
            <a:r>
              <a:rPr lang="en-US" dirty="0"/>
              <a:t>Edit Master text styles</a:t>
            </a:r>
          </a:p>
          <a:p>
            <a:pPr lvl="1"/>
            <a:r>
              <a:rPr lang="en-US" dirty="0"/>
              <a:t>Second level</a:t>
            </a:r>
          </a:p>
          <a:p>
            <a:pPr lvl="2"/>
            <a:r>
              <a:rPr lang="en-US" dirty="0"/>
              <a:t>Third level</a:t>
            </a:r>
          </a:p>
        </p:txBody>
      </p:sp>
      <p:sp>
        <p:nvSpPr>
          <p:cNvPr id="7" name="Rectangle 19">
            <a:extLst>
              <a:ext uri="{FF2B5EF4-FFF2-40B4-BE49-F238E27FC236}">
                <a16:creationId xmlns:a16="http://schemas.microsoft.com/office/drawing/2014/main" id="{F62D3670-0FB1-4F59-8223-6FA0CFD15050}"/>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362825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0" y="1390651"/>
            <a:ext cx="8242540" cy="4735513"/>
          </a:xfrm>
          <a:prstGeom prst="rect">
            <a:avLst/>
          </a:prstGeom>
        </p:spPr>
        <p:txBody>
          <a:bodyPr vert="eaVert"/>
          <a:lstStyle/>
          <a:p>
            <a:pPr lvl="0"/>
            <a:r>
              <a:rPr lang="en-US" dirty="0"/>
              <a:t>Edit Master text styles</a:t>
            </a:r>
          </a:p>
          <a:p>
            <a:pPr lvl="1"/>
            <a:r>
              <a:rPr lang="en-US" dirty="0"/>
              <a:t>Second level</a:t>
            </a:r>
          </a:p>
          <a:p>
            <a:pPr lvl="2"/>
            <a:r>
              <a:rPr lang="en-US" dirty="0"/>
              <a:t>Third level</a:t>
            </a:r>
          </a:p>
        </p:txBody>
      </p:sp>
      <p:sp>
        <p:nvSpPr>
          <p:cNvPr id="7" name="Rectangle 19">
            <a:extLst>
              <a:ext uri="{FF2B5EF4-FFF2-40B4-BE49-F238E27FC236}">
                <a16:creationId xmlns:a16="http://schemas.microsoft.com/office/drawing/2014/main" id="{31E9ABB9-3BFB-4106-A6D7-048A26064588}"/>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98917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1860E0-3226-D74A-A275-1B82A362B951}"/>
              </a:ext>
            </a:extLst>
          </p:cNvPr>
          <p:cNvSpPr/>
          <p:nvPr userDrawn="1"/>
        </p:nvSpPr>
        <p:spPr>
          <a:xfrm>
            <a:off x="0" y="-32304"/>
            <a:ext cx="9144000" cy="1049573"/>
          </a:xfrm>
          <a:prstGeom prst="rect">
            <a:avLst/>
          </a:prstGeom>
          <a:solidFill>
            <a:srgbClr val="0C3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8">
            <a:extLst>
              <a:ext uri="{FF2B5EF4-FFF2-40B4-BE49-F238E27FC236}">
                <a16:creationId xmlns:a16="http://schemas.microsoft.com/office/drawing/2014/main" id="{E670647B-7A9E-4817-B5A2-5CC4328C5BA2}"/>
              </a:ext>
            </a:extLst>
          </p:cNvPr>
          <p:cNvSpPr>
            <a:spLocks noGrp="1" noChangeArrowheads="1"/>
          </p:cNvSpPr>
          <p:nvPr>
            <p:ph type="body" idx="1"/>
          </p:nvPr>
        </p:nvSpPr>
        <p:spPr bwMode="auto">
          <a:xfrm>
            <a:off x="803275" y="1512278"/>
            <a:ext cx="7137567"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 Arial font </a:t>
            </a:r>
          </a:p>
          <a:p>
            <a:pPr lvl="1"/>
            <a:r>
              <a:rPr lang="en-US" dirty="0"/>
              <a:t>	Second level</a:t>
            </a:r>
          </a:p>
          <a:p>
            <a:pPr lvl="2"/>
            <a:r>
              <a:rPr lang="en-US" dirty="0"/>
              <a:t>Third level</a:t>
            </a:r>
          </a:p>
        </p:txBody>
      </p:sp>
      <p:sp>
        <p:nvSpPr>
          <p:cNvPr id="15" name="Rectangle 19">
            <a:extLst>
              <a:ext uri="{FF2B5EF4-FFF2-40B4-BE49-F238E27FC236}">
                <a16:creationId xmlns:a16="http://schemas.microsoft.com/office/drawing/2014/main" id="{56DF002A-6677-4142-AF73-333B9C8E1104}"/>
              </a:ext>
            </a:extLst>
          </p:cNvPr>
          <p:cNvSpPr>
            <a:spLocks noGrp="1" noChangeArrowheads="1"/>
          </p:cNvSpPr>
          <p:nvPr>
            <p:ph type="title"/>
          </p:nvPr>
        </p:nvSpPr>
        <p:spPr bwMode="auto">
          <a:xfrm>
            <a:off x="480773" y="83124"/>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cxnSp>
        <p:nvCxnSpPr>
          <p:cNvPr id="16" name="Straight Connector 15">
            <a:extLst>
              <a:ext uri="{FF2B5EF4-FFF2-40B4-BE49-F238E27FC236}">
                <a16:creationId xmlns:a16="http://schemas.microsoft.com/office/drawing/2014/main" id="{05AAFDE6-B524-441F-93B9-D6CC9B314A05}"/>
              </a:ext>
            </a:extLst>
          </p:cNvPr>
          <p:cNvCxnSpPr>
            <a:cxnSpLocks/>
          </p:cNvCxnSpPr>
          <p:nvPr userDrawn="1"/>
        </p:nvCxnSpPr>
        <p:spPr>
          <a:xfrm>
            <a:off x="368324" y="189620"/>
            <a:ext cx="0" cy="320040"/>
          </a:xfrm>
          <a:prstGeom prst="line">
            <a:avLst/>
          </a:prstGeom>
          <a:ln w="19050">
            <a:solidFill>
              <a:srgbClr val="BA5929"/>
            </a:solidFill>
          </a:ln>
        </p:spPr>
        <p:style>
          <a:lnRef idx="1">
            <a:schemeClr val="accent3"/>
          </a:lnRef>
          <a:fillRef idx="0">
            <a:schemeClr val="accent3"/>
          </a:fillRef>
          <a:effectRef idx="0">
            <a:schemeClr val="accent3"/>
          </a:effectRef>
          <a:fontRef idx="minor">
            <a:schemeClr val="tx1"/>
          </a:fontRef>
        </p:style>
      </p:cxnSp>
      <p:sp>
        <p:nvSpPr>
          <p:cNvPr id="19" name="Rectangle 17">
            <a:extLst>
              <a:ext uri="{FF2B5EF4-FFF2-40B4-BE49-F238E27FC236}">
                <a16:creationId xmlns:a16="http://schemas.microsoft.com/office/drawing/2014/main" id="{E85A31D6-B537-4759-9EAC-AD420C4253CA}"/>
              </a:ext>
            </a:extLst>
          </p:cNvPr>
          <p:cNvSpPr txBox="1">
            <a:spLocks noChangeArrowheads="1"/>
          </p:cNvSpPr>
          <p:nvPr userDrawn="1"/>
        </p:nvSpPr>
        <p:spPr bwMode="auto">
          <a:xfrm>
            <a:off x="8562740" y="6549050"/>
            <a:ext cx="530087"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b="1" kern="1200" smtClean="0">
                <a:solidFill>
                  <a:srgbClr val="0B3C55"/>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smtClean="0"/>
              <a:pPr>
                <a:defRPr/>
              </a:pPr>
              <a:t>‹#›</a:t>
            </a:fld>
            <a:endParaRPr lang="en-US" dirty="0"/>
          </a:p>
        </p:txBody>
      </p:sp>
      <p:pic>
        <p:nvPicPr>
          <p:cNvPr id="20" name="Picture 19">
            <a:extLst>
              <a:ext uri="{FF2B5EF4-FFF2-40B4-BE49-F238E27FC236}">
                <a16:creationId xmlns:a16="http://schemas.microsoft.com/office/drawing/2014/main" id="{F270E5B3-73A7-4514-A7F7-2481D31347B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99455" y="297324"/>
            <a:ext cx="1390957" cy="390316"/>
          </a:xfrm>
          <a:prstGeom prst="rect">
            <a:avLst/>
          </a:prstGeom>
        </p:spPr>
      </p:pic>
    </p:spTree>
    <p:extLst>
      <p:ext uri="{BB962C8B-B14F-4D97-AF65-F5344CB8AC3E}">
        <p14:creationId xmlns:p14="http://schemas.microsoft.com/office/powerpoint/2010/main" val="1242200355"/>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2" r:id="rId3"/>
    <p:sldLayoutId id="2147484103"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1950"/>
        </a:lnSpc>
        <a:spcBef>
          <a:spcPct val="0"/>
        </a:spcBef>
        <a:spcAft>
          <a:spcPct val="0"/>
        </a:spcAft>
        <a:defRPr lang="en-US" sz="2700" b="1" i="0" kern="1200" dirty="0" smtClean="0">
          <a:solidFill>
            <a:schemeClr val="bg1"/>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400" b="1" i="1">
          <a:solidFill>
            <a:schemeClr val="bg1"/>
          </a:solidFill>
          <a:latin typeface="Tahoma" pitchFamily="34" charset="0"/>
        </a:defRPr>
      </a:lvl2pPr>
      <a:lvl3pPr algn="ctr" rtl="0" eaLnBrk="1" fontAlgn="base" hangingPunct="1">
        <a:spcBef>
          <a:spcPct val="0"/>
        </a:spcBef>
        <a:spcAft>
          <a:spcPct val="0"/>
        </a:spcAft>
        <a:defRPr sz="2400" b="1" i="1">
          <a:solidFill>
            <a:schemeClr val="bg1"/>
          </a:solidFill>
          <a:latin typeface="Tahoma" pitchFamily="34" charset="0"/>
        </a:defRPr>
      </a:lvl3pPr>
      <a:lvl4pPr algn="ctr" rtl="0" eaLnBrk="1" fontAlgn="base" hangingPunct="1">
        <a:spcBef>
          <a:spcPct val="0"/>
        </a:spcBef>
        <a:spcAft>
          <a:spcPct val="0"/>
        </a:spcAft>
        <a:defRPr sz="2400" b="1" i="1">
          <a:solidFill>
            <a:schemeClr val="bg1"/>
          </a:solidFill>
          <a:latin typeface="Tahoma" pitchFamily="34" charset="0"/>
        </a:defRPr>
      </a:lvl4pPr>
      <a:lvl5pPr algn="ctr" rtl="0" eaLnBrk="1" fontAlgn="base" hangingPunct="1">
        <a:spcBef>
          <a:spcPct val="0"/>
        </a:spcBef>
        <a:spcAft>
          <a:spcPct val="0"/>
        </a:spcAft>
        <a:defRPr sz="2400" b="1" i="1">
          <a:solidFill>
            <a:schemeClr val="bg1"/>
          </a:solidFill>
          <a:latin typeface="Tahoma" pitchFamily="34" charset="0"/>
        </a:defRPr>
      </a:lvl5pPr>
      <a:lvl6pPr marL="342900" algn="ctr" rtl="0" eaLnBrk="1" fontAlgn="base" hangingPunct="1">
        <a:spcBef>
          <a:spcPct val="0"/>
        </a:spcBef>
        <a:spcAft>
          <a:spcPct val="0"/>
        </a:spcAft>
        <a:defRPr sz="2400" b="1" i="1">
          <a:solidFill>
            <a:schemeClr val="bg1"/>
          </a:solidFill>
          <a:latin typeface="Tahoma" pitchFamily="34" charset="0"/>
        </a:defRPr>
      </a:lvl6pPr>
      <a:lvl7pPr marL="685800" algn="ctr" rtl="0" eaLnBrk="1" fontAlgn="base" hangingPunct="1">
        <a:spcBef>
          <a:spcPct val="0"/>
        </a:spcBef>
        <a:spcAft>
          <a:spcPct val="0"/>
        </a:spcAft>
        <a:defRPr sz="2400" b="1" i="1">
          <a:solidFill>
            <a:schemeClr val="bg1"/>
          </a:solidFill>
          <a:latin typeface="Tahoma" pitchFamily="34" charset="0"/>
        </a:defRPr>
      </a:lvl7pPr>
      <a:lvl8pPr marL="1028700" algn="ctr" rtl="0" eaLnBrk="1" fontAlgn="base" hangingPunct="1">
        <a:spcBef>
          <a:spcPct val="0"/>
        </a:spcBef>
        <a:spcAft>
          <a:spcPct val="0"/>
        </a:spcAft>
        <a:defRPr sz="2400" b="1" i="1">
          <a:solidFill>
            <a:schemeClr val="bg1"/>
          </a:solidFill>
          <a:latin typeface="Tahoma" pitchFamily="34" charset="0"/>
        </a:defRPr>
      </a:lvl8pPr>
      <a:lvl9pPr marL="1371600" algn="ctr" rtl="0" eaLnBrk="1" fontAlgn="base" hangingPunct="1">
        <a:spcBef>
          <a:spcPct val="0"/>
        </a:spcBef>
        <a:spcAft>
          <a:spcPct val="0"/>
        </a:spcAft>
        <a:defRPr sz="2400" b="1" i="1">
          <a:solidFill>
            <a:schemeClr val="bg1"/>
          </a:solidFill>
          <a:latin typeface="Tahoma" pitchFamily="34" charset="0"/>
        </a:defRPr>
      </a:lvl9pPr>
    </p:titleStyle>
    <p:bodyStyle>
      <a:lvl1pPr marL="257175" indent="-257175" algn="l" rtl="0" eaLnBrk="1" fontAlgn="base" hangingPunct="1">
        <a:spcBef>
          <a:spcPct val="20000"/>
        </a:spcBef>
        <a:spcAft>
          <a:spcPct val="0"/>
        </a:spcAft>
        <a:buClr>
          <a:srgbClr val="A85B41"/>
        </a:buClr>
        <a:buFont typeface="Wingdings" panose="05000000000000000000" pitchFamily="2" charset="2"/>
        <a:buChar char="§"/>
        <a:defRPr sz="1800" b="1">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432197" indent="-89297" algn="l" defTabSz="559594" rtl="0" eaLnBrk="1" fontAlgn="base" hangingPunct="1">
        <a:spcBef>
          <a:spcPct val="20000"/>
        </a:spcBef>
        <a:spcAft>
          <a:spcPct val="0"/>
        </a:spcAft>
        <a:buClr>
          <a:srgbClr val="A85B41"/>
        </a:buClr>
        <a:buFont typeface="Arial" panose="020B0604020202020204" pitchFamily="34" charset="0"/>
        <a:buChar char="•"/>
        <a:defRPr sz="1800" b="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942975" indent="-257175" algn="l" rtl="0" eaLnBrk="1" fontAlgn="base" hangingPunct="1">
        <a:spcBef>
          <a:spcPct val="20000"/>
        </a:spcBef>
        <a:spcAft>
          <a:spcPct val="0"/>
        </a:spcAft>
        <a:buClr>
          <a:srgbClr val="A85B41"/>
        </a:buClr>
        <a:buFont typeface="Arial" panose="020B0604020202020204" pitchFamily="34" charset="0"/>
        <a:buChar char="•"/>
        <a:defRPr sz="1800" b="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200150" indent="-171450" algn="l" rtl="0" eaLnBrk="1" fontAlgn="base" hangingPunct="1">
        <a:spcBef>
          <a:spcPct val="20000"/>
        </a:spcBef>
        <a:spcAft>
          <a:spcPct val="0"/>
        </a:spcAft>
        <a:buClr>
          <a:srgbClr val="00BBB3"/>
        </a:buClr>
        <a:buFont typeface="Courier New" panose="02070309020205020404" pitchFamily="49" charset="0"/>
        <a:buChar char="o"/>
        <a:defRPr sz="1800" b="1">
          <a:solidFill>
            <a:schemeClr val="tx1"/>
          </a:solidFill>
          <a:latin typeface="Franklin Gothic Book" panose="020B0503020102020204" pitchFamily="34" charset="0"/>
        </a:defRPr>
      </a:lvl4pPr>
      <a:lvl5pPr marL="1543050" indent="-171450" algn="l" rtl="0" eaLnBrk="1" fontAlgn="base" hangingPunct="1">
        <a:spcBef>
          <a:spcPct val="20000"/>
        </a:spcBef>
        <a:spcAft>
          <a:spcPct val="0"/>
        </a:spcAft>
        <a:buClr>
          <a:srgbClr val="00BBB3"/>
        </a:buClr>
        <a:buFont typeface="Courier New" panose="02070309020205020404" pitchFamily="49" charset="0"/>
        <a:buChar char="o"/>
        <a:defRPr sz="1800" b="1">
          <a:solidFill>
            <a:schemeClr val="tx1"/>
          </a:solidFill>
          <a:latin typeface="Franklin Gothic Book" panose="020B0503020102020204" pitchFamily="34" charset="0"/>
        </a:defRPr>
      </a:lvl5pPr>
      <a:lvl6pPr marL="18859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6pPr>
      <a:lvl7pPr marL="22288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7pPr>
      <a:lvl8pPr marL="25717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8pPr>
      <a:lvl9pPr marL="2914650" indent="-171450" algn="l" rtl="0" eaLnBrk="1" fontAlgn="base" hangingPunct="1">
        <a:spcBef>
          <a:spcPct val="20000"/>
        </a:spcBef>
        <a:spcAft>
          <a:spcPct val="0"/>
        </a:spcAft>
        <a:buClr>
          <a:srgbClr val="CC9900"/>
        </a:buClr>
        <a:buFont typeface="Arial" charset="0"/>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javascript:;" TargetMode="External"/><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hyperlink" Target="http://fmweb/sites/morsafety/MORSafety/default.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hpNc5HthtM0U2M&amp;tbnid=SL0GfWUL9BHe2M:&amp;ved=0CAUQjRw&amp;url=http://www.tapebrothers.com/White-and-Blue-Polka-Dot-Flagging-Tape-p/ftpdwhbe1.htm&amp;ei=JeU5UrTTCMLqrQGEt4GAAw&amp;psig=AFQjCNGFZzSd3DtPYDbyeGPuEcDzni_vdw&amp;ust=137961230594361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fmweb/sites/ems/mor/default.aspx"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docid=GUeXlT2NUhvgRM&amp;tbnid=Dt8DrZPoX5DACM:&amp;ved=0CAYQjRw&amp;url=http://en.wikipedia.org/wiki/Tarantula&amp;ei=Pn8jU7z3LcHLqQGHoICIDw&amp;bvm=bv.62922401,d.aWM&amp;psig=AFQjCNEtfHZHh7Cf37GVKmVKp9OBRX0-mw&amp;ust=1394921661041336" TargetMode="External"/><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hyperlink" Target="http://www.google.com/url?sa=i&amp;source=images&amp;cd=&amp;cad=rja&amp;uact=8&amp;docid=v0oF1dKNZdYMxM&amp;tbnid=l6pO8zQQU86_hM:&amp;ved=0CAgQjRw&amp;url=http://en.wikipedia.org/wiki/Rattlesnake&amp;ei=cn4jU4DkI8HHrQGI9IHgDg&amp;psig=AFQjCNHPJ_o0oqgcJUq23J2pL5hX6pTRSA&amp;ust=1394921458714581" TargetMode="External"/><Relationship Id="rId4" Type="http://schemas.openxmlformats.org/officeDocument/2006/relationships/image" Target="../media/image60.jpeg"/><Relationship Id="rId9"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txBox="1">
            <a:spLocks noChangeArrowheads="1"/>
          </p:cNvSpPr>
          <p:nvPr/>
        </p:nvSpPr>
        <p:spPr bwMode="auto">
          <a:xfrm>
            <a:off x="868049" y="2703007"/>
            <a:ext cx="4417384" cy="1034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lnSpc>
                <a:spcPts val="2600"/>
              </a:lnSpc>
              <a:spcBef>
                <a:spcPct val="0"/>
              </a:spcBef>
              <a:spcAft>
                <a:spcPct val="0"/>
              </a:spcAft>
              <a:defRPr lang="en-US" sz="3200" b="1" i="1" kern="1200" dirty="0" smtClean="0">
                <a:solidFill>
                  <a:schemeClr val="tx1"/>
                </a:solidFill>
                <a:effectLst/>
                <a:latin typeface="+mj-lt"/>
                <a:ea typeface="+mj-ea"/>
                <a:cs typeface="+mj-cs"/>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pPr algn="l">
              <a:lnSpc>
                <a:spcPts val="5000"/>
              </a:lnSpc>
            </a:pPr>
            <a:r>
              <a:rPr lang="en-US" sz="4000" i="0" dirty="0">
                <a:solidFill>
                  <a:schemeClr val="bg1"/>
                </a:solidFill>
                <a:latin typeface="Franklin Gothic Medium" panose="020B0603020102020204" pitchFamily="34" charset="0"/>
              </a:rPr>
              <a:t>Leaching Division</a:t>
            </a:r>
          </a:p>
        </p:txBody>
      </p:sp>
      <p:sp>
        <p:nvSpPr>
          <p:cNvPr id="3" name="TextBox 19"/>
          <p:cNvSpPr txBox="1">
            <a:spLocks noChangeArrowheads="1"/>
          </p:cNvSpPr>
          <p:nvPr/>
        </p:nvSpPr>
        <p:spPr bwMode="auto">
          <a:xfrm>
            <a:off x="868049" y="4030548"/>
            <a:ext cx="2598360" cy="605294"/>
          </a:xfrm>
          <a:prstGeom prst="rect">
            <a:avLst/>
          </a:prstGeom>
          <a:noFill/>
          <a:ln w="9525">
            <a:noFill/>
            <a:miter lim="800000"/>
            <a:headEnd/>
            <a:tailEnd/>
          </a:ln>
          <a:effectLst/>
        </p:spPr>
        <p:txBody>
          <a:bodyPr wrap="square">
            <a:spAutoFit/>
          </a:bodyPr>
          <a:lstStyle>
            <a:defPPr>
              <a:defRPr lang="en-US"/>
            </a:defPPr>
            <a:lvl1pPr algn="ctr">
              <a:lnSpc>
                <a:spcPts val="4000"/>
              </a:lnSpc>
              <a:defRPr sz="2400" b="1" i="1">
                <a:solidFill>
                  <a:schemeClr val="bg1"/>
                </a:solidFill>
                <a:latin typeface="Tahoma" pitchFamily="34" charset="0"/>
              </a:defRPr>
            </a:lvl1pPr>
          </a:lstStyle>
          <a:p>
            <a:pPr algn="l"/>
            <a:r>
              <a:rPr lang="en-US" sz="3600" i="0" dirty="0">
                <a:latin typeface="Franklin Gothic Medium" panose="020B0603020102020204" pitchFamily="34" charset="0"/>
              </a:rPr>
              <a:t>2023</a:t>
            </a:r>
          </a:p>
        </p:txBody>
      </p:sp>
    </p:spTree>
    <p:extLst>
      <p:ext uri="{BB962C8B-B14F-4D97-AF65-F5344CB8AC3E}">
        <p14:creationId xmlns:p14="http://schemas.microsoft.com/office/powerpoint/2010/main" val="144000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10</a:t>
            </a:fld>
            <a:endParaRPr lang="en-US" dirty="0"/>
          </a:p>
        </p:txBody>
      </p:sp>
      <p:sp>
        <p:nvSpPr>
          <p:cNvPr id="6" name="Title 1"/>
          <p:cNvSpPr>
            <a:spLocks noGrp="1"/>
          </p:cNvSpPr>
          <p:nvPr>
            <p:ph type="title"/>
          </p:nvPr>
        </p:nvSpPr>
        <p:spPr>
          <a:xfrm>
            <a:off x="400050" y="263805"/>
            <a:ext cx="6762238" cy="663969"/>
          </a:xfrm>
        </p:spPr>
        <p:txBody>
          <a:bodyPr/>
          <a:lstStyle/>
          <a:p>
            <a:r>
              <a:rPr lang="en-US" dirty="0"/>
              <a:t>Emergency Response Procedures</a:t>
            </a:r>
            <a:br>
              <a:rPr lang="en-US" dirty="0"/>
            </a:br>
            <a:br>
              <a:rPr lang="en-US" dirty="0"/>
            </a:br>
            <a:r>
              <a:rPr lang="en-US" dirty="0"/>
              <a:t> “Mayday”</a:t>
            </a:r>
          </a:p>
        </p:txBody>
      </p:sp>
      <p:sp>
        <p:nvSpPr>
          <p:cNvPr id="7" name="Content Placeholder 3"/>
          <p:cNvSpPr>
            <a:spLocks noGrp="1"/>
          </p:cNvSpPr>
          <p:nvPr>
            <p:ph idx="1"/>
          </p:nvPr>
        </p:nvSpPr>
        <p:spPr>
          <a:xfrm>
            <a:off x="602456" y="1512277"/>
            <a:ext cx="7939088" cy="5081918"/>
          </a:xfrm>
        </p:spPr>
        <p:txBody>
          <a:bodyPr/>
          <a:lstStyle/>
          <a:p>
            <a:pPr>
              <a:buNone/>
            </a:pPr>
            <a:r>
              <a:rPr lang="en-US" altLang="en-US" dirty="0"/>
              <a:t>   In the event of a medical emergency, the following six conditions will constitute a full “MAYDAY” response. </a:t>
            </a:r>
          </a:p>
          <a:p>
            <a:pPr>
              <a:buNone/>
            </a:pPr>
            <a:endParaRPr lang="en-US" altLang="en-US" dirty="0"/>
          </a:p>
          <a:p>
            <a:r>
              <a:rPr lang="en-US" altLang="en-US" dirty="0"/>
              <a:t>Chest Pains (Any)</a:t>
            </a:r>
          </a:p>
          <a:p>
            <a:endParaRPr lang="en-US" altLang="en-US" sz="800" dirty="0"/>
          </a:p>
          <a:p>
            <a:r>
              <a:rPr lang="en-US" altLang="en-US" dirty="0"/>
              <a:t>Difficulty Breathing</a:t>
            </a:r>
          </a:p>
          <a:p>
            <a:endParaRPr lang="en-US" altLang="en-US" sz="800" dirty="0"/>
          </a:p>
          <a:p>
            <a:r>
              <a:rPr lang="en-US" altLang="en-US" dirty="0"/>
              <a:t>Unconscious/Unresponsive Person</a:t>
            </a:r>
          </a:p>
          <a:p>
            <a:endParaRPr lang="en-US" altLang="en-US" sz="800" dirty="0"/>
          </a:p>
          <a:p>
            <a:r>
              <a:rPr lang="en-US" altLang="en-US" dirty="0"/>
              <a:t>Electrical Shock </a:t>
            </a:r>
          </a:p>
          <a:p>
            <a:endParaRPr lang="en-US" altLang="en-US" sz="800" dirty="0"/>
          </a:p>
          <a:p>
            <a:r>
              <a:rPr lang="en-US" altLang="en-US" dirty="0"/>
              <a:t>Major Trauma</a:t>
            </a:r>
          </a:p>
          <a:p>
            <a:endParaRPr lang="en-US" altLang="en-US" sz="800" dirty="0"/>
          </a:p>
          <a:p>
            <a:r>
              <a:rPr lang="en-US" altLang="en-US" dirty="0"/>
              <a:t>Seizures</a:t>
            </a:r>
          </a:p>
          <a:p>
            <a:endParaRPr lang="en-US" dirty="0"/>
          </a:p>
        </p:txBody>
      </p:sp>
    </p:spTree>
    <p:extLst>
      <p:ext uri="{BB962C8B-B14F-4D97-AF65-F5344CB8AC3E}">
        <p14:creationId xmlns:p14="http://schemas.microsoft.com/office/powerpoint/2010/main" val="1162258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11</a:t>
            </a:fld>
            <a:endParaRPr lang="en-US" dirty="0"/>
          </a:p>
        </p:txBody>
      </p:sp>
      <p:sp>
        <p:nvSpPr>
          <p:cNvPr id="4" name="Title 3"/>
          <p:cNvSpPr>
            <a:spLocks noGrp="1"/>
          </p:cNvSpPr>
          <p:nvPr>
            <p:ph type="title"/>
          </p:nvPr>
        </p:nvSpPr>
        <p:spPr/>
        <p:txBody>
          <a:bodyPr/>
          <a:lstStyle/>
          <a:p>
            <a:r>
              <a:rPr lang="en-US" dirty="0"/>
              <a:t>EMERGENCY SITUATIONS</a:t>
            </a:r>
          </a:p>
        </p:txBody>
      </p:sp>
      <p:sp>
        <p:nvSpPr>
          <p:cNvPr id="5" name="Content Placeholder 4"/>
          <p:cNvSpPr txBox="1">
            <a:spLocks noGrp="1"/>
          </p:cNvSpPr>
          <p:nvPr>
            <p:ph idx="1"/>
          </p:nvPr>
        </p:nvSpPr>
        <p:spPr>
          <a:prstGeom prst="rect">
            <a:avLst/>
          </a:prstGeom>
          <a:noFill/>
        </p:spPr>
        <p:txBody>
          <a:bodyPr wrap="square" rtlCol="0">
            <a:spAutoFit/>
          </a:bodyPr>
          <a:lstStyle/>
          <a:p>
            <a:pPr algn="ctr"/>
            <a:r>
              <a:rPr lang="en-US" sz="3600" b="1" dirty="0">
                <a:latin typeface="+mj-lt"/>
              </a:rPr>
              <a:t>MAYDAY! MAYDAY! MAYDAY! </a:t>
            </a:r>
          </a:p>
        </p:txBody>
      </p:sp>
      <p:sp>
        <p:nvSpPr>
          <p:cNvPr id="6" name="Content Placeholder 4"/>
          <p:cNvSpPr txBox="1">
            <a:spLocks/>
          </p:cNvSpPr>
          <p:nvPr/>
        </p:nvSpPr>
        <p:spPr>
          <a:xfrm>
            <a:off x="1404505" y="2355273"/>
            <a:ext cx="3894138" cy="2983345"/>
          </a:xfrm>
          <a:prstGeom prst="rect">
            <a:avLst/>
          </a:prstGeom>
        </p:spPr>
        <p:txBody>
          <a:bodyPr/>
          <a:lstStyle>
            <a:lvl1pPr marL="342900" indent="-342900" algn="l" rtl="0" eaLnBrk="1" fontAlgn="base" hangingPunct="1">
              <a:spcBef>
                <a:spcPct val="20000"/>
              </a:spcBef>
              <a:spcAft>
                <a:spcPct val="0"/>
              </a:spcAft>
              <a:buClr>
                <a:srgbClr val="007CB7"/>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7CB7"/>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007CB7"/>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007CB7"/>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007CB7"/>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lvl="1">
              <a:buFont typeface="Wingdings" panose="05000000000000000000" pitchFamily="2" charset="2"/>
              <a:buChar char="§"/>
            </a:pPr>
            <a:r>
              <a:rPr lang="en-US" kern="0" dirty="0"/>
              <a:t> Fire</a:t>
            </a:r>
          </a:p>
          <a:p>
            <a:pPr lvl="1">
              <a:buFont typeface="Wingdings" panose="05000000000000000000" pitchFamily="2" charset="2"/>
              <a:buChar char="§"/>
            </a:pPr>
            <a:r>
              <a:rPr lang="en-US" kern="0" dirty="0"/>
              <a:t>Chest Pains</a:t>
            </a:r>
          </a:p>
          <a:p>
            <a:pPr lvl="1">
              <a:buFont typeface="Wingdings" panose="05000000000000000000" pitchFamily="2" charset="2"/>
              <a:buChar char="§"/>
            </a:pPr>
            <a:r>
              <a:rPr lang="en-US" kern="0" dirty="0"/>
              <a:t>Electrical Shock</a:t>
            </a:r>
          </a:p>
          <a:p>
            <a:pPr lvl="1">
              <a:buFont typeface="Wingdings" panose="05000000000000000000" pitchFamily="2" charset="2"/>
              <a:buChar char="§"/>
            </a:pPr>
            <a:r>
              <a:rPr lang="en-US" kern="0" dirty="0"/>
              <a:t>Serious Injuries</a:t>
            </a:r>
          </a:p>
          <a:p>
            <a:pPr lvl="1">
              <a:buFont typeface="Wingdings" panose="05000000000000000000" pitchFamily="2" charset="2"/>
              <a:buChar char="§"/>
            </a:pPr>
            <a:r>
              <a:rPr lang="en-US" kern="0" dirty="0"/>
              <a:t>Acid Spill</a:t>
            </a:r>
          </a:p>
          <a:p>
            <a:pPr lvl="1">
              <a:buFont typeface="Wingdings" panose="05000000000000000000" pitchFamily="2" charset="2"/>
              <a:buChar char="§"/>
            </a:pPr>
            <a:r>
              <a:rPr lang="en-US" kern="0" dirty="0"/>
              <a:t>Hazardous Gas Alarm</a:t>
            </a:r>
          </a:p>
          <a:p>
            <a:pPr marL="0" indent="0">
              <a:buFont typeface="Wingdings" pitchFamily="2" charset="2"/>
              <a:buNone/>
            </a:pPr>
            <a:r>
              <a:rPr lang="en-US" kern="0" dirty="0"/>
              <a:t>		 </a:t>
            </a:r>
          </a:p>
          <a:p>
            <a:endParaRPr lang="en-US" kern="0" dirty="0"/>
          </a:p>
        </p:txBody>
      </p:sp>
    </p:spTree>
    <p:extLst>
      <p:ext uri="{BB962C8B-B14F-4D97-AF65-F5344CB8AC3E}">
        <p14:creationId xmlns:p14="http://schemas.microsoft.com/office/powerpoint/2010/main" val="4265296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12</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365404"/>
            <a:ext cx="9065341" cy="5492596"/>
          </a:xfrm>
        </p:spPr>
      </p:pic>
      <p:sp>
        <p:nvSpPr>
          <p:cNvPr id="6" name="Rectangle 5"/>
          <p:cNvSpPr/>
          <p:nvPr/>
        </p:nvSpPr>
        <p:spPr>
          <a:xfrm>
            <a:off x="2595716" y="3069184"/>
            <a:ext cx="4503174" cy="1446550"/>
          </a:xfrm>
          <a:prstGeom prst="rect">
            <a:avLst/>
          </a:prstGeom>
        </p:spPr>
        <p:txBody>
          <a:bodyPr wrap="square">
            <a:spAutoFit/>
          </a:bodyPr>
          <a:lstStyle/>
          <a:p>
            <a:pPr algn="ctr"/>
            <a:r>
              <a:rPr lang="en-US" sz="4400" b="1" dirty="0">
                <a:solidFill>
                  <a:srgbClr val="C00000"/>
                </a:solidFill>
              </a:rPr>
              <a:t>DIAL  </a:t>
            </a:r>
          </a:p>
          <a:p>
            <a:pPr algn="ctr"/>
            <a:r>
              <a:rPr lang="en-US" sz="4400" b="1" dirty="0">
                <a:solidFill>
                  <a:srgbClr val="C00000"/>
                </a:solidFill>
              </a:rPr>
              <a:t>928-865-6600</a:t>
            </a:r>
          </a:p>
        </p:txBody>
      </p:sp>
      <p:sp>
        <p:nvSpPr>
          <p:cNvPr id="7" name="Title 1"/>
          <p:cNvSpPr>
            <a:spLocks noGrp="1"/>
          </p:cNvSpPr>
          <p:nvPr>
            <p:ph type="title"/>
          </p:nvPr>
        </p:nvSpPr>
        <p:spPr/>
        <p:txBody>
          <a:bodyPr/>
          <a:lstStyle/>
          <a:p>
            <a:r>
              <a:rPr lang="en-US" dirty="0">
                <a:solidFill>
                  <a:srgbClr val="FF0000"/>
                </a:solidFill>
              </a:rPr>
              <a:t>Reporting of Emergencies </a:t>
            </a:r>
          </a:p>
        </p:txBody>
      </p:sp>
    </p:spTree>
    <p:extLst>
      <p:ext uri="{BB962C8B-B14F-4D97-AF65-F5344CB8AC3E}">
        <p14:creationId xmlns:p14="http://schemas.microsoft.com/office/powerpoint/2010/main" val="4261848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13</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 y="1327356"/>
            <a:ext cx="9143998" cy="5530644"/>
          </a:xfrm>
        </p:spPr>
      </p:pic>
      <p:sp>
        <p:nvSpPr>
          <p:cNvPr id="6" name="Rectangle 5"/>
          <p:cNvSpPr/>
          <p:nvPr/>
        </p:nvSpPr>
        <p:spPr>
          <a:xfrm>
            <a:off x="647972" y="1512887"/>
            <a:ext cx="7749557" cy="707886"/>
          </a:xfrm>
          <a:prstGeom prst="rect">
            <a:avLst/>
          </a:prstGeom>
          <a:noFill/>
        </p:spPr>
        <p:txBody>
          <a:bodyPr wrap="none" lIns="91440" tIns="45720" rIns="91440" bIns="45720">
            <a:spAutoFit/>
          </a:bodyPr>
          <a:lstStyle/>
          <a:p>
            <a:pPr algn="ct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Press the orange button</a:t>
            </a:r>
            <a:endParaRPr lang="en-US" sz="4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7" name="TextBox 6"/>
          <p:cNvSpPr txBox="1"/>
          <p:nvPr/>
        </p:nvSpPr>
        <p:spPr>
          <a:xfrm>
            <a:off x="579778" y="5886309"/>
            <a:ext cx="8135596" cy="707886"/>
          </a:xfrm>
          <a:prstGeom prst="rect">
            <a:avLst/>
          </a:prstGeom>
          <a:noFill/>
        </p:spPr>
        <p:txBody>
          <a:bodyPr wrap="square" rtlCol="0">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DISPATCH WILL CONTACT YOU</a:t>
            </a:r>
          </a:p>
        </p:txBody>
      </p:sp>
      <p:sp>
        <p:nvSpPr>
          <p:cNvPr id="8" name="Title 1"/>
          <p:cNvSpPr>
            <a:spLocks noGrp="1"/>
          </p:cNvSpPr>
          <p:nvPr>
            <p:ph type="title"/>
          </p:nvPr>
        </p:nvSpPr>
        <p:spPr/>
        <p:txBody>
          <a:bodyPr/>
          <a:lstStyle/>
          <a:p>
            <a:r>
              <a:rPr lang="en-US" dirty="0">
                <a:solidFill>
                  <a:srgbClr val="FF0000"/>
                </a:solidFill>
              </a:rPr>
              <a:t>MAYDAY!  MAYDAY!  MAYDAY! </a:t>
            </a:r>
          </a:p>
        </p:txBody>
      </p:sp>
    </p:spTree>
    <p:extLst>
      <p:ext uri="{BB962C8B-B14F-4D97-AF65-F5344CB8AC3E}">
        <p14:creationId xmlns:p14="http://schemas.microsoft.com/office/powerpoint/2010/main" val="5391671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14</a:t>
            </a:fld>
            <a:endParaRPr lang="en-US" dirty="0"/>
          </a:p>
        </p:txBody>
      </p:sp>
      <p:sp>
        <p:nvSpPr>
          <p:cNvPr id="5" name="Title 1"/>
          <p:cNvSpPr>
            <a:spLocks noGrp="1"/>
          </p:cNvSpPr>
          <p:nvPr>
            <p:ph type="title"/>
          </p:nvPr>
        </p:nvSpPr>
        <p:spPr/>
        <p:txBody>
          <a:bodyPr/>
          <a:lstStyle/>
          <a:p>
            <a:r>
              <a:rPr lang="en-US" dirty="0"/>
              <a:t>Responsibilities for Security </a:t>
            </a:r>
          </a:p>
        </p:txBody>
      </p:sp>
      <p:sp>
        <p:nvSpPr>
          <p:cNvPr id="6" name="Content Placeholder 3"/>
          <p:cNvSpPr>
            <a:spLocks noGrp="1"/>
          </p:cNvSpPr>
          <p:nvPr>
            <p:ph idx="1"/>
          </p:nvPr>
        </p:nvSpPr>
        <p:spPr>
          <a:xfrm>
            <a:off x="334297" y="1512277"/>
            <a:ext cx="8711379" cy="4967181"/>
          </a:xfrm>
        </p:spPr>
        <p:txBody>
          <a:bodyPr/>
          <a:lstStyle/>
          <a:p>
            <a:pPr>
              <a:lnSpc>
                <a:spcPct val="70000"/>
              </a:lnSpc>
            </a:pPr>
            <a:r>
              <a:rPr lang="en-US" altLang="en-US" sz="2200" dirty="0"/>
              <a:t>Will write down information from the reporting party.</a:t>
            </a:r>
          </a:p>
          <a:p>
            <a:pPr>
              <a:lnSpc>
                <a:spcPct val="70000"/>
              </a:lnSpc>
            </a:pPr>
            <a:endParaRPr lang="en-US" altLang="en-US" sz="2200" dirty="0"/>
          </a:p>
          <a:p>
            <a:pPr>
              <a:lnSpc>
                <a:spcPct val="70000"/>
              </a:lnSpc>
            </a:pPr>
            <a:r>
              <a:rPr lang="en-US" altLang="en-US" sz="2200" dirty="0"/>
              <a:t>Will page ERRT (Emergency Rescue Response Team)</a:t>
            </a:r>
          </a:p>
          <a:p>
            <a:pPr>
              <a:lnSpc>
                <a:spcPct val="70000"/>
              </a:lnSpc>
            </a:pPr>
            <a:endParaRPr lang="en-US" altLang="en-US" sz="2200" dirty="0"/>
          </a:p>
          <a:p>
            <a:pPr>
              <a:lnSpc>
                <a:spcPct val="70000"/>
              </a:lnSpc>
            </a:pPr>
            <a:r>
              <a:rPr lang="en-US" altLang="en-US" sz="2200" dirty="0"/>
              <a:t>Will call ext 7934 if emergency occurs in the mine area.</a:t>
            </a:r>
          </a:p>
          <a:p>
            <a:pPr>
              <a:lnSpc>
                <a:spcPct val="70000"/>
              </a:lnSpc>
            </a:pPr>
            <a:endParaRPr lang="en-US" altLang="en-US" sz="2200" dirty="0"/>
          </a:p>
          <a:p>
            <a:pPr>
              <a:lnSpc>
                <a:spcPct val="70000"/>
              </a:lnSpc>
            </a:pPr>
            <a:r>
              <a:rPr lang="en-US" altLang="en-US" sz="2200" dirty="0"/>
              <a:t>Will page the Health and Safety Specialist responsible or the “on call” Health &amp; Safety Specialist after hours.</a:t>
            </a:r>
          </a:p>
          <a:p>
            <a:pPr>
              <a:lnSpc>
                <a:spcPct val="70000"/>
              </a:lnSpc>
            </a:pPr>
            <a:endParaRPr lang="en-US" altLang="en-US" sz="2200" dirty="0"/>
          </a:p>
          <a:p>
            <a:pPr>
              <a:lnSpc>
                <a:spcPct val="70000"/>
              </a:lnSpc>
            </a:pPr>
            <a:r>
              <a:rPr lang="en-US" altLang="en-US" sz="2200" dirty="0"/>
              <a:t>The Mine Gate will record response times and document radio transmissions.</a:t>
            </a:r>
          </a:p>
          <a:p>
            <a:pPr>
              <a:lnSpc>
                <a:spcPct val="70000"/>
              </a:lnSpc>
            </a:pPr>
            <a:endParaRPr lang="en-US" altLang="en-US" sz="2200" dirty="0"/>
          </a:p>
          <a:p>
            <a:pPr>
              <a:lnSpc>
                <a:spcPct val="70000"/>
              </a:lnSpc>
            </a:pPr>
            <a:r>
              <a:rPr lang="en-US" altLang="en-US" sz="2200" dirty="0"/>
              <a:t>The RW Gate will continue as a resource.</a:t>
            </a:r>
          </a:p>
          <a:p>
            <a:endParaRPr lang="en-US" dirty="0"/>
          </a:p>
        </p:txBody>
      </p:sp>
    </p:spTree>
    <p:extLst>
      <p:ext uri="{BB962C8B-B14F-4D97-AF65-F5344CB8AC3E}">
        <p14:creationId xmlns:p14="http://schemas.microsoft.com/office/powerpoint/2010/main" val="77194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15</a:t>
            </a:fld>
            <a:endParaRPr lang="en-US" dirty="0"/>
          </a:p>
        </p:txBody>
      </p:sp>
      <p:sp>
        <p:nvSpPr>
          <p:cNvPr id="5" name="Title 1"/>
          <p:cNvSpPr>
            <a:spLocks noGrp="1"/>
          </p:cNvSpPr>
          <p:nvPr>
            <p:ph type="title"/>
          </p:nvPr>
        </p:nvSpPr>
        <p:spPr/>
        <p:txBody>
          <a:bodyPr/>
          <a:lstStyle/>
          <a:p>
            <a:r>
              <a:rPr lang="en-US" dirty="0"/>
              <a:t>Responsibilities for the Safety Specialist</a:t>
            </a:r>
          </a:p>
        </p:txBody>
      </p:sp>
      <p:sp>
        <p:nvSpPr>
          <p:cNvPr id="6" name="Content Placeholder 3"/>
          <p:cNvSpPr>
            <a:spLocks noGrp="1"/>
          </p:cNvSpPr>
          <p:nvPr>
            <p:ph idx="1"/>
          </p:nvPr>
        </p:nvSpPr>
        <p:spPr/>
        <p:txBody>
          <a:bodyPr/>
          <a:lstStyle/>
          <a:p>
            <a:pPr>
              <a:lnSpc>
                <a:spcPct val="80000"/>
              </a:lnSpc>
            </a:pPr>
            <a:r>
              <a:rPr lang="en-US" altLang="en-US" sz="2200" dirty="0"/>
              <a:t>Will contact the RW Gate to let them know they are responding</a:t>
            </a:r>
          </a:p>
          <a:p>
            <a:pPr>
              <a:lnSpc>
                <a:spcPct val="80000"/>
              </a:lnSpc>
            </a:pPr>
            <a:endParaRPr lang="en-US" altLang="en-US" sz="2200" dirty="0"/>
          </a:p>
          <a:p>
            <a:pPr>
              <a:lnSpc>
                <a:spcPct val="80000"/>
              </a:lnSpc>
            </a:pPr>
            <a:r>
              <a:rPr lang="en-US" altLang="en-US" sz="2200" dirty="0"/>
              <a:t>Will contact the Incident Commander upon arrival on the scene. </a:t>
            </a:r>
          </a:p>
          <a:p>
            <a:pPr>
              <a:lnSpc>
                <a:spcPct val="80000"/>
              </a:lnSpc>
            </a:pPr>
            <a:endParaRPr lang="en-US" altLang="en-US" sz="2200" dirty="0"/>
          </a:p>
          <a:p>
            <a:pPr>
              <a:lnSpc>
                <a:spcPct val="80000"/>
              </a:lnSpc>
            </a:pPr>
            <a:r>
              <a:rPr lang="en-US" altLang="en-US" sz="2200" dirty="0"/>
              <a:t>Will serve as a resource and control the scene as necessary for preservation of evidence.</a:t>
            </a:r>
          </a:p>
          <a:p>
            <a:pPr marL="0" indent="0">
              <a:buNone/>
            </a:pPr>
            <a:endParaRPr lang="en-US" dirty="0"/>
          </a:p>
        </p:txBody>
      </p:sp>
    </p:spTree>
    <p:extLst>
      <p:ext uri="{BB962C8B-B14F-4D97-AF65-F5344CB8AC3E}">
        <p14:creationId xmlns:p14="http://schemas.microsoft.com/office/powerpoint/2010/main" val="58597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16</a:t>
            </a:fld>
            <a:endParaRPr lang="en-US" dirty="0"/>
          </a:p>
        </p:txBody>
      </p:sp>
      <p:sp>
        <p:nvSpPr>
          <p:cNvPr id="4" name="Title 3"/>
          <p:cNvSpPr>
            <a:spLocks noGrp="1"/>
          </p:cNvSpPr>
          <p:nvPr>
            <p:ph type="title"/>
          </p:nvPr>
        </p:nvSpPr>
        <p:spPr/>
        <p:txBody>
          <a:bodyPr/>
          <a:lstStyle/>
          <a:p>
            <a:r>
              <a:rPr lang="en-US" dirty="0"/>
              <a:t>Emergency Procedure </a:t>
            </a:r>
          </a:p>
        </p:txBody>
      </p:sp>
      <p:sp>
        <p:nvSpPr>
          <p:cNvPr id="5" name="Content Placeholder 3"/>
          <p:cNvSpPr>
            <a:spLocks noGrp="1"/>
          </p:cNvSpPr>
          <p:nvPr>
            <p:ph idx="1"/>
          </p:nvPr>
        </p:nvSpPr>
        <p:spPr>
          <a:xfrm>
            <a:off x="602456" y="1512277"/>
            <a:ext cx="7939088" cy="5262149"/>
          </a:xfrm>
        </p:spPr>
        <p:txBody>
          <a:bodyPr/>
          <a:lstStyle/>
          <a:p>
            <a:r>
              <a:rPr lang="en-US" altLang="en-US" sz="2200" dirty="0"/>
              <a:t>If you are the first person at the scene of an emergency/incident, assess the scene.  </a:t>
            </a:r>
          </a:p>
          <a:p>
            <a:pPr lvl="1"/>
            <a:r>
              <a:rPr lang="en-US" altLang="en-US" sz="2200" dirty="0"/>
              <a:t>Is it safe for you to enter?  If the scene is not safe to enter, make it safe before you attempt to help any injured person.</a:t>
            </a:r>
          </a:p>
          <a:p>
            <a:pPr marL="0" indent="0">
              <a:buNone/>
            </a:pPr>
            <a:endParaRPr lang="en-US" altLang="en-US" sz="1600" dirty="0"/>
          </a:p>
          <a:p>
            <a:r>
              <a:rPr lang="en-US" altLang="en-US" sz="2200" dirty="0"/>
              <a:t>Set up basic incident command </a:t>
            </a:r>
          </a:p>
          <a:p>
            <a:endParaRPr lang="en-US" altLang="en-US" sz="1600" dirty="0"/>
          </a:p>
          <a:p>
            <a:r>
              <a:rPr lang="en-US" altLang="en-US" sz="2200" dirty="0"/>
              <a:t> After you have assessed the scene call for help:</a:t>
            </a:r>
          </a:p>
          <a:p>
            <a:pPr lvl="1"/>
            <a:r>
              <a:rPr lang="en-US" altLang="en-US" sz="2000" dirty="0"/>
              <a:t>   All Areas by Phone, Dial 865-6600</a:t>
            </a:r>
          </a:p>
          <a:p>
            <a:pPr lvl="1"/>
            <a:endParaRPr lang="en-US" altLang="en-US" sz="800" dirty="0"/>
          </a:p>
          <a:p>
            <a:pPr marL="1009650" lvl="1" indent="-609600"/>
            <a:r>
              <a:rPr lang="en-US" altLang="en-US" sz="2000" dirty="0"/>
              <a:t>All areas, If you have a radio-Call </a:t>
            </a:r>
            <a:br>
              <a:rPr lang="en-US" altLang="en-US" sz="2000" dirty="0"/>
            </a:br>
            <a:r>
              <a:rPr lang="en-US" altLang="en-US" sz="2000" dirty="0"/>
              <a:t>“Mayday, Mayday, Mayday”</a:t>
            </a:r>
          </a:p>
          <a:p>
            <a:pPr marL="1009650" lvl="1" indent="-609600"/>
            <a:endParaRPr lang="en-US" altLang="en-US" sz="800" dirty="0"/>
          </a:p>
          <a:p>
            <a:pPr marL="1009650" lvl="1" indent="-609600"/>
            <a:r>
              <a:rPr lang="en-US" altLang="en-US" sz="2000" dirty="0"/>
              <a:t>Security will notify all necessary emergency response personnel.</a:t>
            </a:r>
          </a:p>
          <a:p>
            <a:endParaRPr lang="en-US" altLang="en-US" sz="2200" dirty="0"/>
          </a:p>
        </p:txBody>
      </p:sp>
    </p:spTree>
    <p:extLst>
      <p:ext uri="{BB962C8B-B14F-4D97-AF65-F5344CB8AC3E}">
        <p14:creationId xmlns:p14="http://schemas.microsoft.com/office/powerpoint/2010/main" val="318663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17</a:t>
            </a:fld>
            <a:endParaRPr lang="en-US" dirty="0"/>
          </a:p>
        </p:txBody>
      </p:sp>
      <p:sp>
        <p:nvSpPr>
          <p:cNvPr id="5" name="Content Placeholder 3"/>
          <p:cNvSpPr>
            <a:spLocks noGrp="1"/>
          </p:cNvSpPr>
          <p:nvPr>
            <p:ph idx="1"/>
          </p:nvPr>
        </p:nvSpPr>
        <p:spPr>
          <a:xfrm>
            <a:off x="602456" y="1512277"/>
            <a:ext cx="7939088" cy="5081918"/>
          </a:xfrm>
        </p:spPr>
        <p:txBody>
          <a:bodyPr/>
          <a:lstStyle/>
          <a:p>
            <a:pPr marL="0" indent="0">
              <a:buNone/>
            </a:pPr>
            <a:r>
              <a:rPr lang="en-US" altLang="en-US" dirty="0"/>
              <a:t>Provide the following, necessary information:</a:t>
            </a:r>
          </a:p>
          <a:p>
            <a:pPr marL="0" indent="0">
              <a:buNone/>
            </a:pPr>
            <a:endParaRPr lang="en-US" altLang="en-US" sz="1400" dirty="0"/>
          </a:p>
          <a:p>
            <a:r>
              <a:rPr lang="en-US" altLang="en-US" sz="2200" dirty="0"/>
              <a:t>Location of the emergency/incident-be specific</a:t>
            </a:r>
          </a:p>
          <a:p>
            <a:endParaRPr lang="en-US" altLang="en-US" sz="900" dirty="0"/>
          </a:p>
          <a:p>
            <a:r>
              <a:rPr lang="en-US" altLang="en-US" sz="2200" dirty="0"/>
              <a:t>Nature of emergency and the number of injured people if known</a:t>
            </a:r>
          </a:p>
          <a:p>
            <a:endParaRPr lang="en-US" altLang="en-US" sz="900" dirty="0"/>
          </a:p>
          <a:p>
            <a:r>
              <a:rPr lang="en-US" altLang="en-US" sz="2200" dirty="0"/>
              <a:t>List of scene hazards</a:t>
            </a:r>
          </a:p>
          <a:p>
            <a:endParaRPr lang="en-US" altLang="en-US" sz="900" dirty="0"/>
          </a:p>
          <a:p>
            <a:r>
              <a:rPr lang="en-US" altLang="en-US" sz="2200" dirty="0"/>
              <a:t>What care/treatment has been administered</a:t>
            </a:r>
          </a:p>
          <a:p>
            <a:endParaRPr lang="en-US" altLang="en-US" sz="900" dirty="0"/>
          </a:p>
          <a:p>
            <a:r>
              <a:rPr lang="en-US" altLang="en-US" sz="2200" dirty="0"/>
              <a:t>Caller’s name and phone extension</a:t>
            </a:r>
          </a:p>
          <a:p>
            <a:endParaRPr lang="en-US" altLang="en-US" sz="900" dirty="0"/>
          </a:p>
          <a:p>
            <a:r>
              <a:rPr lang="en-US" altLang="en-US" sz="2200" dirty="0"/>
              <a:t>Location of guide or escort vehicle, if required</a:t>
            </a:r>
          </a:p>
          <a:p>
            <a:endParaRPr lang="en-US" altLang="en-US" sz="900" dirty="0"/>
          </a:p>
          <a:p>
            <a:r>
              <a:rPr lang="en-US" altLang="en-US" sz="2200" dirty="0"/>
              <a:t>Do not hang up until told to do so</a:t>
            </a:r>
          </a:p>
          <a:p>
            <a:pPr marL="0" indent="0">
              <a:buNone/>
            </a:pPr>
            <a:endParaRPr lang="en-US" dirty="0"/>
          </a:p>
        </p:txBody>
      </p:sp>
      <p:sp>
        <p:nvSpPr>
          <p:cNvPr id="6" name="Title 1"/>
          <p:cNvSpPr>
            <a:spLocks noGrp="1"/>
          </p:cNvSpPr>
          <p:nvPr>
            <p:ph type="title"/>
          </p:nvPr>
        </p:nvSpPr>
        <p:spPr/>
        <p:txBody>
          <a:bodyPr/>
          <a:lstStyle/>
          <a:p>
            <a:r>
              <a:rPr lang="en-US" dirty="0"/>
              <a:t>Important Information </a:t>
            </a:r>
          </a:p>
        </p:txBody>
      </p:sp>
    </p:spTree>
    <p:extLst>
      <p:ext uri="{BB962C8B-B14F-4D97-AF65-F5344CB8AC3E}">
        <p14:creationId xmlns:p14="http://schemas.microsoft.com/office/powerpoint/2010/main" val="2096078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18</a:t>
            </a:fld>
            <a:endParaRPr lang="en-US" dirty="0"/>
          </a:p>
        </p:txBody>
      </p:sp>
      <p:sp>
        <p:nvSpPr>
          <p:cNvPr id="5" name="Content Placeholder 3"/>
          <p:cNvSpPr>
            <a:spLocks noGrp="1"/>
          </p:cNvSpPr>
          <p:nvPr>
            <p:ph idx="1"/>
          </p:nvPr>
        </p:nvSpPr>
        <p:spPr/>
        <p:txBody>
          <a:bodyPr/>
          <a:lstStyle/>
          <a:p>
            <a:pPr marL="0" indent="0">
              <a:buNone/>
            </a:pPr>
            <a:r>
              <a:rPr lang="en-US" sz="2200" dirty="0"/>
              <a:t>DO NOT transmit the name or vehicle/equipment number of any injured party over any radio frequency or cell phones.  </a:t>
            </a:r>
          </a:p>
          <a:p>
            <a:endParaRPr lang="en-US" sz="2200" dirty="0"/>
          </a:p>
          <a:p>
            <a:pPr marL="0" indent="0">
              <a:buNone/>
            </a:pPr>
            <a:r>
              <a:rPr lang="en-US" sz="2200" dirty="0"/>
              <a:t>Unofficial family notification by people that privately scan radio frequencies places unnecessary stress on injured employee’s family.</a:t>
            </a:r>
          </a:p>
        </p:txBody>
      </p:sp>
    </p:spTree>
    <p:extLst>
      <p:ext uri="{BB962C8B-B14F-4D97-AF65-F5344CB8AC3E}">
        <p14:creationId xmlns:p14="http://schemas.microsoft.com/office/powerpoint/2010/main" val="153450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19</a:t>
            </a:fld>
            <a:endParaRPr lang="en-US" dirty="0"/>
          </a:p>
        </p:txBody>
      </p:sp>
      <p:sp>
        <p:nvSpPr>
          <p:cNvPr id="5" name="Title 1"/>
          <p:cNvSpPr>
            <a:spLocks noGrp="1"/>
          </p:cNvSpPr>
          <p:nvPr>
            <p:ph type="title"/>
          </p:nvPr>
        </p:nvSpPr>
        <p:spPr/>
        <p:txBody>
          <a:bodyPr/>
          <a:lstStyle/>
          <a:p>
            <a:r>
              <a:rPr lang="en-US" dirty="0"/>
              <a:t>Non-Emergency Procedures </a:t>
            </a:r>
          </a:p>
        </p:txBody>
      </p:sp>
      <p:sp>
        <p:nvSpPr>
          <p:cNvPr id="6" name="Content Placeholder 3"/>
          <p:cNvSpPr>
            <a:spLocks noGrp="1"/>
          </p:cNvSpPr>
          <p:nvPr>
            <p:ph idx="1"/>
          </p:nvPr>
        </p:nvSpPr>
        <p:spPr>
          <a:xfrm>
            <a:off x="142875" y="1117799"/>
            <a:ext cx="8863473" cy="5627130"/>
          </a:xfrm>
        </p:spPr>
        <p:txBody>
          <a:bodyPr/>
          <a:lstStyle/>
          <a:p>
            <a:r>
              <a:rPr lang="en-US" sz="2200" dirty="0"/>
              <a:t>If involved in a medical incident which does not constitute a full Mayday response, call 928-865-6600 and let them know you have a non-emergency situation.  </a:t>
            </a:r>
          </a:p>
          <a:p>
            <a:endParaRPr lang="en-US" sz="1000" dirty="0"/>
          </a:p>
          <a:p>
            <a:pPr marL="0" indent="0">
              <a:buNone/>
            </a:pPr>
            <a:endParaRPr lang="en-US" sz="200" dirty="0"/>
          </a:p>
          <a:p>
            <a:r>
              <a:rPr lang="en-US" sz="2200" dirty="0"/>
              <a:t>If any one of the following criteria is met, it’s advised to contact a member of the ERRT team to determine the correct response.  Determine the safest mode of transport to the clinic with the help of ERRT.</a:t>
            </a:r>
          </a:p>
          <a:p>
            <a:pPr marL="0" indent="0">
              <a:buNone/>
            </a:pPr>
            <a:endParaRPr lang="en-US" sz="1000" dirty="0"/>
          </a:p>
          <a:p>
            <a:pPr marL="0" indent="0">
              <a:buNone/>
            </a:pPr>
            <a:r>
              <a:rPr lang="en-US" sz="2200" dirty="0"/>
              <a:t>If a person is:</a:t>
            </a:r>
          </a:p>
          <a:p>
            <a:pPr lvl="1"/>
            <a:r>
              <a:rPr lang="en-US" sz="2200" dirty="0"/>
              <a:t>Vomiting and become dehydrated </a:t>
            </a:r>
          </a:p>
          <a:p>
            <a:pPr lvl="1"/>
            <a:r>
              <a:rPr lang="en-US" sz="2200" dirty="0"/>
              <a:t>Experiencing neck or back pain</a:t>
            </a:r>
          </a:p>
          <a:p>
            <a:pPr lvl="1"/>
            <a:r>
              <a:rPr lang="en-US" sz="2200" dirty="0"/>
              <a:t>Experiencing complications with personal medical condition,</a:t>
            </a:r>
          </a:p>
          <a:p>
            <a:pPr marL="457200" lvl="1" indent="0">
              <a:buNone/>
            </a:pPr>
            <a:r>
              <a:rPr lang="en-US" sz="2200" dirty="0"/>
              <a:t>    (allergies, diabetes, etc.)</a:t>
            </a:r>
          </a:p>
          <a:p>
            <a:pPr lvl="1"/>
            <a:r>
              <a:rPr lang="en-US" sz="2200" dirty="0"/>
              <a:t>Dehydration </a:t>
            </a:r>
          </a:p>
          <a:p>
            <a:pPr lvl="1"/>
            <a:endParaRPr lang="en-US" dirty="0"/>
          </a:p>
        </p:txBody>
      </p:sp>
    </p:spTree>
    <p:extLst>
      <p:ext uri="{BB962C8B-B14F-4D97-AF65-F5344CB8AC3E}">
        <p14:creationId xmlns:p14="http://schemas.microsoft.com/office/powerpoint/2010/main" val="246269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p:cNvSpPr txBox="1">
            <a:spLocks noChangeArrowheads="1"/>
          </p:cNvSpPr>
          <p:nvPr/>
        </p:nvSpPr>
        <p:spPr bwMode="auto">
          <a:xfrm>
            <a:off x="712693" y="2994113"/>
            <a:ext cx="4145872" cy="1708160"/>
          </a:xfrm>
          <a:prstGeom prst="rect">
            <a:avLst/>
          </a:prstGeom>
          <a:noFill/>
          <a:ln w="9525">
            <a:noFill/>
            <a:miter lim="800000"/>
            <a:headEnd/>
            <a:tailEnd/>
          </a:ln>
          <a:effectLst/>
        </p:spPr>
        <p:txBody>
          <a:bodyPr wrap="square">
            <a:spAutoFit/>
          </a:bodyPr>
          <a:lstStyle/>
          <a:p>
            <a:pPr algn="ctr">
              <a:lnSpc>
                <a:spcPts val="4200"/>
              </a:lnSpc>
            </a:pPr>
            <a:r>
              <a:rPr lang="en-US" sz="3600" b="1" i="1" dirty="0">
                <a:solidFill>
                  <a:schemeClr val="bg1">
                    <a:lumMod val="95000"/>
                  </a:schemeClr>
                </a:solidFill>
                <a:latin typeface="Tahoma" pitchFamily="34" charset="0"/>
              </a:rPr>
              <a:t>Morenci  Leaching Site Specifics</a:t>
            </a:r>
          </a:p>
        </p:txBody>
      </p:sp>
    </p:spTree>
    <p:extLst>
      <p:ext uri="{BB962C8B-B14F-4D97-AF65-F5344CB8AC3E}">
        <p14:creationId xmlns:p14="http://schemas.microsoft.com/office/powerpoint/2010/main" val="33156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20</a:t>
            </a:fld>
            <a:endParaRPr lang="en-US" dirty="0"/>
          </a:p>
        </p:txBody>
      </p:sp>
      <p:sp>
        <p:nvSpPr>
          <p:cNvPr id="4" name="Title 3"/>
          <p:cNvSpPr>
            <a:spLocks noGrp="1"/>
          </p:cNvSpPr>
          <p:nvPr>
            <p:ph type="title"/>
          </p:nvPr>
        </p:nvSpPr>
        <p:spPr/>
        <p:txBody>
          <a:bodyPr/>
          <a:lstStyle/>
          <a:p>
            <a:r>
              <a:rPr lang="en-US" dirty="0"/>
              <a:t>Meeting Points  </a:t>
            </a:r>
          </a:p>
        </p:txBody>
      </p:sp>
      <p:sp>
        <p:nvSpPr>
          <p:cNvPr id="3" name="Content Placeholder 2">
            <a:extLst>
              <a:ext uri="{FF2B5EF4-FFF2-40B4-BE49-F238E27FC236}">
                <a16:creationId xmlns:a16="http://schemas.microsoft.com/office/drawing/2014/main" id="{4E182835-0945-423E-8B1D-8727BC210580}"/>
              </a:ext>
            </a:extLst>
          </p:cNvPr>
          <p:cNvSpPr>
            <a:spLocks noGrp="1"/>
          </p:cNvSpPr>
          <p:nvPr>
            <p:ph idx="1"/>
          </p:nvPr>
        </p:nvSpPr>
        <p:spPr/>
        <p:txBody>
          <a:bodyPr/>
          <a:lstStyle/>
          <a:p>
            <a:r>
              <a:rPr lang="en-US" dirty="0"/>
              <a:t>Employee Parking Lot</a:t>
            </a:r>
          </a:p>
          <a:p>
            <a:endParaRPr lang="en-US" dirty="0"/>
          </a:p>
          <a:p>
            <a:r>
              <a:rPr lang="en-US" dirty="0"/>
              <a:t>Company Vehicle Parking Lot</a:t>
            </a:r>
          </a:p>
          <a:p>
            <a:endParaRPr lang="en-US" dirty="0"/>
          </a:p>
          <a:p>
            <a:r>
              <a:rPr lang="en-US" dirty="0"/>
              <a:t>Off Stockpiles or to Laydown Areas</a:t>
            </a:r>
          </a:p>
        </p:txBody>
      </p:sp>
    </p:spTree>
    <p:extLst>
      <p:ext uri="{BB962C8B-B14F-4D97-AF65-F5344CB8AC3E}">
        <p14:creationId xmlns:p14="http://schemas.microsoft.com/office/powerpoint/2010/main" val="386213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21</a:t>
            </a:fld>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1679" y="1916011"/>
            <a:ext cx="3883844" cy="3949700"/>
          </a:xfrm>
          <a:prstGeom prst="rect">
            <a:avLst/>
          </a:prstGeom>
        </p:spPr>
      </p:pic>
      <p:sp>
        <p:nvSpPr>
          <p:cNvPr id="4" name="Title 3"/>
          <p:cNvSpPr>
            <a:spLocks noGrp="1"/>
          </p:cNvSpPr>
          <p:nvPr>
            <p:ph type="title"/>
          </p:nvPr>
        </p:nvSpPr>
        <p:spPr/>
        <p:txBody>
          <a:bodyPr/>
          <a:lstStyle/>
          <a:p>
            <a:r>
              <a:rPr lang="en-US" dirty="0"/>
              <a:t>Escort #4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9987" y="1916011"/>
            <a:ext cx="4178709" cy="3949700"/>
          </a:xfrm>
          <a:prstGeom prst="rect">
            <a:avLst/>
          </a:prstGeom>
        </p:spPr>
      </p:pic>
    </p:spTree>
    <p:extLst>
      <p:ext uri="{BB962C8B-B14F-4D97-AF65-F5344CB8AC3E}">
        <p14:creationId xmlns:p14="http://schemas.microsoft.com/office/powerpoint/2010/main" val="869744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bwMode="auto">
          <a:xfrm>
            <a:off x="0" y="6594195"/>
            <a:ext cx="397565"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smtClean="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smtClean="0"/>
              <a:pPr>
                <a:defRPr/>
              </a:pPr>
              <a:t>22</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8347"/>
            <a:ext cx="5093110" cy="1383912"/>
          </a:xfrm>
          <a:prstGeom prst="rect">
            <a:avLst/>
          </a:prstGeom>
        </p:spPr>
      </p:pic>
    </p:spTree>
    <p:extLst>
      <p:ext uri="{BB962C8B-B14F-4D97-AF65-F5344CB8AC3E}">
        <p14:creationId xmlns:p14="http://schemas.microsoft.com/office/powerpoint/2010/main" val="2387649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23</a:t>
            </a:fld>
            <a:endParaRPr lang="en-US" dirty="0"/>
          </a:p>
        </p:txBody>
      </p:sp>
      <p:sp>
        <p:nvSpPr>
          <p:cNvPr id="4" name="Title 3"/>
          <p:cNvSpPr>
            <a:spLocks noGrp="1"/>
          </p:cNvSpPr>
          <p:nvPr>
            <p:ph type="title"/>
          </p:nvPr>
        </p:nvSpPr>
        <p:spPr/>
        <p:txBody>
          <a:bodyPr/>
          <a:lstStyle/>
          <a:p>
            <a:r>
              <a:rPr lang="en-US" dirty="0"/>
              <a:t>PPE</a:t>
            </a:r>
          </a:p>
        </p:txBody>
      </p:sp>
      <p:sp>
        <p:nvSpPr>
          <p:cNvPr id="5" name="Content Placeholder 4"/>
          <p:cNvSpPr>
            <a:spLocks noGrp="1"/>
          </p:cNvSpPr>
          <p:nvPr>
            <p:ph idx="1"/>
          </p:nvPr>
        </p:nvSpPr>
        <p:spPr>
          <a:xfrm>
            <a:off x="602456" y="1512277"/>
            <a:ext cx="8374396" cy="5081918"/>
          </a:xfrm>
        </p:spPr>
        <p:txBody>
          <a:bodyPr/>
          <a:lstStyle/>
          <a:p>
            <a:r>
              <a:rPr lang="en-US" sz="2000" dirty="0"/>
              <a:t>Hard Hat </a:t>
            </a:r>
          </a:p>
          <a:p>
            <a:pPr lvl="1"/>
            <a:r>
              <a:rPr lang="en-US" sz="2000" dirty="0"/>
              <a:t>Long hair must be tucked in hard hat</a:t>
            </a:r>
          </a:p>
          <a:p>
            <a:pPr lvl="1"/>
            <a:r>
              <a:rPr lang="en-US" sz="2000" dirty="0"/>
              <a:t>ANSI Approved </a:t>
            </a:r>
          </a:p>
          <a:p>
            <a:pPr lvl="1"/>
            <a:endParaRPr lang="en-US" sz="2000" dirty="0"/>
          </a:p>
          <a:p>
            <a:pPr lvl="1"/>
            <a:endParaRPr lang="en-US" sz="2000" dirty="0"/>
          </a:p>
          <a:p>
            <a:r>
              <a:rPr lang="en-US" sz="2000" dirty="0"/>
              <a:t>Work boots </a:t>
            </a:r>
          </a:p>
          <a:p>
            <a:pPr lvl="1"/>
            <a:r>
              <a:rPr lang="en-US" sz="2000" dirty="0"/>
              <a:t>Boots must be at least 6” tall to be in compliance</a:t>
            </a:r>
          </a:p>
          <a:p>
            <a:pPr lvl="1"/>
            <a:r>
              <a:rPr lang="en-US" sz="2000" dirty="0"/>
              <a:t>Good Ankle Support </a:t>
            </a:r>
          </a:p>
          <a:p>
            <a:pPr lvl="1"/>
            <a:endParaRPr lang="en-US" sz="2000" dirty="0"/>
          </a:p>
          <a:p>
            <a:pPr lvl="1"/>
            <a:endParaRPr lang="en-US" sz="2000" dirty="0"/>
          </a:p>
          <a:p>
            <a:r>
              <a:rPr lang="en-US" sz="2000" dirty="0"/>
              <a:t>Glasses w/sides shields </a:t>
            </a:r>
          </a:p>
          <a:p>
            <a:pPr lvl="1"/>
            <a:r>
              <a:rPr lang="en-US" sz="2000" b="1" dirty="0"/>
              <a:t>ONLY </a:t>
            </a:r>
            <a:r>
              <a:rPr lang="en-US" sz="2000" dirty="0"/>
              <a:t>clear glasses in buildings and at night </a:t>
            </a:r>
          </a:p>
          <a:p>
            <a:pPr lvl="1"/>
            <a:r>
              <a:rPr lang="en-US" sz="2000" dirty="0"/>
              <a:t>Prescription glasses must have side shields</a:t>
            </a:r>
          </a:p>
          <a:p>
            <a:pPr lvl="1"/>
            <a:endParaRPr lang="en-US" sz="2200" dirty="0"/>
          </a:p>
          <a:p>
            <a:endParaRPr lang="en-US" dirty="0"/>
          </a:p>
          <a:p>
            <a:pPr lvl="1"/>
            <a:endParaRPr lang="en-US" dirty="0"/>
          </a:p>
          <a:p>
            <a:pPr lvl="1"/>
            <a:endParaRPr lang="en-US" dirty="0"/>
          </a:p>
        </p:txBody>
      </p:sp>
      <p:pic>
        <p:nvPicPr>
          <p:cNvPr id="6" name="icImg" descr="http://i.ebayimg.com/00/s/NDQ2WDUxNQ==/$(KGrHqNHJDEE7BcvgwkOBO6KR0yz1g~~60_12.JPG">
            <a:hlinkClick r:id="rId3"/>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1676" y="1641117"/>
            <a:ext cx="1420639" cy="1159886"/>
          </a:xfrm>
          <a:prstGeom prst="rect">
            <a:avLst/>
          </a:prstGeom>
          <a:noFill/>
          <a:ln>
            <a:noFill/>
          </a:ln>
          <a:effectLst>
            <a:glow rad="139700">
              <a:schemeClr val="accent4">
                <a:satMod val="175000"/>
                <a:alpha val="40000"/>
              </a:schemeClr>
            </a:glow>
          </a:effec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57508" y="3654024"/>
            <a:ext cx="1459347" cy="1485201"/>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https://encrypted-tbn2.gstatic.com/images?q=tbn:ANd9GcT6svSahaAzMskSMVYa5FS0msksbVQFPA9FDzjLGpqCDp2z-INcnw"/>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734631" y="5772505"/>
            <a:ext cx="1352550" cy="821690"/>
          </a:xfrm>
          <a:prstGeom prst="rect">
            <a:avLst/>
          </a:prstGeom>
          <a:noFill/>
          <a:ln>
            <a:noFill/>
          </a:ln>
          <a:effectLst>
            <a:glow rad="101600">
              <a:schemeClr val="accent4">
                <a:satMod val="175000"/>
                <a:alpha val="40000"/>
              </a:schemeClr>
            </a:glow>
          </a:effectLst>
        </p:spPr>
      </p:pic>
    </p:spTree>
    <p:extLst>
      <p:ext uri="{BB962C8B-B14F-4D97-AF65-F5344CB8AC3E}">
        <p14:creationId xmlns:p14="http://schemas.microsoft.com/office/powerpoint/2010/main" val="10737178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24</a:t>
            </a:fld>
            <a:endParaRPr lang="en-US" dirty="0"/>
          </a:p>
        </p:txBody>
      </p:sp>
      <p:sp>
        <p:nvSpPr>
          <p:cNvPr id="4" name="Title 3"/>
          <p:cNvSpPr>
            <a:spLocks noGrp="1"/>
          </p:cNvSpPr>
          <p:nvPr>
            <p:ph type="title"/>
          </p:nvPr>
        </p:nvSpPr>
        <p:spPr/>
        <p:txBody>
          <a:bodyPr/>
          <a:lstStyle/>
          <a:p>
            <a:r>
              <a:rPr lang="en-US" dirty="0"/>
              <a:t>PPE</a:t>
            </a:r>
          </a:p>
        </p:txBody>
      </p:sp>
      <p:sp>
        <p:nvSpPr>
          <p:cNvPr id="5" name="Content Placeholder 3"/>
          <p:cNvSpPr>
            <a:spLocks noGrp="1"/>
          </p:cNvSpPr>
          <p:nvPr>
            <p:ph idx="1"/>
          </p:nvPr>
        </p:nvSpPr>
        <p:spPr/>
        <p:txBody>
          <a:bodyPr/>
          <a:lstStyle/>
          <a:p>
            <a:r>
              <a:rPr lang="en-US" sz="2000" dirty="0"/>
              <a:t>Ear Protection </a:t>
            </a:r>
          </a:p>
          <a:p>
            <a:pPr lvl="1"/>
            <a:r>
              <a:rPr lang="en-US" sz="2000" dirty="0"/>
              <a:t>Various types available </a:t>
            </a:r>
          </a:p>
          <a:p>
            <a:pPr marL="457200" lvl="1" indent="0">
              <a:buNone/>
            </a:pPr>
            <a:endParaRPr lang="en-US" sz="2000" dirty="0"/>
          </a:p>
          <a:p>
            <a:pPr lvl="1"/>
            <a:endParaRPr lang="en-US" sz="2000" dirty="0"/>
          </a:p>
          <a:p>
            <a:r>
              <a:rPr lang="en-US" sz="2000" dirty="0"/>
              <a:t>Respirator </a:t>
            </a:r>
          </a:p>
          <a:p>
            <a:pPr lvl="1"/>
            <a:r>
              <a:rPr lang="en-US" sz="2000" dirty="0"/>
              <a:t>Ensure  proper cartridge </a:t>
            </a:r>
          </a:p>
          <a:p>
            <a:pPr marL="457200" lvl="1" indent="0">
              <a:buNone/>
            </a:pPr>
            <a:endParaRPr lang="en-US" sz="2000" dirty="0"/>
          </a:p>
          <a:p>
            <a:pPr marL="457200" lvl="1" indent="0">
              <a:buNone/>
            </a:pPr>
            <a:endParaRPr lang="en-US" sz="2000" dirty="0"/>
          </a:p>
          <a:p>
            <a:pPr marL="457200" lvl="1" indent="0">
              <a:buNone/>
            </a:pPr>
            <a:endParaRPr lang="en-US" sz="2000" dirty="0"/>
          </a:p>
          <a:p>
            <a:r>
              <a:rPr lang="en-US" sz="2000" dirty="0"/>
              <a:t>Reflective Vest </a:t>
            </a:r>
          </a:p>
          <a:p>
            <a:pPr lvl="1"/>
            <a:r>
              <a:rPr lang="en-US" sz="2000" dirty="0"/>
              <a:t>Required for ground visibility and anytime in production areas </a:t>
            </a:r>
          </a:p>
          <a:p>
            <a:endParaRPr lang="en-US" dirty="0"/>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7349" y="5562367"/>
            <a:ext cx="2006138" cy="129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1272" y="3570254"/>
            <a:ext cx="1109809" cy="121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a:blip r:embed="rId5" cstate="email">
            <a:extLst>
              <a:ext uri="{28A0092B-C50C-407E-A947-70E740481C1C}">
                <a14:useLocalDpi xmlns:a14="http://schemas.microsoft.com/office/drawing/2010/main"/>
              </a:ext>
            </a:extLst>
          </a:blip>
          <a:stretch>
            <a:fillRect/>
          </a:stretch>
        </p:blipFill>
        <p:spPr>
          <a:xfrm>
            <a:off x="6130426" y="3627137"/>
            <a:ext cx="981075" cy="1104900"/>
          </a:xfrm>
          <a:prstGeom prst="rect">
            <a:avLst/>
          </a:prstGeom>
        </p:spPr>
      </p:pic>
      <p:pic>
        <p:nvPicPr>
          <p:cNvPr id="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16176" y="1429706"/>
            <a:ext cx="1179956" cy="111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20990" y="1957483"/>
            <a:ext cx="1738313" cy="133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67649" y="1672279"/>
            <a:ext cx="8477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836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25</a:t>
            </a:fld>
            <a:endParaRPr lang="en-US" dirty="0"/>
          </a:p>
        </p:txBody>
      </p:sp>
      <p:sp>
        <p:nvSpPr>
          <p:cNvPr id="4" name="Title 3"/>
          <p:cNvSpPr>
            <a:spLocks noGrp="1"/>
          </p:cNvSpPr>
          <p:nvPr>
            <p:ph type="title"/>
          </p:nvPr>
        </p:nvSpPr>
        <p:spPr/>
        <p:txBody>
          <a:bodyPr/>
          <a:lstStyle/>
          <a:p>
            <a:r>
              <a:rPr lang="en-US" dirty="0"/>
              <a:t>PPE cont’d</a:t>
            </a:r>
          </a:p>
        </p:txBody>
      </p:sp>
      <p:sp>
        <p:nvSpPr>
          <p:cNvPr id="5" name="Content Placeholder 4"/>
          <p:cNvSpPr>
            <a:spLocks noGrp="1"/>
          </p:cNvSpPr>
          <p:nvPr>
            <p:ph idx="1"/>
          </p:nvPr>
        </p:nvSpPr>
        <p:spPr>
          <a:xfrm>
            <a:off x="602456" y="1512277"/>
            <a:ext cx="7939088" cy="5262149"/>
          </a:xfrm>
        </p:spPr>
        <p:txBody>
          <a:bodyPr/>
          <a:lstStyle/>
          <a:p>
            <a:r>
              <a:rPr lang="en-US" sz="2000" b="1" dirty="0"/>
              <a:t>Gloves</a:t>
            </a:r>
          </a:p>
          <a:p>
            <a:pPr marL="457200" lvl="1" indent="0">
              <a:buNone/>
            </a:pPr>
            <a:r>
              <a:rPr lang="en-US" sz="2000" dirty="0"/>
              <a:t>-Ensure proper types and size of glove for the task at hand.</a:t>
            </a:r>
          </a:p>
          <a:p>
            <a:pPr marL="914400" lvl="2" indent="0">
              <a:lnSpc>
                <a:spcPct val="90000"/>
              </a:lnSpc>
              <a:buClrTx/>
              <a:buNone/>
            </a:pPr>
            <a:r>
              <a:rPr lang="en-US" sz="2000" b="1" dirty="0">
                <a:solidFill>
                  <a:srgbClr val="FF0000"/>
                </a:solidFill>
              </a:rPr>
              <a:t>Use the right glove for the job!</a:t>
            </a:r>
          </a:p>
          <a:p>
            <a:pPr lvl="3">
              <a:lnSpc>
                <a:spcPct val="90000"/>
              </a:lnSpc>
              <a:spcBef>
                <a:spcPct val="0"/>
              </a:spcBef>
              <a:buClrTx/>
              <a:buFont typeface="Wingdings" panose="05000000000000000000" pitchFamily="2" charset="2"/>
              <a:buChar char="§"/>
            </a:pPr>
            <a:r>
              <a:rPr lang="en-US" sz="1800" dirty="0"/>
              <a:t>Leather</a:t>
            </a:r>
          </a:p>
          <a:p>
            <a:pPr lvl="3">
              <a:lnSpc>
                <a:spcPct val="90000"/>
              </a:lnSpc>
              <a:spcBef>
                <a:spcPct val="0"/>
              </a:spcBef>
              <a:buClrTx/>
              <a:buFont typeface="Wingdings" panose="05000000000000000000" pitchFamily="2" charset="2"/>
              <a:buChar char="§"/>
            </a:pPr>
            <a:r>
              <a:rPr lang="en-US" sz="1800" dirty="0"/>
              <a:t>Rubber (acid resistant)</a:t>
            </a:r>
          </a:p>
          <a:p>
            <a:pPr lvl="3">
              <a:lnSpc>
                <a:spcPct val="90000"/>
              </a:lnSpc>
              <a:spcBef>
                <a:spcPct val="0"/>
              </a:spcBef>
              <a:buClrTx/>
              <a:buFont typeface="Wingdings" panose="05000000000000000000" pitchFamily="2" charset="2"/>
              <a:buChar char="§"/>
            </a:pPr>
            <a:r>
              <a:rPr lang="en-US" sz="1800" dirty="0"/>
              <a:t>Kevlar</a:t>
            </a:r>
          </a:p>
          <a:p>
            <a:pPr lvl="3">
              <a:lnSpc>
                <a:spcPct val="90000"/>
              </a:lnSpc>
              <a:spcBef>
                <a:spcPct val="0"/>
              </a:spcBef>
              <a:buClrTx/>
              <a:buFont typeface="Wingdings" panose="05000000000000000000" pitchFamily="2" charset="2"/>
              <a:buChar char="§"/>
            </a:pPr>
            <a:r>
              <a:rPr lang="en-US" sz="1800" dirty="0"/>
              <a:t>Cloth</a:t>
            </a:r>
          </a:p>
          <a:p>
            <a:pPr lvl="3">
              <a:lnSpc>
                <a:spcPct val="90000"/>
              </a:lnSpc>
              <a:spcBef>
                <a:spcPct val="0"/>
              </a:spcBef>
              <a:buClrTx/>
              <a:buFont typeface="Wingdings" panose="05000000000000000000" pitchFamily="2" charset="2"/>
              <a:buChar char="§"/>
            </a:pPr>
            <a:r>
              <a:rPr lang="en-US" sz="1800" dirty="0"/>
              <a:t>Latex</a:t>
            </a:r>
          </a:p>
          <a:p>
            <a:pPr marL="1371600" lvl="3" indent="0">
              <a:lnSpc>
                <a:spcPct val="90000"/>
              </a:lnSpc>
              <a:spcBef>
                <a:spcPct val="0"/>
              </a:spcBef>
              <a:buClrTx/>
              <a:buNone/>
            </a:pPr>
            <a:endParaRPr lang="en-US" sz="1800" dirty="0"/>
          </a:p>
          <a:p>
            <a:pPr marL="400050"/>
            <a:r>
              <a:rPr lang="en-US" sz="2000" b="1" dirty="0"/>
              <a:t>PPE Special Tasks</a:t>
            </a:r>
          </a:p>
          <a:p>
            <a:pPr marL="800100" lvl="1"/>
            <a:r>
              <a:rPr lang="en-US" sz="2000" dirty="0"/>
              <a:t>Welding Gear </a:t>
            </a:r>
          </a:p>
          <a:p>
            <a:pPr marL="800100" lvl="1"/>
            <a:r>
              <a:rPr lang="en-US" sz="2000" dirty="0"/>
              <a:t>White Suits</a:t>
            </a:r>
          </a:p>
          <a:p>
            <a:pPr marL="800100" lvl="1"/>
            <a:r>
              <a:rPr lang="en-US" sz="2000" dirty="0"/>
              <a:t>Harness and Lanyard</a:t>
            </a:r>
          </a:p>
          <a:p>
            <a:pPr marL="800100" lvl="1"/>
            <a:r>
              <a:rPr lang="en-US" sz="2000" dirty="0"/>
              <a:t>Face Shields</a:t>
            </a:r>
          </a:p>
          <a:p>
            <a:pPr marL="800100" lvl="1"/>
            <a:r>
              <a:rPr lang="en-US" sz="2000" dirty="0"/>
              <a:t>Goggles for dust/chemicals </a:t>
            </a:r>
          </a:p>
          <a:p>
            <a:pPr marL="800100" lvl="1"/>
            <a:r>
              <a:rPr lang="en-US" sz="2000" dirty="0"/>
              <a:t>Electrician Flame Protection Clothing </a:t>
            </a:r>
          </a:p>
          <a:p>
            <a:pPr marL="457200" lvl="1" indent="0">
              <a:buNone/>
            </a:pPr>
            <a:r>
              <a:rPr lang="en-US" dirty="0"/>
              <a:t>		 </a:t>
            </a:r>
          </a:p>
          <a:p>
            <a:pPr marL="57150" indent="0">
              <a:buNone/>
            </a:pPr>
            <a:endParaRPr lang="en-US"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rot="6288396">
            <a:off x="4539034" y="2716130"/>
            <a:ext cx="1365007" cy="1103602"/>
          </a:xfrm>
          <a:prstGeom prst="rect">
            <a:avLst/>
          </a:prstGeom>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6438971">
            <a:off x="6049582" y="2616354"/>
            <a:ext cx="1064738" cy="130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62453" y="2198255"/>
            <a:ext cx="1232217" cy="121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7382" y="4909047"/>
            <a:ext cx="1404513" cy="136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p:nvPr/>
        </p:nvPicPr>
        <p:blipFill>
          <a:blip r:embed="rId7" cstate="email">
            <a:extLst>
              <a:ext uri="{28A0092B-C50C-407E-A947-70E740481C1C}">
                <a14:useLocalDpi xmlns:a14="http://schemas.microsoft.com/office/drawing/2010/main"/>
              </a:ext>
            </a:extLst>
          </a:blip>
          <a:stretch>
            <a:fillRect/>
          </a:stretch>
        </p:blipFill>
        <p:spPr>
          <a:xfrm>
            <a:off x="7784940" y="5523378"/>
            <a:ext cx="1062182" cy="934931"/>
          </a:xfrm>
          <a:prstGeom prst="rect">
            <a:avLst/>
          </a:prstGeom>
        </p:spPr>
      </p:pic>
      <p:pic>
        <p:nvPicPr>
          <p:cNvPr id="11"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91716" y="4462358"/>
            <a:ext cx="1815954" cy="114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0507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bwMode="auto">
          <a:xfrm>
            <a:off x="0" y="6594195"/>
            <a:ext cx="397565"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smtClean="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smtClean="0"/>
              <a:pPr>
                <a:defRPr/>
              </a:pPr>
              <a:t>26</a:t>
            </a:fld>
            <a:endParaRPr lang="en-US" dirty="0"/>
          </a:p>
        </p:txBody>
      </p:sp>
      <p:sp>
        <p:nvSpPr>
          <p:cNvPr id="2" name="Title 1"/>
          <p:cNvSpPr>
            <a:spLocks noGrp="1"/>
          </p:cNvSpPr>
          <p:nvPr>
            <p:ph type="title" idx="4294967295"/>
          </p:nvPr>
        </p:nvSpPr>
        <p:spPr>
          <a:xfrm>
            <a:off x="0" y="882651"/>
            <a:ext cx="4349931" cy="2317750"/>
          </a:xfrm>
        </p:spPr>
        <p:txBody>
          <a:bodyPr/>
          <a:lstStyle/>
          <a:p>
            <a:r>
              <a:rPr lang="en-US" b="0" dirty="0">
                <a:solidFill>
                  <a:schemeClr val="tx1"/>
                </a:solidFill>
              </a:rPr>
              <a:t>Pre-Shift Area &amp; Equipment Inspections</a:t>
            </a:r>
          </a:p>
        </p:txBody>
      </p:sp>
    </p:spTree>
    <p:extLst>
      <p:ext uri="{BB962C8B-B14F-4D97-AF65-F5344CB8AC3E}">
        <p14:creationId xmlns:p14="http://schemas.microsoft.com/office/powerpoint/2010/main" val="3315636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Pre-Shift  Area Inspections </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27</a:t>
            </a:fld>
            <a:endParaRPr lang="en-US" dirty="0"/>
          </a:p>
        </p:txBody>
      </p:sp>
      <p:sp>
        <p:nvSpPr>
          <p:cNvPr id="4" name="Content Placeholder 3"/>
          <p:cNvSpPr>
            <a:spLocks noGrp="1"/>
          </p:cNvSpPr>
          <p:nvPr>
            <p:ph idx="1"/>
          </p:nvPr>
        </p:nvSpPr>
        <p:spPr>
          <a:xfrm>
            <a:off x="76200" y="1360714"/>
            <a:ext cx="8991600" cy="5497286"/>
          </a:xfrm>
        </p:spPr>
        <p:txBody>
          <a:bodyPr/>
          <a:lstStyle/>
          <a:p>
            <a:pPr marL="0" indent="0">
              <a:buNone/>
            </a:pPr>
            <a:r>
              <a:rPr lang="en-US" sz="1500" b="1" dirty="0"/>
              <a:t>30 CFR § 56.14100</a:t>
            </a:r>
            <a:r>
              <a:rPr lang="en-US" sz="1500" dirty="0"/>
              <a:t> </a:t>
            </a:r>
          </a:p>
          <a:p>
            <a:pPr marL="0" indent="0">
              <a:buNone/>
            </a:pPr>
            <a:r>
              <a:rPr lang="en-US" sz="1500" b="1" dirty="0"/>
              <a:t>Safety defects; examination, correction and records.</a:t>
            </a:r>
            <a:endParaRPr lang="en-US" sz="1500" dirty="0"/>
          </a:p>
          <a:p>
            <a:pPr marL="400050" lvl="1" indent="0">
              <a:buNone/>
            </a:pPr>
            <a:r>
              <a:rPr lang="en-US" sz="1500" dirty="0"/>
              <a:t>SAFETY DEVICES AND MAINTENANCE REQUIREMENTS </a:t>
            </a:r>
            <a:br>
              <a:rPr lang="en-US" sz="1500" dirty="0"/>
            </a:br>
            <a:br>
              <a:rPr lang="en-US" sz="1500" dirty="0"/>
            </a:br>
            <a:r>
              <a:rPr lang="en-US" sz="1500" dirty="0"/>
              <a:t>(a) Self-propelled mobile equipment to be used during a shift shall be inspected by the equipment operator before being placed in operation on that shift.</a:t>
            </a:r>
          </a:p>
          <a:p>
            <a:pPr marL="400050" lvl="1" indent="0">
              <a:buNone/>
            </a:pPr>
            <a:endParaRPr lang="en-US" sz="1500" dirty="0"/>
          </a:p>
          <a:p>
            <a:pPr marL="0" indent="0">
              <a:buNone/>
            </a:pPr>
            <a:r>
              <a:rPr lang="en-US" sz="1500" dirty="0"/>
              <a:t>      (b) Defects on any equipment, machinery, and tools that affect safety shall be corrected in a timely    </a:t>
            </a:r>
          </a:p>
          <a:p>
            <a:pPr marL="0" indent="0">
              <a:buNone/>
            </a:pPr>
            <a:r>
              <a:rPr lang="en-US" sz="1500" dirty="0"/>
              <a:t>       manner to prevent the creation of a hazard to persons.</a:t>
            </a:r>
          </a:p>
          <a:p>
            <a:pPr marL="0" indent="0">
              <a:buNone/>
            </a:pPr>
            <a:endParaRPr lang="en-US" sz="1500" dirty="0"/>
          </a:p>
          <a:p>
            <a:pPr marL="400050" lvl="1" indent="0">
              <a:buNone/>
            </a:pPr>
            <a:r>
              <a:rPr lang="en-US" sz="1500" dirty="0"/>
              <a:t>(c) When defects make continued operation hazardous to persons, the defective items including self-propelled mobile equipment shall be taken out of service and placed in a designated area posted for that purpose, or a tag or other effective method of marking the defective items shall be used to prohibit further use until the defects are corrected.</a:t>
            </a:r>
          </a:p>
          <a:p>
            <a:pPr marL="400050" lvl="1" indent="0">
              <a:buNone/>
            </a:pPr>
            <a:endParaRPr lang="en-US" sz="1500" dirty="0"/>
          </a:p>
          <a:p>
            <a:pPr marL="400050" lvl="1" indent="0">
              <a:buNone/>
            </a:pPr>
            <a:r>
              <a:rPr lang="en-US" sz="1500" dirty="0"/>
              <a:t>(d) Defects on self-propelled mobile equipment affecting safety, which are not corrected immediately, shall be reported to and recorded by the mine operator. The records shall be kept at the mine or nearest mine office from the date the defects are recorded, until the defects are corrected. Such records shall be made available for inspection by an authorized representative of the Secretary.</a:t>
            </a:r>
          </a:p>
        </p:txBody>
      </p:sp>
    </p:spTree>
    <p:extLst>
      <p:ext uri="{BB962C8B-B14F-4D97-AF65-F5344CB8AC3E}">
        <p14:creationId xmlns:p14="http://schemas.microsoft.com/office/powerpoint/2010/main" val="1182471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Inspections </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28</a:t>
            </a:fld>
            <a:endParaRPr lang="en-US" dirty="0"/>
          </a:p>
        </p:txBody>
      </p:sp>
      <p:sp>
        <p:nvSpPr>
          <p:cNvPr id="4" name="Content Placeholder 3"/>
          <p:cNvSpPr>
            <a:spLocks noGrp="1"/>
          </p:cNvSpPr>
          <p:nvPr>
            <p:ph idx="1"/>
          </p:nvPr>
        </p:nvSpPr>
        <p:spPr>
          <a:xfrm>
            <a:off x="76200" y="1360714"/>
            <a:ext cx="8991600" cy="5323115"/>
          </a:xfrm>
        </p:spPr>
        <p:txBody>
          <a:bodyPr/>
          <a:lstStyle/>
          <a:p>
            <a:pPr marL="0" indent="0">
              <a:buNone/>
            </a:pPr>
            <a:r>
              <a:rPr lang="en-US" sz="1600" b="1" dirty="0"/>
              <a:t>30 CFR § 56.18002</a:t>
            </a:r>
            <a:r>
              <a:rPr lang="en-US" sz="1600" dirty="0"/>
              <a:t> </a:t>
            </a:r>
            <a:r>
              <a:rPr lang="en-US" sz="1600" b="1" dirty="0"/>
              <a:t>Examination of working places.</a:t>
            </a:r>
          </a:p>
          <a:p>
            <a:endParaRPr lang="en-US" sz="1600" dirty="0"/>
          </a:p>
          <a:p>
            <a:pPr marL="400050" lvl="1" indent="0">
              <a:buNone/>
            </a:pPr>
            <a:r>
              <a:rPr lang="en-US" sz="1800" dirty="0"/>
              <a:t>(a) A competent person designated by the operator shall examine each working place at least once each shift for conditions which may adversely affect safety or health. The operator shall promptly initiate appropriate action to correct such conditions.</a:t>
            </a:r>
          </a:p>
          <a:p>
            <a:pPr lvl="1"/>
            <a:endParaRPr lang="en-US" sz="1800" dirty="0"/>
          </a:p>
          <a:p>
            <a:pPr marL="400050" lvl="1" indent="0">
              <a:buNone/>
            </a:pPr>
            <a:r>
              <a:rPr lang="en-US" sz="1800" dirty="0"/>
              <a:t>(b) A record that such examinations were conducted shall be kept by the operator for a period of one year, and shall be made available for review by the Secretary or his authorized representative.</a:t>
            </a:r>
          </a:p>
          <a:p>
            <a:pPr lvl="1"/>
            <a:endParaRPr lang="en-US" sz="1800" dirty="0"/>
          </a:p>
          <a:p>
            <a:pPr marL="400050" lvl="1" indent="0">
              <a:buNone/>
            </a:pPr>
            <a:r>
              <a:rPr lang="en-US" sz="1800" dirty="0"/>
              <a:t>(c) In addition, conditions that may present an imminent danger which are noted by the person conducting the examination shall be brought to the immediate attention of the operator who shall withdraw all persons from the area affected (except persons referred to in section 104(c) of the Federal Mine Safety and Health Act of 1977) until the danger is abated.</a:t>
            </a:r>
          </a:p>
          <a:p>
            <a:pPr marL="0" indent="0">
              <a:buNone/>
            </a:pPr>
            <a:endParaRPr lang="en-US" sz="1500" dirty="0"/>
          </a:p>
        </p:txBody>
      </p:sp>
    </p:spTree>
    <p:extLst>
      <p:ext uri="{BB962C8B-B14F-4D97-AF65-F5344CB8AC3E}">
        <p14:creationId xmlns:p14="http://schemas.microsoft.com/office/powerpoint/2010/main" val="152058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CHOCK YOUR TIRE</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29</a:t>
            </a:fld>
            <a:endParaRPr lang="en-US"/>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213503"/>
            <a:ext cx="9144000" cy="5644497"/>
          </a:xfrm>
        </p:spPr>
      </p:pic>
      <p:sp>
        <p:nvSpPr>
          <p:cNvPr id="6" name="TextBox 5"/>
          <p:cNvSpPr txBox="1"/>
          <p:nvPr/>
        </p:nvSpPr>
        <p:spPr>
          <a:xfrm>
            <a:off x="435835" y="1401510"/>
            <a:ext cx="7896315" cy="400110"/>
          </a:xfrm>
          <a:prstGeom prst="rect">
            <a:avLst/>
          </a:prstGeom>
          <a:noFill/>
        </p:spPr>
        <p:txBody>
          <a:bodyPr wrap="square" rtlCol="0">
            <a:spAutoFit/>
          </a:bodyPr>
          <a:lstStyle/>
          <a:p>
            <a:r>
              <a:rPr lang="en-US" sz="2000" b="1" dirty="0">
                <a:solidFill>
                  <a:schemeClr val="bg1"/>
                </a:solidFill>
              </a:rPr>
              <a:t>HONK YOUR HORN ONCE BEFORE YOU START YOUR ENGINE </a:t>
            </a:r>
          </a:p>
        </p:txBody>
      </p:sp>
      <p:sp>
        <p:nvSpPr>
          <p:cNvPr id="7" name="TextBox 6"/>
          <p:cNvSpPr txBox="1"/>
          <p:nvPr/>
        </p:nvSpPr>
        <p:spPr>
          <a:xfrm>
            <a:off x="538385" y="2110811"/>
            <a:ext cx="7708307" cy="400110"/>
          </a:xfrm>
          <a:prstGeom prst="rect">
            <a:avLst/>
          </a:prstGeom>
          <a:noFill/>
        </p:spPr>
        <p:txBody>
          <a:bodyPr wrap="square" rtlCol="0">
            <a:spAutoFit/>
          </a:bodyPr>
          <a:lstStyle/>
          <a:p>
            <a:r>
              <a:rPr lang="en-US" sz="2000" b="1" dirty="0">
                <a:solidFill>
                  <a:schemeClr val="bg1"/>
                </a:solidFill>
              </a:rPr>
              <a:t>HONK YOUR HORN TWICE BEFORE YOU PULL FOWARD</a:t>
            </a:r>
          </a:p>
        </p:txBody>
      </p:sp>
      <p:sp>
        <p:nvSpPr>
          <p:cNvPr id="8" name="TextBox 7"/>
          <p:cNvSpPr txBox="1"/>
          <p:nvPr/>
        </p:nvSpPr>
        <p:spPr>
          <a:xfrm>
            <a:off x="0" y="2828658"/>
            <a:ext cx="9144000" cy="584775"/>
          </a:xfrm>
          <a:prstGeom prst="rect">
            <a:avLst/>
          </a:prstGeom>
          <a:noFill/>
        </p:spPr>
        <p:txBody>
          <a:bodyPr wrap="square" rtlCol="0">
            <a:spAutoFit/>
          </a:bodyPr>
          <a:lstStyle/>
          <a:p>
            <a:r>
              <a:rPr lang="en-US" sz="3200" b="1" dirty="0">
                <a:solidFill>
                  <a:srgbClr val="FF0000"/>
                </a:solidFill>
              </a:rPr>
              <a:t>HONK THREE TIMES BEFORE YOU BACK UP</a:t>
            </a:r>
          </a:p>
        </p:txBody>
      </p:sp>
    </p:spTree>
    <p:extLst>
      <p:ext uri="{BB962C8B-B14F-4D97-AF65-F5344CB8AC3E}">
        <p14:creationId xmlns:p14="http://schemas.microsoft.com/office/powerpoint/2010/main" val="1140899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a:t>
            </a:fld>
            <a:endParaRPr lang="en-US" dirty="0"/>
          </a:p>
        </p:txBody>
      </p:sp>
      <p:sp>
        <p:nvSpPr>
          <p:cNvPr id="4" name="Title 3"/>
          <p:cNvSpPr>
            <a:spLocks noGrp="1"/>
          </p:cNvSpPr>
          <p:nvPr>
            <p:ph type="title"/>
          </p:nvPr>
        </p:nvSpPr>
        <p:spPr/>
        <p:txBody>
          <a:bodyPr/>
          <a:lstStyle/>
          <a:p>
            <a:r>
              <a:rPr lang="en-US" dirty="0"/>
              <a:t>Morenci MFL Leaching Operations</a:t>
            </a: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08529"/>
            <a:ext cx="4760535" cy="54729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537" y="1008530"/>
            <a:ext cx="4383463" cy="5472952"/>
          </a:xfrm>
          <a:prstGeom prst="rect">
            <a:avLst/>
          </a:prstGeom>
        </p:spPr>
      </p:pic>
    </p:spTree>
    <p:extLst>
      <p:ext uri="{BB962C8B-B14F-4D97-AF65-F5344CB8AC3E}">
        <p14:creationId xmlns:p14="http://schemas.microsoft.com/office/powerpoint/2010/main" val="1345306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LOTOTO</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30</a:t>
            </a:fld>
            <a:endParaRPr lang="en-US"/>
          </a:p>
        </p:txBody>
      </p:sp>
      <p:sp>
        <p:nvSpPr>
          <p:cNvPr id="4" name="Content Placeholder 3"/>
          <p:cNvSpPr>
            <a:spLocks noGrp="1"/>
          </p:cNvSpPr>
          <p:nvPr>
            <p:ph idx="1"/>
          </p:nvPr>
        </p:nvSpPr>
        <p:spPr>
          <a:xfrm>
            <a:off x="234042" y="1382486"/>
            <a:ext cx="8768444" cy="5170714"/>
          </a:xfrm>
        </p:spPr>
        <p:txBody>
          <a:bodyPr/>
          <a:lstStyle/>
          <a:p>
            <a:pPr marL="0" indent="0">
              <a:buNone/>
            </a:pPr>
            <a:r>
              <a:rPr lang="en-US" b="1" dirty="0"/>
              <a:t>“LOCK OUT” “TAG OUT” “TRY OUT”</a:t>
            </a:r>
          </a:p>
          <a:p>
            <a:pPr marL="0" indent="0">
              <a:buNone/>
            </a:pPr>
            <a:endParaRPr lang="en-US" b="1" dirty="0"/>
          </a:p>
          <a:p>
            <a:r>
              <a:rPr lang="en-US" sz="2200" dirty="0"/>
              <a:t>Ensure equipment is isolated from all sources of energy, locked, tagged, and tried before work begins where individuals could be exposed to dangerous conditions.  </a:t>
            </a:r>
          </a:p>
          <a:p>
            <a:endParaRPr lang="en-US" sz="2200" dirty="0"/>
          </a:p>
          <a:p>
            <a:r>
              <a:rPr lang="en-US" sz="2200" dirty="0"/>
              <a:t>The procedure is established for the protection of personnel from injury due to unexpected energization, start-up, recharge, or release of stored energy in, on or around the equipment.   </a:t>
            </a:r>
          </a:p>
          <a:p>
            <a:endParaRPr lang="en-US" sz="2200" dirty="0"/>
          </a:p>
          <a:p>
            <a:endParaRPr lang="en-US" sz="2200" dirty="0"/>
          </a:p>
          <a:p>
            <a:pPr marL="457200" lvl="1" indent="0">
              <a:buNone/>
            </a:pPr>
            <a:r>
              <a:rPr lang="en-US" sz="2200" dirty="0"/>
              <a:t>The LOTOTO policy can be found on Sharepoint:</a:t>
            </a:r>
          </a:p>
          <a:p>
            <a:pPr marL="457200" lvl="1" indent="0">
              <a:buNone/>
            </a:pPr>
            <a:r>
              <a:rPr lang="en-US" sz="2000" dirty="0">
                <a:hlinkClick r:id="rId3"/>
              </a:rPr>
              <a:t>http://fmweb/sites/morsafety/MORSafety/default.aspx</a:t>
            </a:r>
            <a:endParaRPr lang="en-US" sz="2000" dirty="0"/>
          </a:p>
          <a:p>
            <a:pPr marL="0" indent="0">
              <a:buNone/>
            </a:pPr>
            <a:endParaRPr lang="en-US" dirty="0"/>
          </a:p>
        </p:txBody>
      </p:sp>
    </p:spTree>
    <p:extLst>
      <p:ext uri="{BB962C8B-B14F-4D97-AF65-F5344CB8AC3E}">
        <p14:creationId xmlns:p14="http://schemas.microsoft.com/office/powerpoint/2010/main" val="297652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LOTOTO</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31</a:t>
            </a:fld>
            <a:endParaRPr lang="en-US"/>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162228"/>
            <a:ext cx="5007836" cy="5695772"/>
          </a:xfr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9823" y="1162228"/>
            <a:ext cx="4144177" cy="5695772"/>
          </a:xfrm>
          <a:prstGeom prst="rect">
            <a:avLst/>
          </a:prstGeom>
        </p:spPr>
      </p:pic>
      <p:sp>
        <p:nvSpPr>
          <p:cNvPr id="7" name="TextBox 6"/>
          <p:cNvSpPr txBox="1"/>
          <p:nvPr/>
        </p:nvSpPr>
        <p:spPr>
          <a:xfrm>
            <a:off x="119640" y="4375446"/>
            <a:ext cx="8682527" cy="707886"/>
          </a:xfrm>
          <a:prstGeom prst="rect">
            <a:avLst/>
          </a:prstGeom>
          <a:noFill/>
        </p:spPr>
        <p:txBody>
          <a:bodyPr wrap="square" rtlCol="0">
            <a:spAutoFit/>
          </a:bodyPr>
          <a:lstStyle/>
          <a:p>
            <a:r>
              <a:rPr lang="en-US" sz="4000" dirty="0">
                <a:solidFill>
                  <a:schemeClr val="bg1"/>
                </a:solidFill>
              </a:rPr>
              <a:t>Performing work on equipment ?  </a:t>
            </a:r>
          </a:p>
        </p:txBody>
      </p:sp>
      <p:sp>
        <p:nvSpPr>
          <p:cNvPr id="8" name="TextBox 7"/>
          <p:cNvSpPr txBox="1"/>
          <p:nvPr/>
        </p:nvSpPr>
        <p:spPr>
          <a:xfrm>
            <a:off x="119640" y="5358213"/>
            <a:ext cx="8955994" cy="1569660"/>
          </a:xfrm>
          <a:prstGeom prst="rect">
            <a:avLst/>
          </a:prstGeom>
          <a:noFill/>
        </p:spPr>
        <p:txBody>
          <a:bodyPr wrap="square" rtlCol="0">
            <a:spAutoFit/>
          </a:bodyPr>
          <a:lstStyle/>
          <a:p>
            <a:pPr algn="ctr"/>
            <a:r>
              <a:rPr lang="en-US" sz="4800" dirty="0">
                <a:solidFill>
                  <a:srgbClr val="FFFF00"/>
                </a:solidFill>
              </a:rPr>
              <a:t>NEED LOTOTO TASK TRAINING</a:t>
            </a:r>
          </a:p>
        </p:txBody>
      </p:sp>
    </p:spTree>
    <p:extLst>
      <p:ext uri="{BB962C8B-B14F-4D97-AF65-F5344CB8AC3E}">
        <p14:creationId xmlns:p14="http://schemas.microsoft.com/office/powerpoint/2010/main" val="2383139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Flagging &amp; Barricading</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32</a:t>
            </a:fld>
            <a:endParaRPr lang="en-US"/>
          </a:p>
        </p:txBody>
      </p:sp>
      <p:sp>
        <p:nvSpPr>
          <p:cNvPr id="4" name="Content Placeholder 3"/>
          <p:cNvSpPr>
            <a:spLocks noGrp="1"/>
          </p:cNvSpPr>
          <p:nvPr>
            <p:ph idx="1"/>
          </p:nvPr>
        </p:nvSpPr>
        <p:spPr>
          <a:xfrm>
            <a:off x="195943" y="1415144"/>
            <a:ext cx="8719457" cy="5203370"/>
          </a:xfrm>
        </p:spPr>
        <p:txBody>
          <a:bodyPr/>
          <a:lstStyle/>
          <a:p>
            <a:pPr marL="0" indent="0">
              <a:buNone/>
            </a:pPr>
            <a:r>
              <a:rPr lang="en-US" sz="2200" b="1" dirty="0"/>
              <a:t>Flagging</a:t>
            </a:r>
            <a:r>
              <a:rPr lang="en-US" sz="2200" dirty="0"/>
              <a:t>: Used as a warning to indicate hazard or unsafe condition exists. </a:t>
            </a:r>
          </a:p>
          <a:p>
            <a:pPr marL="0" indent="0">
              <a:buNone/>
            </a:pPr>
            <a:endParaRPr lang="en-US" sz="800" dirty="0"/>
          </a:p>
          <a:p>
            <a:pPr marL="0" indent="0">
              <a:buNone/>
            </a:pPr>
            <a:r>
              <a:rPr lang="en-US" sz="2200" b="1" dirty="0"/>
              <a:t>Barricading</a:t>
            </a:r>
            <a:r>
              <a:rPr lang="en-US" sz="2200" dirty="0"/>
              <a:t>: Used to physically prevent access to significant hazards and must be installed when falls or other serious hazards exists.  </a:t>
            </a:r>
          </a:p>
          <a:p>
            <a:pPr marL="0" indent="0">
              <a:buNone/>
            </a:pPr>
            <a:endParaRPr lang="en-US" sz="800" b="1" dirty="0"/>
          </a:p>
          <a:p>
            <a:pPr marL="0" indent="0">
              <a:buNone/>
            </a:pPr>
            <a:r>
              <a:rPr lang="en-US" sz="2200" dirty="0"/>
              <a:t>All Flagging &amp; Barricading shall be tagged.</a:t>
            </a:r>
          </a:p>
          <a:p>
            <a:pPr marL="0" indent="0">
              <a:buNone/>
            </a:pPr>
            <a:endParaRPr lang="en-US" sz="800" b="1" dirty="0"/>
          </a:p>
          <a:p>
            <a:pPr marL="0" indent="0">
              <a:buNone/>
            </a:pPr>
            <a:r>
              <a:rPr lang="en-US" sz="2200" b="1" dirty="0"/>
              <a:t>Required on Tag: </a:t>
            </a:r>
          </a:p>
          <a:p>
            <a:r>
              <a:rPr lang="en-US" sz="2200" dirty="0"/>
              <a:t>Employee name and Identification Number </a:t>
            </a:r>
          </a:p>
          <a:p>
            <a:r>
              <a:rPr lang="en-US" sz="2200" dirty="0"/>
              <a:t>Name of Employee supervisor</a:t>
            </a:r>
          </a:p>
          <a:p>
            <a:r>
              <a:rPr lang="en-US" sz="2200" dirty="0"/>
              <a:t>Employee department, or company </a:t>
            </a:r>
          </a:p>
          <a:p>
            <a:r>
              <a:rPr lang="en-US" sz="2200" dirty="0"/>
              <a:t>Hazard of condition to be flagged/barricaded</a:t>
            </a:r>
          </a:p>
          <a:p>
            <a:r>
              <a:rPr lang="en-US" sz="2200" dirty="0"/>
              <a:t>Time and date the flagging/barricading was erected</a:t>
            </a:r>
          </a:p>
          <a:p>
            <a:pPr marL="0" indent="0">
              <a:buNone/>
            </a:pPr>
            <a:endParaRPr lang="en-US" sz="2200" dirty="0"/>
          </a:p>
        </p:txBody>
      </p:sp>
    </p:spTree>
    <p:extLst>
      <p:ext uri="{BB962C8B-B14F-4D97-AF65-F5344CB8AC3E}">
        <p14:creationId xmlns:p14="http://schemas.microsoft.com/office/powerpoint/2010/main" val="50916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RESTRICTED ACCESS</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33</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239140"/>
            <a:ext cx="9144000" cy="5618860"/>
          </a:xfrm>
        </p:spPr>
      </p:pic>
      <p:sp>
        <p:nvSpPr>
          <p:cNvPr id="6" name="TextBox 5"/>
          <p:cNvSpPr txBox="1"/>
          <p:nvPr/>
        </p:nvSpPr>
        <p:spPr>
          <a:xfrm>
            <a:off x="-12819" y="1170774"/>
            <a:ext cx="9144000" cy="156966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rPr>
              <a:t>RED TAPE:  </a:t>
            </a:r>
            <a:r>
              <a:rPr lang="en-US" sz="4800" dirty="0">
                <a:solidFill>
                  <a:srgbClr val="FF0000"/>
                </a:solidFill>
                <a:effectLst>
                  <a:outerShdw blurRad="38100" dist="38100" dir="2700000" algn="tl">
                    <a:srgbClr val="000000">
                      <a:alpha val="43137"/>
                    </a:srgbClr>
                  </a:outerShdw>
                </a:effectLst>
              </a:rPr>
              <a:t>HIGH ENERGY </a:t>
            </a:r>
            <a:r>
              <a:rPr lang="en-US" sz="4800" dirty="0">
                <a:solidFill>
                  <a:schemeClr val="bg1"/>
                </a:solidFill>
                <a:effectLst>
                  <a:outerShdw blurRad="38100" dist="38100" dir="2700000" algn="tl">
                    <a:srgbClr val="000000">
                      <a:alpha val="43137"/>
                    </a:srgbClr>
                  </a:outerShdw>
                </a:effectLst>
              </a:rPr>
              <a:t>LEVEL HAZARD</a:t>
            </a:r>
          </a:p>
        </p:txBody>
      </p:sp>
      <p:sp>
        <p:nvSpPr>
          <p:cNvPr id="7" name="TextBox 6"/>
          <p:cNvSpPr txBox="1"/>
          <p:nvPr/>
        </p:nvSpPr>
        <p:spPr>
          <a:xfrm>
            <a:off x="85458" y="3102123"/>
            <a:ext cx="8947447" cy="156966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rPr>
              <a:t>RED &amp; WHITE:  </a:t>
            </a:r>
            <a:r>
              <a:rPr lang="en-US" sz="4800" dirty="0">
                <a:solidFill>
                  <a:srgbClr val="C00000"/>
                </a:solidFill>
                <a:effectLst>
                  <a:outerShdw blurRad="38100" dist="38100" dir="2700000" algn="tl">
                    <a:srgbClr val="000000">
                      <a:alpha val="43137"/>
                    </a:srgbClr>
                  </a:outerShdw>
                </a:effectLst>
              </a:rPr>
              <a:t>OPEN HOLE HAZARD</a:t>
            </a:r>
          </a:p>
        </p:txBody>
      </p:sp>
      <p:sp>
        <p:nvSpPr>
          <p:cNvPr id="8" name="TextBox 7"/>
          <p:cNvSpPr txBox="1"/>
          <p:nvPr/>
        </p:nvSpPr>
        <p:spPr>
          <a:xfrm>
            <a:off x="188007" y="4999290"/>
            <a:ext cx="8280875" cy="156966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rPr>
              <a:t>YELLOW:  </a:t>
            </a:r>
            <a:r>
              <a:rPr lang="en-US" sz="4800" dirty="0">
                <a:solidFill>
                  <a:srgbClr val="FFFF00"/>
                </a:solidFill>
                <a:effectLst>
                  <a:outerShdw blurRad="38100" dist="38100" dir="2700000" algn="tl">
                    <a:srgbClr val="000000">
                      <a:alpha val="43137"/>
                    </a:srgbClr>
                  </a:outerShdw>
                </a:effectLst>
              </a:rPr>
              <a:t>LOW ENERGY HAZARD  </a:t>
            </a:r>
          </a:p>
        </p:txBody>
      </p:sp>
    </p:spTree>
    <p:extLst>
      <p:ext uri="{BB962C8B-B14F-4D97-AF65-F5344CB8AC3E}">
        <p14:creationId xmlns:p14="http://schemas.microsoft.com/office/powerpoint/2010/main" val="2367139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RESTRICTED ACCESS</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34</a:t>
            </a:fld>
            <a:endParaRPr lang="en-US"/>
          </a:p>
        </p:txBody>
      </p:sp>
      <p:sp>
        <p:nvSpPr>
          <p:cNvPr id="4" name="Content Placeholder 3"/>
          <p:cNvSpPr>
            <a:spLocks noGrp="1"/>
          </p:cNvSpPr>
          <p:nvPr>
            <p:ph idx="1"/>
          </p:nvPr>
        </p:nvSpPr>
        <p:spPr/>
        <p:txBody>
          <a:bodyPr/>
          <a:lstStyle/>
          <a:p>
            <a:endParaRPr lang="en-US" dirty="0"/>
          </a:p>
        </p:txBody>
      </p:sp>
      <p:pic>
        <p:nvPicPr>
          <p:cNvPr id="1026" name="Picture 2" descr="C:\Users\015920\Desktop\125k Site Specific\Pictures\100_15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63783"/>
            <a:ext cx="9144000" cy="569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33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Restricted Access </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35</a:t>
            </a:fld>
            <a:endParaRPr lang="en-US"/>
          </a:p>
        </p:txBody>
      </p:sp>
      <p:sp>
        <p:nvSpPr>
          <p:cNvPr id="4" name="Content Placeholder 3"/>
          <p:cNvSpPr>
            <a:spLocks noGrp="1"/>
          </p:cNvSpPr>
          <p:nvPr>
            <p:ph idx="1"/>
          </p:nvPr>
        </p:nvSpPr>
        <p:spPr/>
        <p:txBody>
          <a:bodyPr/>
          <a:lstStyle/>
          <a:p>
            <a:r>
              <a:rPr lang="en-US" dirty="0"/>
              <a:t>Other types of flagging:</a:t>
            </a:r>
          </a:p>
          <a:p>
            <a:endParaRPr lang="en-US" dirty="0"/>
          </a:p>
          <a:p>
            <a:pPr lvl="1"/>
            <a:r>
              <a:rPr lang="en-US" dirty="0"/>
              <a:t>Environmental </a:t>
            </a:r>
          </a:p>
          <a:p>
            <a:pPr lvl="1"/>
            <a:endParaRPr lang="en-US" dirty="0"/>
          </a:p>
        </p:txBody>
      </p:sp>
      <p:pic>
        <p:nvPicPr>
          <p:cNvPr id="5" name="irc_mi" descr="http://a248.e.akamai.net/origin-cdn.volusion.com/e4vmb.bk4ao/v/vspfiles/photos/FTPDWHBE1-2.jpg">
            <a:hlinkClick r:id="rId3"/>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9" y="2242457"/>
            <a:ext cx="1785258" cy="1458685"/>
          </a:xfrm>
          <a:prstGeom prst="rect">
            <a:avLst/>
          </a:prstGeom>
          <a:noFill/>
          <a:ln>
            <a:noFill/>
          </a:ln>
        </p:spPr>
      </p:pic>
      <p:pic>
        <p:nvPicPr>
          <p:cNvPr id="6" name="irc_mi" descr="http://www.plasticsafety.com/images/galleries/high-res-navigator-barricade/nav_barricade_1.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1311" y="4493260"/>
            <a:ext cx="3816350" cy="2128520"/>
          </a:xfrm>
          <a:prstGeom prst="rect">
            <a:avLst/>
          </a:prstGeom>
          <a:noFill/>
          <a:ln>
            <a:noFill/>
          </a:ln>
        </p:spPr>
      </p:pic>
    </p:spTree>
    <p:extLst>
      <p:ext uri="{BB962C8B-B14F-4D97-AF65-F5344CB8AC3E}">
        <p14:creationId xmlns:p14="http://schemas.microsoft.com/office/powerpoint/2010/main" val="1549701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02E2105-E949-4548-8949-28CE22A94EA3}" type="slidenum">
              <a:rPr lang="en-US" smtClean="0"/>
              <a:pPr>
                <a:defRPr/>
              </a:pPr>
              <a:t>36</a:t>
            </a:fld>
            <a:endParaRPr lang="en-US" dirty="0"/>
          </a:p>
        </p:txBody>
      </p:sp>
      <p:sp>
        <p:nvSpPr>
          <p:cNvPr id="2" name="Title 1"/>
          <p:cNvSpPr>
            <a:spLocks noGrp="1"/>
          </p:cNvSpPr>
          <p:nvPr>
            <p:ph type="title" idx="4294967295"/>
          </p:nvPr>
        </p:nvSpPr>
        <p:spPr>
          <a:xfrm>
            <a:off x="821094" y="1041918"/>
            <a:ext cx="7239000" cy="1555750"/>
          </a:xfrm>
        </p:spPr>
        <p:txBody>
          <a:bodyPr/>
          <a:lstStyle/>
          <a:p>
            <a:pPr algn="ctr"/>
            <a:r>
              <a:rPr lang="en-US" dirty="0">
                <a:solidFill>
                  <a:schemeClr val="tx1"/>
                </a:solidFill>
              </a:rPr>
              <a:t>  Environmental </a:t>
            </a:r>
          </a:p>
        </p:txBody>
      </p:sp>
    </p:spTree>
    <p:extLst>
      <p:ext uri="{BB962C8B-B14F-4D97-AF65-F5344CB8AC3E}">
        <p14:creationId xmlns:p14="http://schemas.microsoft.com/office/powerpoint/2010/main" val="2426200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Environmental </a:t>
            </a:r>
          </a:p>
        </p:txBody>
      </p:sp>
      <p:sp>
        <p:nvSpPr>
          <p:cNvPr id="3" name="Slide Number Placeholder 2"/>
          <p:cNvSpPr>
            <a:spLocks noGrp="1"/>
          </p:cNvSpPr>
          <p:nvPr>
            <p:ph type="sldNum" sz="quarter" idx="12"/>
          </p:nvPr>
        </p:nvSpPr>
        <p:spPr bwMode="auto">
          <a:xfrm>
            <a:off x="0" y="6594195"/>
            <a:ext cx="397565"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7DCE93B1-6408-41E2-A950-B9CA5BB09F1E}" type="slidenum">
              <a:rPr lang="en-US" smtClean="0"/>
              <a:pPr>
                <a:defRPr/>
              </a:pPr>
              <a:t>37</a:t>
            </a:fld>
            <a:endParaRPr lang="en-US" dirty="0"/>
          </a:p>
        </p:txBody>
      </p:sp>
      <p:sp>
        <p:nvSpPr>
          <p:cNvPr id="9" name="Content Placeholder 5"/>
          <p:cNvSpPr txBox="1">
            <a:spLocks/>
          </p:cNvSpPr>
          <p:nvPr/>
        </p:nvSpPr>
        <p:spPr bwMode="auto">
          <a:xfrm>
            <a:off x="4613366" y="1250302"/>
            <a:ext cx="4530634" cy="560769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ADEF"/>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ADEF"/>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00ADEF"/>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00ADEF"/>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00ADEF"/>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buFont typeface="Wingdings" pitchFamily="2" charset="2"/>
              <a:buNone/>
            </a:pPr>
            <a:r>
              <a:rPr lang="en-US" sz="2000" b="1" kern="0" dirty="0">
                <a:latin typeface="Tahoma" panose="020B0604030504040204" pitchFamily="34" charset="0"/>
                <a:ea typeface="Tahoma" panose="020B0604030504040204" pitchFamily="34" charset="0"/>
                <a:cs typeface="Tahoma" panose="020B0604030504040204" pitchFamily="34" charset="0"/>
              </a:rPr>
              <a:t>              </a:t>
            </a:r>
            <a:r>
              <a:rPr lang="en-US" sz="1800" b="1" u="sng" kern="0" dirty="0">
                <a:latin typeface="Tahoma" panose="020B0604030504040204" pitchFamily="34" charset="0"/>
                <a:ea typeface="Tahoma" panose="020B0604030504040204" pitchFamily="34" charset="0"/>
                <a:cs typeface="Tahoma" panose="020B0604030504040204" pitchFamily="34" charset="0"/>
              </a:rPr>
              <a:t>Four Key Points </a:t>
            </a:r>
          </a:p>
          <a:p>
            <a:pPr lvl="1">
              <a:buFont typeface="Wingdings" panose="05000000000000000000" pitchFamily="2" charset="2"/>
              <a:buChar char="§"/>
            </a:pPr>
            <a:r>
              <a:rPr lang="en-US" sz="1200" kern="0" dirty="0">
                <a:latin typeface="Tahoma" panose="020B0604030504040204" pitchFamily="34" charset="0"/>
                <a:ea typeface="Tahoma" panose="020B0604030504040204" pitchFamily="34" charset="0"/>
                <a:cs typeface="Tahoma" panose="020B0604030504040204" pitchFamily="34" charset="0"/>
              </a:rPr>
              <a:t>Commitment to protect our environment</a:t>
            </a:r>
          </a:p>
          <a:p>
            <a:pPr lvl="1">
              <a:buFont typeface="Wingdings" panose="05000000000000000000" pitchFamily="2" charset="2"/>
              <a:buChar char="§"/>
            </a:pPr>
            <a:r>
              <a:rPr lang="en-US" sz="1200" kern="0" dirty="0">
                <a:latin typeface="Tahoma" panose="020B0604030504040204" pitchFamily="34" charset="0"/>
                <a:ea typeface="Tahoma" panose="020B0604030504040204" pitchFamily="34" charset="0"/>
                <a:cs typeface="Tahoma" panose="020B0604030504040204" pitchFamily="34" charset="0"/>
              </a:rPr>
              <a:t>Continuing to improve environmental performance </a:t>
            </a:r>
          </a:p>
          <a:p>
            <a:pPr lvl="1">
              <a:buFont typeface="Wingdings" panose="05000000000000000000" pitchFamily="2" charset="2"/>
              <a:buChar char="§"/>
            </a:pPr>
            <a:r>
              <a:rPr lang="en-US" sz="1200" kern="0" dirty="0">
                <a:latin typeface="Tahoma" panose="020B0604030504040204" pitchFamily="34" charset="0"/>
                <a:ea typeface="Tahoma" panose="020B0604030504040204" pitchFamily="34" charset="0"/>
                <a:cs typeface="Tahoma" panose="020B0604030504040204" pitchFamily="34" charset="0"/>
              </a:rPr>
              <a:t>Conform with applicable environmental laws </a:t>
            </a:r>
          </a:p>
          <a:p>
            <a:pPr lvl="1">
              <a:buFont typeface="Wingdings" panose="05000000000000000000" pitchFamily="2" charset="2"/>
              <a:buChar char="§"/>
            </a:pPr>
            <a:r>
              <a:rPr lang="en-US" sz="1200" kern="0" dirty="0">
                <a:latin typeface="Tahoma" panose="020B0604030504040204" pitchFamily="34" charset="0"/>
                <a:ea typeface="Tahoma" panose="020B0604030504040204" pitchFamily="34" charset="0"/>
                <a:cs typeface="Tahoma" panose="020B0604030504040204" pitchFamily="34" charset="0"/>
              </a:rPr>
              <a:t>Establish environmental goals </a:t>
            </a:r>
          </a:p>
          <a:p>
            <a:pPr marL="457200" lvl="1" indent="0">
              <a:buFont typeface="Tahoma" charset="0"/>
              <a:buNone/>
            </a:pPr>
            <a:endParaRPr lang="en-US" sz="1200" kern="0" dirty="0">
              <a:latin typeface="Tahoma" panose="020B0604030504040204" pitchFamily="34" charset="0"/>
              <a:ea typeface="Tahoma" panose="020B0604030504040204" pitchFamily="34" charset="0"/>
              <a:cs typeface="Tahoma" panose="020B0604030504040204" pitchFamily="34" charset="0"/>
            </a:endParaRPr>
          </a:p>
          <a:p>
            <a:pPr marL="457200" lvl="1" indent="0" algn="ctr">
              <a:buFont typeface="Tahoma" charset="0"/>
              <a:buNone/>
            </a:pPr>
            <a:r>
              <a:rPr lang="en-US" sz="1800" b="1" u="sng" kern="0" dirty="0">
                <a:latin typeface="Tahoma" panose="020B0604030504040204" pitchFamily="34" charset="0"/>
                <a:ea typeface="Tahoma" panose="020B0604030504040204" pitchFamily="34" charset="0"/>
                <a:cs typeface="Tahoma" panose="020B0604030504040204" pitchFamily="34" charset="0"/>
              </a:rPr>
              <a:t>Environmental Aspects </a:t>
            </a:r>
          </a:p>
          <a:p>
            <a:pPr marL="57150" indent="0" algn="ctr">
              <a:buFont typeface="Wingdings" pitchFamily="2" charset="2"/>
              <a:buNone/>
            </a:pPr>
            <a:r>
              <a:rPr lang="en-US" sz="1100" kern="0" dirty="0">
                <a:latin typeface="Tahoma" panose="020B0604030504040204" pitchFamily="34" charset="0"/>
                <a:ea typeface="Tahoma" panose="020B0604030504040204" pitchFamily="34" charset="0"/>
                <a:cs typeface="Tahoma" panose="020B0604030504040204" pitchFamily="34" charset="0"/>
              </a:rPr>
              <a:t>Are elements of an organization’s activities, products, or services that can interact with the environment.</a:t>
            </a:r>
          </a:p>
          <a:p>
            <a:pPr marL="57150" indent="0" algn="ctr">
              <a:buFont typeface="Wingdings" pitchFamily="2" charset="2"/>
              <a:buNone/>
            </a:pPr>
            <a:endParaRPr lang="en-US" sz="800" b="1" kern="0" dirty="0">
              <a:latin typeface="Tahoma" panose="020B0604030504040204" pitchFamily="34" charset="0"/>
              <a:ea typeface="Tahoma" panose="020B0604030504040204" pitchFamily="34" charset="0"/>
              <a:cs typeface="Tahoma" panose="020B0604030504040204" pitchFamily="34" charset="0"/>
            </a:endParaRPr>
          </a:p>
          <a:p>
            <a:pPr marL="57150" indent="0" algn="ctr">
              <a:buFont typeface="Wingdings" pitchFamily="2" charset="2"/>
              <a:buNone/>
            </a:pPr>
            <a:r>
              <a:rPr lang="en-US" sz="1100" b="1" kern="0" dirty="0">
                <a:latin typeface="Tahoma" panose="020B0604030504040204" pitchFamily="34" charset="0"/>
                <a:ea typeface="Tahoma" panose="020B0604030504040204" pitchFamily="34" charset="0"/>
                <a:cs typeface="Tahoma" panose="020B0604030504040204" pitchFamily="34" charset="0"/>
              </a:rPr>
              <a:t>Our significant aspects are</a:t>
            </a:r>
            <a:r>
              <a:rPr lang="en-US" sz="1100" kern="0" dirty="0">
                <a:latin typeface="Tahoma" panose="020B0604030504040204" pitchFamily="34" charset="0"/>
                <a:ea typeface="Tahoma" panose="020B0604030504040204" pitchFamily="34" charset="0"/>
                <a:cs typeface="Tahoma" panose="020B0604030504040204" pitchFamily="34" charset="0"/>
              </a:rPr>
              <a:t>: </a:t>
            </a:r>
          </a:p>
          <a:p>
            <a:pPr marL="57150" indent="0">
              <a:buFont typeface="Wingdings" pitchFamily="2" charset="2"/>
              <a:buNone/>
            </a:pPr>
            <a:r>
              <a:rPr lang="en-US" sz="1100" kern="0" dirty="0">
                <a:latin typeface="Tahoma" panose="020B0604030504040204" pitchFamily="34" charset="0"/>
                <a:ea typeface="Tahoma" panose="020B0604030504040204" pitchFamily="34" charset="0"/>
                <a:cs typeface="Tahoma" panose="020B0604030504040204" pitchFamily="34" charset="0"/>
              </a:rPr>
              <a:t>Dust Emissions, Hazardous Waste Generation (aerosol cans, nordback, etc.) Water Consumption, Universal Waste (batteries), Solid Waste, Spills (Concentrate, diesel, grease, oil, water and solutions).  </a:t>
            </a:r>
          </a:p>
          <a:p>
            <a:pPr marL="57150" indent="0">
              <a:buFont typeface="Wingdings" pitchFamily="2" charset="2"/>
              <a:buNone/>
            </a:pPr>
            <a:endParaRPr lang="en-US" sz="900" kern="0" dirty="0">
              <a:latin typeface="Tahoma" panose="020B0604030504040204" pitchFamily="34" charset="0"/>
              <a:ea typeface="Tahoma" panose="020B0604030504040204" pitchFamily="34" charset="0"/>
              <a:cs typeface="Tahoma" panose="020B0604030504040204" pitchFamily="34" charset="0"/>
            </a:endParaRPr>
          </a:p>
          <a:p>
            <a:pPr marL="57150" indent="0">
              <a:buFont typeface="Wingdings" pitchFamily="2" charset="2"/>
              <a:buNone/>
            </a:pPr>
            <a:r>
              <a:rPr lang="en-US" sz="1100" kern="0" dirty="0">
                <a:latin typeface="Tahoma" panose="020B0604030504040204" pitchFamily="34" charset="0"/>
                <a:ea typeface="Tahoma" panose="020B0604030504040204" pitchFamily="34" charset="0"/>
                <a:cs typeface="Tahoma" panose="020B0604030504040204" pitchFamily="34" charset="0"/>
              </a:rPr>
              <a:t>	</a:t>
            </a:r>
            <a:endParaRPr lang="en-US" sz="1050" kern="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228601" y="1349829"/>
            <a:ext cx="4278086" cy="5323114"/>
          </a:xfrm>
          <a:prstGeom prst="rect">
            <a:avLst/>
          </a:prstGeom>
          <a:noFill/>
          <a:ln w="9525" cap="rnd">
            <a:solidFill>
              <a:schemeClr val="tx1"/>
            </a:solidFill>
            <a:miter lim="800000"/>
            <a:headEnd/>
            <a:tailEnd/>
          </a:ln>
          <a:effectLst>
            <a:glow rad="127000">
              <a:schemeClr val="tx1">
                <a:lumMod val="50000"/>
                <a:lumOff val="50000"/>
              </a:scheme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7468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a:t>
            </a:r>
          </a:p>
        </p:txBody>
      </p:sp>
      <p:sp>
        <p:nvSpPr>
          <p:cNvPr id="5" name="Slide Number Placeholder 4"/>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38</a:t>
            </a:fld>
            <a:endParaRPr lang="en-US"/>
          </a:p>
        </p:txBody>
      </p:sp>
      <p:sp>
        <p:nvSpPr>
          <p:cNvPr id="6" name="Content Placeholder 5"/>
          <p:cNvSpPr>
            <a:spLocks noGrp="1"/>
          </p:cNvSpPr>
          <p:nvPr>
            <p:ph idx="1"/>
          </p:nvPr>
        </p:nvSpPr>
        <p:spPr>
          <a:xfrm>
            <a:off x="43543" y="1295400"/>
            <a:ext cx="8991600" cy="5562600"/>
          </a:xfrm>
        </p:spPr>
        <p:txBody>
          <a:bodyPr/>
          <a:lstStyle/>
          <a:p>
            <a:pPr marL="0" indent="0">
              <a:buNone/>
            </a:pPr>
            <a:r>
              <a:rPr lang="en-US" sz="2200" dirty="0"/>
              <a:t>In the event you may need to report a spill call the Spill Hotline</a:t>
            </a:r>
          </a:p>
          <a:p>
            <a:pPr marL="0" indent="0">
              <a:buNone/>
            </a:pPr>
            <a:r>
              <a:rPr lang="en-US" sz="2200" dirty="0"/>
              <a:t>The number is 928-865-SPIL.  </a:t>
            </a:r>
          </a:p>
          <a:p>
            <a:pPr marL="0" indent="0">
              <a:buNone/>
            </a:pPr>
            <a:endParaRPr lang="en-US" sz="800" dirty="0"/>
          </a:p>
          <a:p>
            <a:pPr marL="0" indent="0">
              <a:buNone/>
            </a:pPr>
            <a:r>
              <a:rPr lang="en-US" sz="2200" dirty="0"/>
              <a:t>Know where to find BMP’s, SOP’s, or MSDS’s.  If you have access to a computer, find documents in Sharepoint or you may request your supervisor for information.   </a:t>
            </a:r>
          </a:p>
          <a:p>
            <a:pPr marL="0" indent="0">
              <a:buNone/>
            </a:pPr>
            <a:endParaRPr lang="en-US" sz="800" dirty="0"/>
          </a:p>
          <a:p>
            <a:pPr marL="0" indent="0">
              <a:buNone/>
            </a:pPr>
            <a:r>
              <a:rPr lang="en-US" sz="2200" dirty="0"/>
              <a:t>When in doubt or have a question?  </a:t>
            </a:r>
          </a:p>
          <a:p>
            <a:pPr marL="0" indent="0">
              <a:buNone/>
            </a:pPr>
            <a:r>
              <a:rPr lang="en-US" sz="2200" dirty="0"/>
              <a:t>Contact a member of the environmental services department </a:t>
            </a:r>
          </a:p>
          <a:p>
            <a:pPr marL="0" indent="0">
              <a:buNone/>
            </a:pPr>
            <a:r>
              <a:rPr lang="en-US" sz="2200" dirty="0"/>
              <a:t>                         (928) 865-6000 </a:t>
            </a:r>
          </a:p>
          <a:p>
            <a:pPr marL="0" indent="0">
              <a:buNone/>
            </a:pPr>
            <a:endParaRPr lang="en-US" sz="800" dirty="0"/>
          </a:p>
          <a:p>
            <a:pPr marL="0" indent="0">
              <a:buNone/>
            </a:pPr>
            <a:r>
              <a:rPr lang="en-US" sz="2200" dirty="0"/>
              <a:t>To Report Spills:  (928) 865-7745</a:t>
            </a:r>
          </a:p>
          <a:p>
            <a:pPr marL="0" indent="0">
              <a:buNone/>
            </a:pPr>
            <a:endParaRPr lang="en-US" sz="800" dirty="0"/>
          </a:p>
          <a:p>
            <a:pPr marL="0" indent="0">
              <a:buNone/>
            </a:pPr>
            <a:endParaRPr lang="en-US" sz="800" dirty="0"/>
          </a:p>
          <a:p>
            <a:pPr marL="0" indent="0">
              <a:buNone/>
            </a:pPr>
            <a:endParaRPr lang="en-US" sz="800" dirty="0"/>
          </a:p>
          <a:p>
            <a:pPr marL="0" indent="0">
              <a:buNone/>
            </a:pPr>
            <a:r>
              <a:rPr lang="en-US" sz="2200" dirty="0"/>
              <a:t>Additional information is available on the Environmental Share Site:</a:t>
            </a:r>
          </a:p>
          <a:p>
            <a:pPr marL="0" indent="0" algn="ctr">
              <a:buNone/>
            </a:pPr>
            <a:r>
              <a:rPr lang="en-US" dirty="0">
                <a:hlinkClick r:id="rId3"/>
              </a:rPr>
              <a:t>http://fmweb/sites/ems/mor/default.aspx</a:t>
            </a:r>
            <a:endParaRPr lang="en-US" dirty="0"/>
          </a:p>
        </p:txBody>
      </p:sp>
    </p:spTree>
    <p:extLst>
      <p:ext uri="{BB962C8B-B14F-4D97-AF65-F5344CB8AC3E}">
        <p14:creationId xmlns:p14="http://schemas.microsoft.com/office/powerpoint/2010/main" val="265432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361025"/>
            <a:ext cx="4545874" cy="2061443"/>
          </a:xfrm>
        </p:spPr>
        <p:txBody>
          <a:bodyPr/>
          <a:lstStyle/>
          <a:p>
            <a:r>
              <a:rPr lang="en-US" sz="4800" dirty="0">
                <a:solidFill>
                  <a:schemeClr val="tx1"/>
                </a:solidFill>
              </a:rPr>
              <a:t>Hazard </a:t>
            </a:r>
            <a:br>
              <a:rPr lang="en-US" sz="4800" dirty="0">
                <a:solidFill>
                  <a:schemeClr val="tx1"/>
                </a:solidFill>
              </a:rPr>
            </a:br>
            <a:br>
              <a:rPr lang="en-US" sz="4800" dirty="0">
                <a:solidFill>
                  <a:schemeClr val="tx1"/>
                </a:solidFill>
              </a:rPr>
            </a:br>
            <a:r>
              <a:rPr lang="en-US" sz="4800" dirty="0">
                <a:solidFill>
                  <a:schemeClr val="tx1"/>
                </a:solidFill>
              </a:rPr>
              <a:t>Recognition </a:t>
            </a:r>
          </a:p>
        </p:txBody>
      </p:sp>
      <p:sp>
        <p:nvSpPr>
          <p:cNvPr id="3" name="Slide Number Placeholder 2"/>
          <p:cNvSpPr>
            <a:spLocks noGrp="1"/>
          </p:cNvSpPr>
          <p:nvPr>
            <p:ph type="sldNum" sz="quarter" idx="4294967295"/>
          </p:nvPr>
        </p:nvSpPr>
        <p:spPr bwMode="auto">
          <a:xfrm>
            <a:off x="0" y="6594195"/>
            <a:ext cx="397565"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smtClean="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smtClean="0"/>
              <a:pPr>
                <a:defRPr/>
              </a:pPr>
              <a:t>39</a:t>
            </a:fld>
            <a:endParaRPr lang="en-US" dirty="0"/>
          </a:p>
        </p:txBody>
      </p:sp>
    </p:spTree>
    <p:extLst>
      <p:ext uri="{BB962C8B-B14F-4D97-AF65-F5344CB8AC3E}">
        <p14:creationId xmlns:p14="http://schemas.microsoft.com/office/powerpoint/2010/main" val="232572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a:t>
            </a:fld>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60259" y="1021977"/>
            <a:ext cx="4383740" cy="5432611"/>
          </a:xfrm>
        </p:spPr>
      </p:pic>
      <p:sp>
        <p:nvSpPr>
          <p:cNvPr id="4" name="Title 3"/>
          <p:cNvSpPr>
            <a:spLocks noGrp="1"/>
          </p:cNvSpPr>
          <p:nvPr>
            <p:ph type="title"/>
          </p:nvPr>
        </p:nvSpPr>
        <p:spPr/>
        <p:txBody>
          <a:bodyPr/>
          <a:lstStyle/>
          <a:p>
            <a:r>
              <a:rPr lang="en-US" dirty="0"/>
              <a:t>Leaching ROM Operations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 y="1021977"/>
            <a:ext cx="4731684" cy="2514600"/>
          </a:xfrm>
          <a:prstGeom prst="rect">
            <a:avLst/>
          </a:prstGeom>
        </p:spPr>
      </p:pic>
      <p:pic>
        <p:nvPicPr>
          <p:cNvPr id="3" name="Picture 2"/>
          <p:cNvPicPr>
            <a:picLocks noChangeAspect="1"/>
          </p:cNvPicPr>
          <p:nvPr/>
        </p:nvPicPr>
        <p:blipFill>
          <a:blip r:embed="rId4"/>
          <a:stretch>
            <a:fillRect/>
          </a:stretch>
        </p:blipFill>
        <p:spPr>
          <a:xfrm>
            <a:off x="28575" y="3536576"/>
            <a:ext cx="4731684" cy="2918011"/>
          </a:xfrm>
          <a:prstGeom prst="rect">
            <a:avLst/>
          </a:prstGeom>
        </p:spPr>
      </p:pic>
    </p:spTree>
    <p:extLst>
      <p:ext uri="{BB962C8B-B14F-4D97-AF65-F5344CB8AC3E}">
        <p14:creationId xmlns:p14="http://schemas.microsoft.com/office/powerpoint/2010/main" val="730131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HEAVY MACHINERY &amp; RR TRAFFIC</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40</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204957"/>
            <a:ext cx="4811283" cy="5653043"/>
          </a:xfr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4164" y="1196411"/>
            <a:ext cx="4499836" cy="5661590"/>
          </a:xfrm>
          <a:prstGeom prst="rect">
            <a:avLst/>
          </a:prstGeom>
        </p:spPr>
      </p:pic>
    </p:spTree>
    <p:extLst>
      <p:ext uri="{BB962C8B-B14F-4D97-AF65-F5344CB8AC3E}">
        <p14:creationId xmlns:p14="http://schemas.microsoft.com/office/powerpoint/2010/main" val="3596315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Water Hazard</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41</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240768"/>
            <a:ext cx="9144000" cy="5617232"/>
          </a:xfrm>
        </p:spPr>
      </p:pic>
      <p:sp>
        <p:nvSpPr>
          <p:cNvPr id="6" name="TextBox 5"/>
          <p:cNvSpPr txBox="1"/>
          <p:nvPr/>
        </p:nvSpPr>
        <p:spPr>
          <a:xfrm>
            <a:off x="1512607" y="5486400"/>
            <a:ext cx="6076060" cy="646331"/>
          </a:xfrm>
          <a:prstGeom prst="rect">
            <a:avLst/>
          </a:prstGeom>
          <a:noFill/>
        </p:spPr>
        <p:txBody>
          <a:bodyPr wrap="square" rtlCol="0">
            <a:spAutoFit/>
          </a:bodyPr>
          <a:lstStyle/>
          <a:p>
            <a:r>
              <a:rPr lang="en-US" sz="3600" b="1" dirty="0">
                <a:solidFill>
                  <a:schemeClr val="accent3"/>
                </a:solidFill>
              </a:rPr>
              <a:t>Inside the Metcalf Building</a:t>
            </a:r>
          </a:p>
        </p:txBody>
      </p:sp>
    </p:spTree>
    <p:extLst>
      <p:ext uri="{BB962C8B-B14F-4D97-AF65-F5344CB8AC3E}">
        <p14:creationId xmlns:p14="http://schemas.microsoft.com/office/powerpoint/2010/main" val="12837845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42</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3"/>
            <a:ext cx="3275409" cy="6857997"/>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262639" y="1993306"/>
            <a:ext cx="6857997" cy="28713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4206668" y="1920666"/>
            <a:ext cx="6857998" cy="3016666"/>
          </a:xfrm>
          <a:prstGeom prst="rect">
            <a:avLst/>
          </a:prstGeom>
        </p:spPr>
      </p:pic>
      <p:sp>
        <p:nvSpPr>
          <p:cNvPr id="4" name="TextBox 3"/>
          <p:cNvSpPr txBox="1"/>
          <p:nvPr/>
        </p:nvSpPr>
        <p:spPr>
          <a:xfrm>
            <a:off x="111095" y="401652"/>
            <a:ext cx="5272755" cy="646331"/>
          </a:xfrm>
          <a:prstGeom prst="rect">
            <a:avLst/>
          </a:prstGeom>
          <a:noFill/>
        </p:spPr>
        <p:txBody>
          <a:bodyPr wrap="square" rtlCol="0">
            <a:spAutoFit/>
          </a:bodyPr>
          <a:lstStyle/>
          <a:p>
            <a:r>
              <a:rPr lang="en-US" sz="3600" dirty="0">
                <a:solidFill>
                  <a:schemeClr val="bg1"/>
                </a:solidFill>
              </a:rPr>
              <a:t>OVER HEAD HAZARDS</a:t>
            </a:r>
          </a:p>
        </p:txBody>
      </p:sp>
      <p:sp>
        <p:nvSpPr>
          <p:cNvPr id="8" name="TextBox 7"/>
          <p:cNvSpPr txBox="1"/>
          <p:nvPr/>
        </p:nvSpPr>
        <p:spPr>
          <a:xfrm>
            <a:off x="299103" y="3708875"/>
            <a:ext cx="4255805" cy="1107996"/>
          </a:xfrm>
          <a:prstGeom prst="rect">
            <a:avLst/>
          </a:prstGeom>
          <a:noFill/>
        </p:spPr>
        <p:txBody>
          <a:bodyPr wrap="square" rtlCol="0">
            <a:spAutoFit/>
          </a:bodyPr>
          <a:lstStyle/>
          <a:p>
            <a:r>
              <a:rPr lang="en-US" sz="6600" dirty="0">
                <a:solidFill>
                  <a:srgbClr val="FFFF00"/>
                </a:solidFill>
              </a:rPr>
              <a:t>LOOK UP </a:t>
            </a:r>
          </a:p>
        </p:txBody>
      </p:sp>
      <p:pic>
        <p:nvPicPr>
          <p:cNvPr id="1026" name="Picture 2" descr="C:\Users\093125\AppData\Local\Microsoft\Windows\Temporary Internet Files\Content.IE5\BUI7CV58\MC900432676[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04615" y="4816871"/>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662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Lightning Alerts </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43</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140865"/>
            <a:ext cx="9144000" cy="5717135"/>
          </a:xfrm>
        </p:spPr>
      </p:pic>
      <p:pic>
        <p:nvPicPr>
          <p:cNvPr id="1027" name="Picture 3"/>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rcRect/>
          <a:stretch>
            <a:fillRect/>
          </a:stretch>
        </p:blipFill>
        <p:spPr bwMode="auto">
          <a:xfrm>
            <a:off x="301625" y="3086100"/>
            <a:ext cx="854075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667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Lightning Alerts </a:t>
            </a:r>
            <a:endParaRPr lang="en-US" dirty="0"/>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44</a:t>
            </a:fld>
            <a:endParaRPr lang="en-US"/>
          </a:p>
        </p:txBody>
      </p:sp>
      <p:sp>
        <p:nvSpPr>
          <p:cNvPr id="4" name="Content Placeholder 3"/>
          <p:cNvSpPr>
            <a:spLocks noGrp="1"/>
          </p:cNvSpPr>
          <p:nvPr>
            <p:ph idx="1"/>
          </p:nvPr>
        </p:nvSpPr>
        <p:spPr>
          <a:xfrm>
            <a:off x="332509" y="1542474"/>
            <a:ext cx="8645236" cy="4469390"/>
          </a:xfrm>
        </p:spPr>
        <p:txBody>
          <a:bodyPr/>
          <a:lstStyle/>
          <a:p>
            <a:pPr marL="0" indent="0">
              <a:buNone/>
            </a:pPr>
            <a:r>
              <a:rPr lang="en-US" b="1" dirty="0">
                <a:solidFill>
                  <a:srgbClr val="FFC000"/>
                </a:solidFill>
              </a:rPr>
              <a:t>YELLOW ALERT</a:t>
            </a:r>
            <a:r>
              <a:rPr lang="en-US" dirty="0"/>
              <a:t>:  Begin to evacuate Stockpiles when Yellow Alert comes!!</a:t>
            </a:r>
          </a:p>
          <a:p>
            <a:endParaRPr lang="en-US" dirty="0"/>
          </a:p>
          <a:p>
            <a:pPr marL="0" indent="0">
              <a:buNone/>
            </a:pPr>
            <a:r>
              <a:rPr lang="en-US" b="1" dirty="0">
                <a:solidFill>
                  <a:srgbClr val="C00000"/>
                </a:solidFill>
              </a:rPr>
              <a:t>RED ALERT</a:t>
            </a:r>
            <a:r>
              <a:rPr lang="en-US" dirty="0"/>
              <a:t>:  Work is Prohibited in High Risk Areas.   Appropriate shelter from hazards must be taken in buildings or Hard topped vehicle. </a:t>
            </a:r>
          </a:p>
          <a:p>
            <a:pPr marL="0" indent="0">
              <a:buNone/>
            </a:pPr>
            <a:endParaRPr lang="en-US" dirty="0"/>
          </a:p>
          <a:p>
            <a:pPr marL="0" indent="0">
              <a:buNone/>
            </a:pPr>
            <a:r>
              <a:rPr lang="en-US" dirty="0"/>
              <a:t>Depending on the work being performed, it is the decision of division management to understand, communicate and enforce specific procedures.</a:t>
            </a:r>
          </a:p>
          <a:p>
            <a:endParaRPr lang="en-US" dirty="0"/>
          </a:p>
        </p:txBody>
      </p:sp>
    </p:spTree>
    <p:extLst>
      <p:ext uri="{BB962C8B-B14F-4D97-AF65-F5344CB8AC3E}">
        <p14:creationId xmlns:p14="http://schemas.microsoft.com/office/powerpoint/2010/main" val="3777303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Stress </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45</a:t>
            </a:fld>
            <a:endParaRPr lang="en-US"/>
          </a:p>
        </p:txBody>
      </p:sp>
      <p:pic>
        <p:nvPicPr>
          <p:cNvPr id="5" name="Content Placeholder 4" descr="http://t2.gstatic.com/images?q=tbn:ANd9GcSMf3sQDKeHPpGoHkzyxr25mB7KOzc6pS_YYE3BsOylTP6--yuOKeWsNhy3"/>
          <p:cNvPicPr>
            <a:picLocks noGrp="1"/>
          </p:cNvPicPr>
          <p:nvPr>
            <p:ph idx="1"/>
          </p:nvPr>
        </p:nvPicPr>
        <p:blipFill>
          <a:blip r:embed="rId3">
            <a:extLst>
              <a:ext uri="{28A0092B-C50C-407E-A947-70E740481C1C}">
                <a14:useLocalDpi xmlns:a14="http://schemas.microsoft.com/office/drawing/2010/main"/>
              </a:ext>
            </a:extLst>
          </a:blip>
          <a:stretch>
            <a:fillRect/>
          </a:stretch>
        </p:blipFill>
        <p:spPr bwMode="auto">
          <a:xfrm>
            <a:off x="1246415" y="4505236"/>
            <a:ext cx="2356756" cy="1980134"/>
          </a:xfrm>
          <a:prstGeom prst="rect">
            <a:avLst/>
          </a:prstGeom>
          <a:noFill/>
          <a:ln>
            <a:noFill/>
          </a:ln>
          <a:effectLst>
            <a:glow rad="228600">
              <a:srgbClr val="F79646">
                <a:satMod val="175000"/>
                <a:alpha val="40000"/>
              </a:srgbClr>
            </a:glow>
          </a:effectLst>
          <a:scene3d>
            <a:camera prst="orthographicFront"/>
            <a:lightRig rig="threePt" dir="t"/>
          </a:scene3d>
          <a:sp3d>
            <a:bevelT/>
          </a:sp3d>
        </p:spPr>
      </p:pic>
      <p:sp>
        <p:nvSpPr>
          <p:cNvPr id="6" name="Rectangle 5"/>
          <p:cNvSpPr/>
          <p:nvPr/>
        </p:nvSpPr>
        <p:spPr>
          <a:xfrm>
            <a:off x="87086" y="1447800"/>
            <a:ext cx="8763000" cy="2277547"/>
          </a:xfrm>
          <a:prstGeom prst="rect">
            <a:avLst/>
          </a:prstGeom>
        </p:spPr>
        <p:txBody>
          <a:bodyPr wrap="square">
            <a:spAutoFit/>
          </a:bodyPr>
          <a:lstStyle/>
          <a:p>
            <a:r>
              <a:rPr lang="en-US" sz="2200" dirty="0">
                <a:latin typeface="+mj-lt"/>
              </a:rPr>
              <a:t>Heat stress prevention is critical on the Stockpiles.  Failure to replace water lost in sweat even the day before can cause dehydration.  </a:t>
            </a:r>
          </a:p>
          <a:p>
            <a:endParaRPr lang="en-US" sz="800" dirty="0">
              <a:latin typeface="+mj-lt"/>
            </a:endParaRPr>
          </a:p>
          <a:p>
            <a:r>
              <a:rPr lang="en-US" sz="2200" dirty="0">
                <a:latin typeface="+mj-lt"/>
              </a:rPr>
              <a:t>If a person becomes dehydrated in the previous day or shift you start the day in a “dehydration deficit”.</a:t>
            </a:r>
          </a:p>
          <a:p>
            <a:endParaRPr lang="en-US" sz="2200" dirty="0">
              <a:latin typeface="+mj-lt"/>
            </a:endParaRPr>
          </a:p>
          <a:p>
            <a:r>
              <a:rPr lang="en-US" sz="2400" b="1" dirty="0">
                <a:solidFill>
                  <a:srgbClr val="0070C0"/>
                </a:solidFill>
              </a:rPr>
              <a:t>The water you are drinking today serves you for tomorrow! </a:t>
            </a:r>
            <a:endParaRPr lang="en-US" sz="2200" dirty="0">
              <a:solidFill>
                <a:srgbClr val="0070C0"/>
              </a:solidFill>
              <a:latin typeface="+mj-lt"/>
            </a:endParaRPr>
          </a:p>
        </p:txBody>
      </p:sp>
      <p:sp>
        <p:nvSpPr>
          <p:cNvPr id="7" name="Rectangle 6"/>
          <p:cNvSpPr/>
          <p:nvPr/>
        </p:nvSpPr>
        <p:spPr>
          <a:xfrm>
            <a:off x="4691743" y="4354286"/>
            <a:ext cx="4365171" cy="1631216"/>
          </a:xfrm>
          <a:prstGeom prst="rect">
            <a:avLst/>
          </a:prstGeom>
        </p:spPr>
        <p:txBody>
          <a:bodyPr wrap="square">
            <a:spAutoFit/>
          </a:bodyPr>
          <a:lstStyle/>
          <a:p>
            <a:r>
              <a:rPr lang="en-US" sz="2000" dirty="0">
                <a:latin typeface="+mj-lt"/>
              </a:rPr>
              <a:t>Be sure and drink plenty of water every day. </a:t>
            </a:r>
          </a:p>
          <a:p>
            <a:endParaRPr lang="en-US" sz="2000" dirty="0">
              <a:latin typeface="+mj-lt"/>
            </a:endParaRPr>
          </a:p>
          <a:p>
            <a:r>
              <a:rPr lang="en-US" sz="2000" dirty="0">
                <a:latin typeface="+mj-lt"/>
              </a:rPr>
              <a:t>Adequate water is as important in the winter as in the summer.</a:t>
            </a:r>
          </a:p>
        </p:txBody>
      </p:sp>
    </p:spTree>
    <p:extLst>
      <p:ext uri="{BB962C8B-B14F-4D97-AF65-F5344CB8AC3E}">
        <p14:creationId xmlns:p14="http://schemas.microsoft.com/office/powerpoint/2010/main" val="1400817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 </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46</a:t>
            </a:fld>
            <a:endParaRPr lang="en-US"/>
          </a:p>
        </p:txBody>
      </p:sp>
      <p:sp>
        <p:nvSpPr>
          <p:cNvPr id="4" name="Content Placeholder 3"/>
          <p:cNvSpPr>
            <a:spLocks noGrp="1"/>
          </p:cNvSpPr>
          <p:nvPr>
            <p:ph idx="1"/>
          </p:nvPr>
        </p:nvSpPr>
        <p:spPr>
          <a:xfrm>
            <a:off x="83128" y="1274618"/>
            <a:ext cx="8996218" cy="5583382"/>
          </a:xfrm>
        </p:spPr>
        <p:txBody>
          <a:bodyPr/>
          <a:lstStyle/>
          <a:p>
            <a:pPr marL="0" indent="0">
              <a:buNone/>
            </a:pPr>
            <a:r>
              <a:rPr lang="en-US" sz="2000" dirty="0"/>
              <a:t>Housekeeping will always be of prime issue for the concentrator division.</a:t>
            </a:r>
          </a:p>
          <a:p>
            <a:pPr marL="0" indent="0" algn="ctr">
              <a:buNone/>
            </a:pPr>
            <a:endParaRPr lang="en-US" sz="2200" dirty="0"/>
          </a:p>
          <a:p>
            <a:pPr marL="0" indent="0" algn="ctr">
              <a:buNone/>
            </a:pPr>
            <a:r>
              <a:rPr lang="en-US" sz="2200" dirty="0"/>
              <a:t>It’ </a:t>
            </a:r>
            <a:r>
              <a:rPr lang="en-US" sz="2200" b="1" dirty="0"/>
              <a:t>EVERYONE’S </a:t>
            </a:r>
            <a:r>
              <a:rPr lang="en-US" sz="2200" dirty="0"/>
              <a:t>job! </a:t>
            </a:r>
          </a:p>
          <a:p>
            <a:pPr marL="0" indent="0" algn="ctr">
              <a:buNone/>
            </a:pPr>
            <a:endParaRPr lang="en-US" sz="2200" dirty="0"/>
          </a:p>
          <a:p>
            <a:pPr marL="0" indent="0">
              <a:buNone/>
            </a:pPr>
            <a:endParaRPr lang="en-US" sz="2200" dirty="0"/>
          </a:p>
        </p:txBody>
      </p:sp>
      <p:pic>
        <p:nvPicPr>
          <p:cNvPr id="5" name="Picture 2" descr="C:\Users\026008\Pictures\2012-07-02\082.JP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786743" y="3422905"/>
            <a:ext cx="3842658" cy="332623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Oval Callout 5"/>
          <p:cNvSpPr/>
          <p:nvPr/>
        </p:nvSpPr>
        <p:spPr>
          <a:xfrm>
            <a:off x="7010400" y="2122713"/>
            <a:ext cx="1850571" cy="1567543"/>
          </a:xfrm>
          <a:prstGeom prst="wedgeEllipseCallout">
            <a:avLst>
              <a:gd name="adj1" fmla="val -5612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Anything wrong here!</a:t>
            </a:r>
          </a:p>
        </p:txBody>
      </p:sp>
    </p:spTree>
    <p:extLst>
      <p:ext uri="{BB962C8B-B14F-4D97-AF65-F5344CB8AC3E}">
        <p14:creationId xmlns:p14="http://schemas.microsoft.com/office/powerpoint/2010/main" val="201946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3912" y="4655127"/>
            <a:ext cx="2893652" cy="223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chemeClr val="accent6">
                    <a:lumMod val="60000"/>
                    <a:lumOff val="40000"/>
                  </a:schemeClr>
                </a:solidFill>
              </a:rPr>
              <a:t>Watch out for critters</a:t>
            </a:r>
          </a:p>
        </p:txBody>
      </p:sp>
      <p:sp>
        <p:nvSpPr>
          <p:cNvPr id="3" name="Slide Number Placeholder 2"/>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47</a:t>
            </a:fld>
            <a:endParaRPr lang="en-US"/>
          </a:p>
        </p:txBody>
      </p:sp>
      <p:pic>
        <p:nvPicPr>
          <p:cNvPr id="6" name="Content Placeholder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636655" y="1182256"/>
            <a:ext cx="4507345" cy="2493817"/>
          </a:xfrm>
          <a:prstGeom prst="rect">
            <a:avLst/>
          </a:prstGeom>
          <a:noFill/>
          <a:ln w="9525">
            <a:noFill/>
            <a:miter lim="800000"/>
            <a:headEnd/>
            <a:tailEnd/>
          </a:ln>
        </p:spPr>
      </p:pic>
      <p:pic>
        <p:nvPicPr>
          <p:cNvPr id="2050" name="Picture 2" descr="http://t2.gstatic.com/images?q=tbn:ANd9GcSQf8Tjnu11EOgvjWEBgbtLCe9PQ45GVp8yIhNnWuHbhqvSBoCH">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06087" y="3539404"/>
            <a:ext cx="4568479" cy="33185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812144"/>
            <a:ext cx="2463655" cy="204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CEAAkGBxQTEhUUExQWFhUXFxwYFhgYGRocGBkaGxoXGBgYGBgYHCggGBolHBYYIjEiJSkrLi4uGB8zODMsNygtLisBCgoKDg0OGxAQGiwkHCQsLCwsLCwsLCwsLCwsLCwsLCwsLCwsLCwsLCwsLCwsLCwsLCwsLCwsLCwsLCwsLCwsLP/AABEIAMIBAwMBIgACEQEDEQH/xAAcAAABBQEBAQAAAAAAAAAAAAADAAIEBQYBBwj/xAA9EAABAgQDBQcDAwIFBAMAAAABAhEAAyExBEFRBRJhcYEGIpGhsdHwE8HhMkLxFFIHFSNiknKCotIWM7L/xAAYAQEBAQEBAAAAAAAAAAAAAAABAAIDBP/EACIRAQEAAgICAgIDAAAAAAAAAAABAhESIQMxBEETIlFhcf/aAAwDAQACEQMRAD8A1+E3z+pG65I7pcM1CfmYiWWTn49PxHN9hS2cCmqzY8TemTBo8rs7O7xen2aEuc9SXycm3AQt97PelCOvnDl2pXx8oEEJVKu3RoZ9MgO/jB3oDx5cYZMRRizZu/pnATZUtrmHS1iotp94fzNPmcCRLYsCEp/tYPXUuYkeqbkbcL/iHSlgiheGTUlq5W5cYFKlMSSanjzsHiSQk0GvppyjqaG1/lxA2DPevWCBZatT6xIXdB+esd+iNOXjDRNAvlesJM7eercIk5MATXPp94D9VRd6dftB0oD2pCHCJGCUCQpq+fnBAAPlYaVQgD0iTiEFz8YQ9CWhpQM3aHfVpSvHTm0SPUAWdLtUcPzDnFIriVKqSfloLKRlWubwhKJDeVdY6ZQekR0gWOcP3WiRqsPWgDwP6Late/2g2+1YcVOOPCJIm7xqLZ/bhBkTdfH5aH7j5Qwor73ESEVNAFaAXMNmEdeP4gMwHLXQEdQYcldSK0apZulYkYEqNy+kSEp1v80gYXrHa6vFpbFhQI/KfmFAUOXNc96ml26Q8rY3NTo7M1/LxPAREUhrVGgL3PAfKxLkAWLeJ+ZwoUube1PCmsdWQlnI9fwIFOQHO6pScnFy+YByytHJawQ4rxJr5/eBDInc6/aETXQViCraZdgkj/qHjY/ModK2iaOkV/tDvxGv4iSa1WPqfKOKvSj/AAw/e0v5+cRJ6nLC5BqBQaevlEhXVV3p8zh308/U04wyTKUwf9RuoDO2ZjmIlrAp3mTk1TyeApCEhPEx0rSCzFyBYUPtnEDZH1O8ua7miUOO6Bm2RMS95IehDmpFa9IIq5MQwpcijvd9GtAZs3dIGZtxa7ZtSJAShKWFhYMB5NHPpgkFQFNWcPoY0ilr/NzzFoKiYDQFznbSKPtRjDKlgoIBFaGMsNrhACaBS+8Vf3EuaVoA7RnK8ZtvDDldbejPpHQT7xlOyu3jMV9KYq77r3DXB1HtGpVLprp75RY3c2zljxunVQA4gWF7Uy6QZKNXPt0vaA43EplIKlZUoxJD3rGgIlDBmcwl3FNc7ZxS/wDyRG9u1YXJLtnX5pFrgscmakFJHKCWX0csLj7FUnMNDwrT54QnYs44CnkM4YqW9fv9oWTlDn9o6whm+oaH1/iAqnnIfNLxINa0hYQKKIcXqA2ebP5wVMxWp9Y7LSFEFVwXBzHLxaJUqWDUGFAIxDfqFYS8Ql6GJKt0ZxDnFzbdztfnDBXWa9X1ygjw0ILc9L9I5v8AOIHgc/GFEdWOAo3lCg4nYKJdNA/jD5SiVfpDC5A9je9YRxoP6fHLxiJ9ZRFT3b1L8c66Rf4U+WkPck3AGlONobMUAkgAO/B/AescTiQkOS5b584QOVtGWaFT6gn5YwJEXhVN+nPrnlaCS1s1Cd6wAL8zSLQYlAa1NePOGYnHgByQGfrzzaAhIBFWrRxWAFVTvFvl4zHaTtoEOJS95WYAp/y+GIOyNtrVJWsqClqslmCQL5Vy8Motam2pjutqrHypQ/8AsS5uCr7QD/P5f96VHmKefMR5htxU6ewCXHBKyPAJYRTnsliyHTJXwo3g6ocZv2spp7VidrBACibh0gEVfzaI6O0ctR3XI/6gWbgRnHn89eNmsn6awsJG93QTxrvNu01ivxgxEkArEsgv+lQKnGqUmn4jlryb607SeLj3vb2BM5Ld1e9vVBpY6NeClYOobVh1pHhuF7UYyTP+shgWbcYbhTo2XSPVeyfauTjZW8HTMS31EFnB4WdJ1jtcbJt59zbL9tscuSpiHr5cNYxG09pzEpSQohyW5Us/Ex632uwAnyiGciqc2I4i2ceP9qJO5ujR/t7RrDVWV1DtjbenGfI35hKRNFMqndNAK0Jj3TATJpNEkp1PkAzfe8fP3ZWVvYzDhn/1UluR3vtH0diMeQkktugZcLscovLJL0zjbfaJt7a0vDSFzZpYJFtTkA1ybR4ZtbtbPnzjNKimvcSDRKXs2ZNHMG/xA7SHFTyhJ/0pZZIehVYq46D8wHsT2UXjppc7klFZi/PdT/u9B0B3jjMZui276TF7fM5IUU7gCmO6+6os4FqHg7R6F/h1tALQsqLMzAswBt1jJ9vNsYaVJTgsMH+ma7p7gI1P7lF6xjtibR+nNQVKO6DUZeEZ49bka5buq+g/86k5Lfi1Oj3ENmbZQEFVwP1NkOLVjyvF7VCd0JWSDVO6KFL00qLGpEStjbSWZg3X9VEaaAcA0cJc9+une4ePj77ei4LtDImsErD6Ufwi1lpBAaoyP2vHk2H2RiEzd4Spgcgua+Y98o9O2KlaJQCv1M/Do0dcpPpwT/paeHy0dTJZ2tmaQOTiSUgkMcwXFjbjaGrxRFSRyq8AGEqIc6Yp2GWsEmbRbjrwgOHnomGlCMn+cYkjzkqFUkgZsbF71yjsmcsXL8D8eJwl6+kNVJO8Klg9KVf2hARmHKFBgg6ffzhRFW4XCrzBHEFtLDK3nEbGpVNWJcpPdd1kZB6knU2EW4WVhld0G9xTPqYDMmKHdkJAvUtuvqr9yosev9V7V+Mw0wguk2zY8gAKg2vTpFXKlkTd0q3UgbyiU91hZy1SOeca7+oAUEuTStRVrkJAtHVTJRDEAa/loyXne0+1MqSoplpM4prvk7qSToc2dukV23e0aVykGiSq4NW4AfxG7xWwcIo724CSc9OD1yjPbewmHmH6Cd0LFktlzPSLpub+mZ7NbKl4hffX0zP/AKj1j0fA7KkyR/pofSqXNH/caWaseeStmLkq7rs9xn7xeYftKUJCUp3llwmrVa6jkBqOEOUE7avaGPkyEBUzupyoN4m7BrmnrGJ2v2xnlKjKliWnIqKSs6mvdR/5RT43bClKUpSt9ZzJIAFmQg0QOWkUm1cSQgCveqA/vGcZ23ZJNmY/a02Yf9Va1cCaeWXJog/W4AfOMDM0ihBHA28DAit8gOT+8enThtL+sePX78Ik7Pxi5MxM2UShaSwIsdUqGaTpEKXOULPw4cRmOYhqJ1a9dTGdN7e37E7RpxaWoFN3h/66h9Y86/xOwW6tBAFfgiPszaapITMT+pJodeB843kmZLnoRMYEnvuahINaaN9o88z4dun4+V1HmvY/Zk0YuSooUlIVUtQUIj1Tba1TZK0SypClJbUh9Kt/MZja+3zJP+lLQR/ebvyyjM4ntVilKcTm0Ccm9TGpln5O5Fljh4+qj4vsZiUzEoCFKSpQAWB3a5nRuMa/tNjhgcEMLhkkKA78zR6KU/8AeSQKWflGRV2qxZIaestlkfLOBYnb+ImjdmzApP8AaUJ9WfzjrrO63py3h9bUAc2zi4wOyZIUn+qniUl+8lI31gchYxpNkdncPi5KzImCTiJYBO7vFKkks5SqqDk6S1bRmMT2bnomfT3N45KSQUHjve9Y6TKX+nO42PQtg7c2LhA0tM6Yq++tBJNNFMB0AuY0ex+12DnTO6QlRokKDDxsY802d/h/i1LTRISr9zvTkzkwbHdmcVhZhC0lSAaLSksRlxEcspj9V0x/t7ihY1flDyQRQ509qx4l2f7WTpc4jeJlv+lWTaE2j1LYe3pWJRvIUSc0kd4E3ce0ZuNiXCh8v1rFbjUk2zysM3Phl6RPWsAUB/POIn1EFbKJd6G7NQsQ46wJHl7OL1JVnmB1rAUy9xRYkPYMWpmPjxc/SQgHdBBNzUuz0c8zFZ9Mn9z94gPzoA+dPKKJPw2LKheuj58YM/Xh8+UirXKVpveINNG+Vh2Dxq1O6d2ue87Zn9PzWKCxbbr/AM/iFA5JO6O74mv3hQhEmbSSoAs49feErHpySeTZ8tbXiMiSQ4BvelvAQSbg+7YE0yDdb1v5QNEnFCm8ktxIdnZ3uS48o6caDTcPNqVfx/MNThqnePeNmYelcvOGKkqtYCwZwKuwP4GUBSFM2QPJwKuyXFHrVqRFXg5IJmEJvU0ccCWvD9xQAYs7UprW1fW16x1JINa1sBU0urIjnAlJ2qlL/ppq5IBWJZIzDZ7rNXddjmcqR5psXEFQJNFMEszFnJj2tnCgoEg0qzMQKUrWseJ7bwJwU9UskhNSh7KRvUqNM+UM7lxbxurtZysCg1Ve5eKztPNlUSLjyip2jtJZYO3L3iuDqOp5/HjXj8V3u0+XzS9Q8LagNNHYdbQ4LSNUn/aQR0rHU4FRoL6UfoH9WiZh9lL3t1lG1EkVfgxc8wOcd7p55tHRIKwVAuxYvfwcnrAyN096/keRjbyey4QB9YKRmEA97mSTupPAOYIvB4dm+kVGzqr6lo82XysMbr29WPxc8ptj5eNYNG27E415Kkgij8QznyqIxvaLAIkzE/TPdWN4B3apBAOYi+7GJO4ptXcEggtlF5ZLhuDxWzPVTtr7igpKmqz3FeGpjETkhEwsHAPdBPGm8zP5Rpts4ZRmAAqFanRzXmc4oMfhy9mBsKODZnYE5/nN+P8ArPbPyO+9IM6aS9RfIAeQALQ0TdHani1ejvBV4ctW9Gd3bg9xb7Q1GGL0qPl49O480lb/APw/O+maFd0FBS4JsSFGuVjaG7X2PMSApK3FwpIY+GeefSKTBbR+jKKUmpg0vtIsAJd0gAMY44y27d8tSaej9jcSpcpKipyzeBZ2exaLHamKmhYCUFYUdHGpc/al4842d2zRJl7pBUrecAaf7jpX0i+2F28Qpk94LUWZtaUNukZywolib2j7OSFIKlICJqj+3ul6udD1gfYjZX9Otakq395LFxQaG93ziw2yd5O6reJcGvFyQDleO9nZ4390vWt6061pFjf1Fl206Br0Le3OHIkACgYCzQOXN4AV6kdYLLWXbr8f5WMxOGW1d0lhQZn2tAZ+G+olJLosQN1O8CKh3Bq7eETUrrQXzyiMokkJT00OdKQwGIlslioq/wCpvjcIeZdnDa65+7w6repsb6NXOEKWL8oqjwr/AHNCgRPPxhRbWjpaQGag0GvnrAsUD3QlQSp3IKQXGfK99SIiDaZUVJ/cA5awvcjgPGCSQRUi7ZeAcjR9bnlAUpNczpUg9Wh4lDj5tEP6aq06GvhV39ICjeSCJZZnNQzk1qWJOdeMSWX0fG2TtSjiOGSLM2YYm2vnbgIiyJyx+rM1s/IG2VucSFYnMoUBevOgveAn/T48WjG/4hdl/wCplb6GE2WCa0ChdreHKNNM2mWYAgtmCf5MVuLmKWSGVut3iR0Ya2g3q7Onghwq1L3QklWgBJ8EgxoMBsr6YBUEktWyjyYyqDmqL7BbLV9SkveJspgwfUkFsqARYYvZO4lSpx3iKhAzPGoeO+Xk1BjhusZiJYVQITuv5/8AJgeXhC7ObXThcUiZupUmqTY7u9TeDOARzs8R8dLXMWQaD+0GgeyafqUdBEdWD7wBL8MhkANT/EPVnau5emv7QbeVMLDp+PeMpicUalSnOg+7RGnFYdILB6t7iIs5NIxh4scWs/NlZoKfOKi5jS9k8QpikOB5GhvGX3DFvszATpjoT3XuVOB6Vyjr5JLjpy8eVmW26lKQssV1L7w3iHbg9WPOG4nZktVKM4y+73jD47Z83D7pWBuuQ4IIfO2fOLTYu1SlKt8kswLl3/tSxdnJFcnOkeb8PW8a9P5ZbrKNKvs/J3aqS1yFlmye72A8M4BPwUmWgsUMxchqgVI5Uv7xm9ry5ae+ukxTsEJo4Z6nS18ogydvLShSKkKYFzRhcNxjU8VsZvkxlP2rhFJ3VMUoVVJVn4OIqlTYuto7VXiZSZYTZW8WqSWPvaKKYggkGhGWcejD128+d76cKjB8Jid1SToQYCiUTYQfCYUqWE5kgRqszb0RHaQLNAd1k3oQWY86iLXZmP3lAg1ehseStOf8RmsbgVJSlSRUBuvx4iYTaiZZ3iQ/9ub6Nzzjy3xTe8fb1Y+Xc1l6e04aaN0FRq2Zt0GfnB0HNvbzjz/sf2v32TMASonus7VyOmcb+VOCg78orNORxWcgMnFm1uYJ9QDkeXnX0gJmgAn7Gp6B/KGlBaz8vHPnEBCSTkQL6twY0uIctNmYercMr+kDTMyqNPlaw9SEjV9H+3OEHpHD1jsQZuKSkspSX4kPHYCKEDNmyH3Y3ga194boLVyZz4/HjPbX28Uf6ctKioNkCnVqm9LcYjDaU5QSQg940e7D9TgZEtWI6a6YN4OSkVsHcdL5eUcTKFB+mrkVrpX5lFEnaM52V3RR1AMM3Fch94OjFTCS43sgxcOKPrfLSA6WrVI88uA1FoSw1yNOZIycc4ij6lanO7D5fnByVAW5nXTK9Xv6xlGCQH/TmLVDDg9PyY6EV4VprW/DlHAogsUkBulGZyBx8o4rEJBLUbIgvwraDTUZPtCn6JUU0JrY/P4ii2ltEYgJILHdAWP93v7xL7YYzeJGWfLQeF+WkZTCSD3jl5OAxjtJLOxuy9DYshLpsGuLDUJ4mxPE5RUzp2gA/j1iXPlk3+aRGMh43GLUJQgKkxPmS2guFw2+wNBr8+8OxoLZMir0uwLZ+wjXyJIw4FzMUHI/d+Ej1iu2JNkSp6Qod0n9SiWcAsSBS7DrFl2jnorum9aZ8Xz/AA0eb5HLPWMev4/HC8qpttY5UySuUK/vVmKEFgTVxrm5igwtaGlQX4i0WE8brnNQPgSRXixJ6xBMmO/jx4Y6efy588rUHHTCpalFySSrqSSaZViNFyZAN7/P5gKtnOzfPaOvJy4rjsQJYJWv9SVJ3RlU3fg0avbUmViQBMSkqSO4sJALX726BvJPlGU2TKEtBGZv/wBof1Ii/QQC+VPtTz9Y8nyJlLyxr1/H4WccopNpYREpBKUtld2NqvVuMA7MJCllRFtTmYvdsYYLSpIq6SQKku1T0pzin2HhFovR7gx3xu8dvPlOOVjVyl3DPdrW6RA2p2YCgVBNSBbNzTnaNDsLB77FwOFK+0adGDTusQT0Ay48zre0YuelI8ZShIO6pwbpLVBFCx6R6X2O2mVoCFKc0D14CkVXbTYKJcoz3AKSObqUkD18op+xO0VKxKUSgLKUXIDswIH/ACcfiG3lDJI9YK3bl+mj/jPwjqZjAUJ4XplnwhiA9SO9dj9vHzg3EB2vbjxjCJB1Bfn5mHrDVPj6OIGpQep8o5K4NxcNfOEOBL5n/lCgv0tFHxhRBWS9loLkg7xqVOXJ0e5PykPXsk03Uo4FaSS+VAwpSv8AMWMgBKQN0JbIZdIDitoBAezWcsOlb2jLQeD2NLRUgEu7gM5zNbfiJktKE07oGeXUgc4zC9rTlKNO6zUsO9yqWGufSJEvEquxdzWuoyvR7mIrs4kVIFAWf7sbXeGoxhIBSzEODrQkEHOn3iHJxhOWtLlsoly5lHcWoLN7iBM12q2nPlp3kDdBVc2A1Iqbt4jWPPJm1531CkrKXZyGLhv2trdqR7NiJw/SpiMwdKUikmbLw5cpkISdd0A5VHSNSyGPNNo7QCwklw1OPny/8jGq2WmRiJAQmgSAAP3JUeNy+ubmO7S2Elcvuuc3Po/BozUhCpCwRdJ6aXh1uK3Tu1dlLlmoo5DtSl2OsVwQ0embKxaJ6WLEnJVhape9ogbQ7NBaipBAf9vDKgt+YJl/I088MkGtaxbYPBDcJIBbwHLU+PSLOf2ZmpP6X4gv0Nb8ImScI26Flmqxpap9I3yUnbEbVwhqCGJLJGbZcg5r+IjYSSpqElFx6PrrSNL2i76xqSXbOwbz84rljdG7agfmAj2jWOW4spqoJSSeVImYHZpmlkj5rDAhzFpsfGmUt2fJmckdc4MqJFJisKUkhVwa/BA0IOTxs9uyBOQFFICsmL9DQZxn0SCk8eX2ixy3FZpHwcs94Afi/uI6duhJ3CgszCwyLvxf1jaYXZ8udKKpbBRDKAy4D5mYyG2tilKtSDpncf8A5ilmXVPePo/Zm1FLUFBLAZM5BpXlWJ60qKnUx13fVj8rFZs47iu6Dko3sXc9GbwjTyJklQBUhT/7T9jD69M3s/YCmmAGxIvx5xuUktS/CmnMRmdmTZALpJBqHIduUW8naCAkBS0qp+pNAX0FfCOWfv01j6Re2WDXPwi5aQN8sQHHe3VBRG9YEsRWPM+y2ITIxKVrNA6T936x6dtPaSPpL3FjeIIHgbg2MeYK2NMmTCoEOTUnjyjWHrVFe3YMpUkFNmyrBAhOf2flao5RUbGwf08PLlhQ3gA6iCx+AWi1UgXNfA24RnQJKb1DZHV/hh7VqztXnxAhst8i/O4fhlD1DNx11+CJOBQzeFC6eafeFFtK+ZjSqiWbIseDnl8zjpZSfjvlbMDOsc2Zg2ADN1PH50gs8hIsSA7M/K3XzEDSrTgSQWUQBRKWPi+lg8H/AKJViALGoyZw7dIssLJ7rbpfQgODQHwbyiciWxqomgACi4HRufwCIKnCymuQOBAbgwycVaJAQ4pSv3rbPSLD+nSOfz50iJNCQGAYA8vlfGAo6JASGtWlNat5mGzpBIbdcnia82ygq1BnoLXzqwFTTkISJgZyxyYnO7ecVIEyR3LBsgLWa4v+Iz+2cAmvdAJ4fcRqFL0DX4htOfSIq8GVFRJOQD+ZAiiYKWFSSCDma669Iu8Lt2u8pFw28x61+Wibiti757oq12Y3uc34GMttdMyUDLyevTSN9ZDuNXNx6Snuq5UfxjBdpNoKKiAWYjiXd35C/QRz/NPp3NOF7CK6bikLJ/uI6cvOHHHVVu1p2TCpqj9R1buZuDevlyjm39nlEwquFAUySQBaIGy8aqUGSSDctcls/CJOKxS5jbxf5XhDq8trfSLKl/PCHSwpwRvDRr8X+ZxMw2GJoL5V5xJlytXHr4dIay1uycOFyg7FwLCjtfxrGa2zs3cVQe383jS9mcQQkpAfTJgbs8TcThgtJSuqq2BIHLhbrHGfrW73GG2bjFSVOmgP6gLnw+Ui62qgTZQWgXYn4Ir9q7OVLNqcvDyiDisYqXLKkmrNwraOut9xmddHIQAmwsU/eJX9CtKRQkXEZLC7TXMUlJUSAQDxcmtI9X2WQZaQWNLXfjT48WX6nrJkly2v86RyWhg1gPmkbNeyJZqU7pOnvA5myElgH4saZfGg5xnjWTVLp+YkYOWHBtlF7/kVTpll/H5g2D2TunvVB8uMPODVWmy1OgE1p18MzE2UCMn6sfFhEeTKaoDOwvpZ/GDqU1HreznWkYaOUr+5up6NW/OOIUXdiL2FOB4Q0Lq9iQ1/xHQpWTEed684gf8AT5wo6x1Pj7woki42ZuilCRUjJvJoj4DBWLkgX1HAkwhXIO1Xy4OSzhmaJ0uTmfHR4GhUMniTcaW0+Xjk/EkVo3wevpHN4MScsvW8MTNCgDTygTq55Iu97Xtw5wJBLAt8/MPG62j5c9aV1hvEV4M/C3y0Sdlyic2tUAP4NSBhG8qh3mLWqDSgNud7QeYstn75+MM+oE2SDRyXqOQt5xaR7DK4vp5xGU+ZLnRnHDSHz8SGNC+QdmOrty84jEk1qzmtegoxsT55wE1U5nCSMiwu7/7bEl8szrFVjsAJtFUPEUc+R5RZzw4YOoMzADlmw84dJSD3RdrHRhWLtPMO12w5qWWgEpALtcZW6ZPbSK/YPZmaoGYsKSlv3AgnQ1ypHseMkqVLKUndLd0smh/u7wPHKBDBhSAlZ3jQOAz6GlnjpPJdM8Xln9GxJItpT1iRKlCN3jtildXahag5nOMzjcAUKZx0FqOOUamUo1oHCndLi7aR0yHqH8b+MBYjT7+ESsECWAHAV/HCIrrs9g1MqrDNvK+d40P0iA5NaO9/KjPAdmYIIYFwTXry5ROEu5Bp4eL5e0cbe2or8fg0rSQQa2+PGA7SYIy0qSbXHHWPSPqB6kcByvQdS8ZztXg9+Uru20dydaxrG6qrz/YmDCZqCqxVXkHbzEetbMQkIDNuk5ZfOUeFJmrSoVtbnX8x6j2Ux57hcsQKOW8LR08mNvbMsbMTOrWFvZsoc9acyftXOGS1dXHzz9YeujDxescWjSBl46/PtDWyoOPvHSWdj9/mcdQskZu/CtaF7iEGyV10a9CM8tRQ1EE/qBRy9LZ38xXzjigTZ7dYSkGvH43rCDirje3zxiPMxOgD3DU8znD1kGh0YaueXKEpDMA4JHMNbOEOiYs13n+cBCgu6RQkeH4jkO6OilykoqBW5v0yr9oV1Gqi7cBcv1bpQRXS5xUeFgS1W0AsPaJUpRc0La/tz6k8eMZaHmTSxAs4BbxoYEUHMlvTN3pA5+JyLXH2oM7/AMQ9U+hZuZo3VucFJ80kDdAAqKvYM5IANfxCcOzu1SBRukDlIAfdYdBVs9DDlGwAyclmHU2sLc4EJMnAggEgWvWvHVvKI0ya92OVPlbeOkEC2ozsKU9+Bjv0XFUvd38h6woBnHLh5AteOhNiwdiyc21HCHghNATS4urgL8YIsDXKzVaoYj5eIhpQSLU8yMqCwaCrwwyrRzwN2ty8YdkH7oFqjPMteGickhwoUF3cMLEkRAb6dKMH+eMNFW8fT54wny3A2lWpTLxhTiCzJ3WycsTWprTlwgIc1YHoNPjCIK8EFF3Ad3DCtquwLAAZ2iyVUVBItRmNT5+0NWh7BramvtwhDMYns65DXuWFL2oYs9lbDCE7xHe9DkAfnnFzh0NQg2v/ABBikcQMvggtKM3eLMxoA1QA+uvT7QyeKEC7N6sbQSelxQVzNK+MDUDZ3rplp81iSLs0rYiYKhmV/cM+TU6w3E4cKBBq+dPKJG+A1QbfpbOHrFc9TW1/bKG90PLu0XZEhRXLo9WPPgIuOzuz1S91JD7tzl5xspiAoM348awH6aRUEXao1br1jcz61Wbj/CVKSwDEcfzq0NE8Pug94MqjVe3OxgiPHxqeMII0YVqPQPGGgkhQWTvdwgBKSkUb9Rd6k+AaDg5DK1/4hpYtrmx8qGscrkzf7r5NSEHpWcgwt7mkJSCSTvNW2g4D3htOD8a9Y5KXTKngQ7AitaVhTpTe983F7D5SOBVRQi2RfPMUaDCWGJOnAdb/ACkcQAA44s/rxiBrDX/x/Edge+fjf+w9I7Eg8Dh90anLhwB1hmOxW6m7EX/LZOYJ9VnLW9Io9pTypgSQAW7tDVsjb8Rlp2WgnNgRvE5MOty2ehaLjByAhL05k6anP8xTYNKCsBSmJP6KuGYCopnq99Isp80HugU1BqTSxrTjwhqSt4AEZB3/AC2nCGqm79CaHL3poYHh1AodyxqKULkgcx5GEliWFgc9dX8YNIYlgMhQ8o7/AFBp8yvfy4wMKremut7DPnHUj92dvPVoEcC9jXpofnSHhIuznUn5pHUTFMzNxI9OML64Ku6LJqTma55kisKEKgBd6WZ2+58Yi4ZiCEi2bUfWhrBiKuaenPjeB/1KUlCDdQJSliX3U5+MXteh1KYOb0sOfnWG4ea5dxTnRucOKqMS3yjaaVgM/FoRRKd46PU52esUR6ph5aPf2tBpcqxcF9P1Z+dfKKrZ2LUve+ohKTvUSmoAoBXO1+MWktVbD3fK3CAjKUcssza4hrc/Dxh0ycBRwSWtysekRZs0PVJceWXWKgV7+Xzwgc2S+bVHUivtxhLXmzE/GhqARXNoojJUoAUDNo9aQXdLPUA2pWGbzCrv1hLNvX8vEjEJ4Uy43eg6Q2ZMIGTO17Dn7wZRNmdy2nIwwYKWp95LqU1XNhXpU+cMRyVh7vRx+YD9SrOHJ55awTcAom3PmG4QwaFRpcnh8EIPWah/hhwcO9mv9uMLde4LZk5imUc+pvW5+3O0CcfVudjwELozWNGqwOUPUgNfmGZ9GOcDU2TUvTNhbQwozELSkFZLMHNeF9YYZvdq5B4ZfaCr7zuGtfTk1eUMS4Nw2XClRwPWEGOMiPXzhQNU8ue83QexhRE7EGqevrGWnKP1F1/codKUhQoPtLLYwbfIvvGuecTcSO980MKFEUvBCg5/YQZAoevpChQfSNenWJCftChQRVFNSOXvBU3Txf0R7nxjkKGIVBp194gYoPNQTcJUxzunOFCi+ktsKHMx6tJWRwIZjziob9PFn41hQovqJKl0UG1PvEmSkF3D0z/7YUKLJQ458vuIh4RRa/7j6mFCgiFRcwWR+r5pChQ1HrogtEZH6Xza+doUKKA/D2EdWo1rl9xChRIxdEnl9oCo0TzEKFEUlBcl693PmIGrLkPtChRoHlRa+Q9YagVEKFECxSQCpg3LkfaAD9vE18TChRVQ7d9B6R2FChD/2Q==">
            <a:hlinkClick r:id="rId8"/>
          </p:cNvPr>
          <p:cNvSpPr>
            <a:spLocks noChangeAspect="1" noChangeArrowheads="1"/>
          </p:cNvSpPr>
          <p:nvPr/>
        </p:nvSpPr>
        <p:spPr bwMode="auto">
          <a:xfrm>
            <a:off x="120650" y="-2384425"/>
            <a:ext cx="6638925" cy="4981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data:image/jpeg;base64,/9j/4AAQSkZJRgABAQAAAQABAAD/2wCEAAkGBxQTEhUUExQWFhUXFxwYFhgYGRocGBkaGxoXGBgYGBgYHCggGBolHBYYIjEiJSkrLi4uGB8zODMsNygtLisBCgoKDg0OGxAQGiwkHCQsLCwsLCwsLCwsLCwsLCwsLCwsLCwsLCwsLCwsLCwsLCwsLCwsLCwsLCwsLCwsLCwsLP/AABEIAMIBAwMBIgACEQEDEQH/xAAcAAABBQEBAQAAAAAAAAAAAAADAAIEBQYBBwj/xAA9EAABAgQDBQcDAwIFBAMAAAABAhEAAyExBEFRBRJhcYEGIpGhsdHwE8HhMkLxFFIHFSNiknKCotIWM7L/xAAYAQEBAQEBAAAAAAAAAAAAAAABAAIDBP/EACIRAQEAAgICAgIDAAAAAAAAAAABAhESIQMxBEETIlFhcf/aAAwDAQACEQMRAD8A1+E3z+pG65I7pcM1CfmYiWWTn49PxHN9hS2cCmqzY8TemTBo8rs7O7xen2aEuc9SXycm3AQt97PelCOvnDl2pXx8oEEJVKu3RoZ9MgO/jB3oDx5cYZMRRizZu/pnATZUtrmHS1iotp94fzNPmcCRLYsCEp/tYPXUuYkeqbkbcL/iHSlgiheGTUlq5W5cYFKlMSSanjzsHiSQk0GvppyjqaG1/lxA2DPevWCBZatT6xIXdB+esd+iNOXjDRNAvlesJM7eercIk5MATXPp94D9VRd6dftB0oD2pCHCJGCUCQpq+fnBAAPlYaVQgD0iTiEFz8YQ9CWhpQM3aHfVpSvHTm0SPUAWdLtUcPzDnFIriVKqSfloLKRlWubwhKJDeVdY6ZQekR0gWOcP3WiRqsPWgDwP6Late/2g2+1YcVOOPCJIm7xqLZ/bhBkTdfH5aH7j5Qwor73ESEVNAFaAXMNmEdeP4gMwHLXQEdQYcldSK0apZulYkYEqNy+kSEp1v80gYXrHa6vFpbFhQI/KfmFAUOXNc96ml26Q8rY3NTo7M1/LxPAREUhrVGgL3PAfKxLkAWLeJ+ZwoUube1PCmsdWQlnI9fwIFOQHO6pScnFy+YByytHJawQ4rxJr5/eBDInc6/aETXQViCraZdgkj/qHjY/ModK2iaOkV/tDvxGv4iSa1WPqfKOKvSj/AAw/e0v5+cRJ6nLC5BqBQaevlEhXVV3p8zh308/U04wyTKUwf9RuoDO2ZjmIlrAp3mTk1TyeApCEhPEx0rSCzFyBYUPtnEDZH1O8ua7miUOO6Bm2RMS95IehDmpFa9IIq5MQwpcijvd9GtAZs3dIGZtxa7ZtSJAShKWFhYMB5NHPpgkFQFNWcPoY0ilr/NzzFoKiYDQFznbSKPtRjDKlgoIBFaGMsNrhACaBS+8Vf3EuaVoA7RnK8ZtvDDldbejPpHQT7xlOyu3jMV9KYq77r3DXB1HtGpVLprp75RY3c2zljxunVQA4gWF7Uy6QZKNXPt0vaA43EplIKlZUoxJD3rGgIlDBmcwl3FNc7ZxS/wDyRG9u1YXJLtnX5pFrgscmakFJHKCWX0csLj7FUnMNDwrT54QnYs44CnkM4YqW9fv9oWTlDn9o6whm+oaH1/iAqnnIfNLxINa0hYQKKIcXqA2ebP5wVMxWp9Y7LSFEFVwXBzHLxaJUqWDUGFAIxDfqFYS8Ql6GJKt0ZxDnFzbdztfnDBXWa9X1ygjw0ILc9L9I5v8AOIHgc/GFEdWOAo3lCg4nYKJdNA/jD5SiVfpDC5A9je9YRxoP6fHLxiJ9ZRFT3b1L8c66Rf4U+WkPck3AGlONobMUAkgAO/B/AescTiQkOS5b584QOVtGWaFT6gn5YwJEXhVN+nPrnlaCS1s1Cd6wAL8zSLQYlAa1NePOGYnHgByQGfrzzaAhIBFWrRxWAFVTvFvl4zHaTtoEOJS95WYAp/y+GIOyNtrVJWsqClqslmCQL5Vy8Motam2pjutqrHypQ/8AsS5uCr7QD/P5f96VHmKefMR5htxU6ewCXHBKyPAJYRTnsliyHTJXwo3g6ocZv2spp7VidrBACibh0gEVfzaI6O0ctR3XI/6gWbgRnHn89eNmsn6awsJG93QTxrvNu01ivxgxEkArEsgv+lQKnGqUmn4jlryb607SeLj3vb2BM5Ld1e9vVBpY6NeClYOobVh1pHhuF7UYyTP+shgWbcYbhTo2XSPVeyfauTjZW8HTMS31EFnB4WdJ1jtcbJt59zbL9tscuSpiHr5cNYxG09pzEpSQohyW5Us/Ex632uwAnyiGciqc2I4i2ceP9qJO5ujR/t7RrDVWV1DtjbenGfI35hKRNFMqndNAK0Jj3TATJpNEkp1PkAzfe8fP3ZWVvYzDhn/1UluR3vtH0diMeQkktugZcLscovLJL0zjbfaJt7a0vDSFzZpYJFtTkA1ybR4ZtbtbPnzjNKimvcSDRKXs2ZNHMG/xA7SHFTyhJ/0pZZIehVYq46D8wHsT2UXjppc7klFZi/PdT/u9B0B3jjMZui276TF7fM5IUU7gCmO6+6os4FqHg7R6F/h1tALQsqLMzAswBt1jJ9vNsYaVJTgsMH+ma7p7gI1P7lF6xjtibR+nNQVKO6DUZeEZ49bka5buq+g/86k5Lfi1Oj3ENmbZQEFVwP1NkOLVjyvF7VCd0JWSDVO6KFL00qLGpEStjbSWZg3X9VEaaAcA0cJc9+une4ePj77ei4LtDImsErD6Ufwi1lpBAaoyP2vHk2H2RiEzd4Spgcgua+Y98o9O2KlaJQCv1M/Do0dcpPpwT/paeHy0dTJZ2tmaQOTiSUgkMcwXFjbjaGrxRFSRyq8AGEqIc6Yp2GWsEmbRbjrwgOHnomGlCMn+cYkjzkqFUkgZsbF71yjsmcsXL8D8eJwl6+kNVJO8Klg9KVf2hARmHKFBgg6ffzhRFW4XCrzBHEFtLDK3nEbGpVNWJcpPdd1kZB6knU2EW4WVhld0G9xTPqYDMmKHdkJAvUtuvqr9yosev9V7V+Mw0wguk2zY8gAKg2vTpFXKlkTd0q3UgbyiU91hZy1SOeca7+oAUEuTStRVrkJAtHVTJRDEAa/loyXne0+1MqSoplpM4prvk7qSToc2dukV23e0aVykGiSq4NW4AfxG7xWwcIo724CSc9OD1yjPbewmHmH6Cd0LFktlzPSLpub+mZ7NbKl4hffX0zP/AKj1j0fA7KkyR/pofSqXNH/caWaseeStmLkq7rs9xn7xeYftKUJCUp3llwmrVa6jkBqOEOUE7avaGPkyEBUzupyoN4m7BrmnrGJ2v2xnlKjKliWnIqKSs6mvdR/5RT43bClKUpSt9ZzJIAFmQg0QOWkUm1cSQgCveqA/vGcZ23ZJNmY/a02Yf9Va1cCaeWXJog/W4AfOMDM0ihBHA28DAit8gOT+8enThtL+sePX78Ik7Pxi5MxM2UShaSwIsdUqGaTpEKXOULPw4cRmOYhqJ1a9dTGdN7e37E7RpxaWoFN3h/66h9Y86/xOwW6tBAFfgiPszaapITMT+pJodeB843kmZLnoRMYEnvuahINaaN9o88z4dun4+V1HmvY/Zk0YuSooUlIVUtQUIj1Tba1TZK0SypClJbUh9Kt/MZja+3zJP+lLQR/ebvyyjM4ntVilKcTm0Ccm9TGpln5O5Fljh4+qj4vsZiUzEoCFKSpQAWB3a5nRuMa/tNjhgcEMLhkkKA78zR6KU/8AeSQKWflGRV2qxZIaestlkfLOBYnb+ImjdmzApP8AaUJ9WfzjrrO63py3h9bUAc2zi4wOyZIUn+qniUl+8lI31gchYxpNkdncPi5KzImCTiJYBO7vFKkks5SqqDk6S1bRmMT2bnomfT3N45KSQUHjve9Y6TKX+nO42PQtg7c2LhA0tM6Yq++tBJNNFMB0AuY0ex+12DnTO6QlRokKDDxsY802d/h/i1LTRISr9zvTkzkwbHdmcVhZhC0lSAaLSksRlxEcspj9V0x/t7ihY1flDyQRQ509qx4l2f7WTpc4jeJlv+lWTaE2j1LYe3pWJRvIUSc0kd4E3ce0ZuNiXCh8v1rFbjUk2zysM3Phl6RPWsAUB/POIn1EFbKJd6G7NQsQ46wJHl7OL1JVnmB1rAUy9xRYkPYMWpmPjxc/SQgHdBBNzUuz0c8zFZ9Mn9z94gPzoA+dPKKJPw2LKheuj58YM/Xh8+UirXKVpveINNG+Vh2Dxq1O6d2ue87Zn9PzWKCxbbr/AM/iFA5JO6O74mv3hQhEmbSSoAs49feErHpySeTZ8tbXiMiSQ4BvelvAQSbg+7YE0yDdb1v5QNEnFCm8ktxIdnZ3uS48o6caDTcPNqVfx/MNThqnePeNmYelcvOGKkqtYCwZwKuwP4GUBSFM2QPJwKuyXFHrVqRFXg5IJmEJvU0ccCWvD9xQAYs7UprW1fW16x1JINa1sBU0urIjnAlJ2qlL/ppq5IBWJZIzDZ7rNXddjmcqR5psXEFQJNFMEszFnJj2tnCgoEg0qzMQKUrWseJ7bwJwU9UskhNSh7KRvUqNM+UM7lxbxurtZysCg1Ve5eKztPNlUSLjyip2jtJZYO3L3iuDqOp5/HjXj8V3u0+XzS9Q8LagNNHYdbQ4LSNUn/aQR0rHU4FRoL6UfoH9WiZh9lL3t1lG1EkVfgxc8wOcd7p55tHRIKwVAuxYvfwcnrAyN096/keRjbyey4QB9YKRmEA97mSTupPAOYIvB4dm+kVGzqr6lo82XysMbr29WPxc8ptj5eNYNG27E415Kkgij8QznyqIxvaLAIkzE/TPdWN4B3apBAOYi+7GJO4ptXcEggtlF5ZLhuDxWzPVTtr7igpKmqz3FeGpjETkhEwsHAPdBPGm8zP5Rpts4ZRmAAqFanRzXmc4oMfhy9mBsKODZnYE5/nN+P8ArPbPyO+9IM6aS9RfIAeQALQ0TdHani1ejvBV4ctW9Gd3bg9xb7Q1GGL0qPl49O480lb/APw/O+maFd0FBS4JsSFGuVjaG7X2PMSApK3FwpIY+GeefSKTBbR+jKKUmpg0vtIsAJd0gAMY44y27d8tSaej9jcSpcpKipyzeBZ2exaLHamKmhYCUFYUdHGpc/al4842d2zRJl7pBUrecAaf7jpX0i+2F28Qpk94LUWZtaUNukZywolib2j7OSFIKlICJqj+3ul6udD1gfYjZX9Otakq395LFxQaG93ziw2yd5O6reJcGvFyQDleO9nZ4390vWt6061pFjf1Fl206Br0Le3OHIkACgYCzQOXN4AV6kdYLLWXbr8f5WMxOGW1d0lhQZn2tAZ+G+olJLosQN1O8CKh3Bq7eETUrrQXzyiMokkJT00OdKQwGIlslioq/wCpvjcIeZdnDa65+7w6repsb6NXOEKWL8oqjwr/AHNCgRPPxhRbWjpaQGag0GvnrAsUD3QlQSp3IKQXGfK99SIiDaZUVJ/cA5awvcjgPGCSQRUi7ZeAcjR9bnlAUpNczpUg9Wh4lDj5tEP6aq06GvhV39ICjeSCJZZnNQzk1qWJOdeMSWX0fG2TtSjiOGSLM2YYm2vnbgIiyJyx+rM1s/IG2VucSFYnMoUBevOgveAn/T48WjG/4hdl/wCplb6GE2WCa0ChdreHKNNM2mWYAgtmCf5MVuLmKWSGVut3iR0Ya2g3q7Onghwq1L3QklWgBJ8EgxoMBsr6YBUEktWyjyYyqDmqL7BbLV9SkveJspgwfUkFsqARYYvZO4lSpx3iKhAzPGoeO+Xk1BjhusZiJYVQITuv5/8AJgeXhC7ObXThcUiZupUmqTY7u9TeDOARzs8R8dLXMWQaD+0GgeyafqUdBEdWD7wBL8MhkANT/EPVnau5emv7QbeVMLDp+PeMpicUalSnOg+7RGnFYdILB6t7iIs5NIxh4scWs/NlZoKfOKi5jS9k8QpikOB5GhvGX3DFvszATpjoT3XuVOB6Vyjr5JLjpy8eVmW26lKQssV1L7w3iHbg9WPOG4nZktVKM4y+73jD47Z83D7pWBuuQ4IIfO2fOLTYu1SlKt8kswLl3/tSxdnJFcnOkeb8PW8a9P5ZbrKNKvs/J3aqS1yFlmye72A8M4BPwUmWgsUMxchqgVI5Uv7xm9ry5ae+ukxTsEJo4Z6nS18ogydvLShSKkKYFzRhcNxjU8VsZvkxlP2rhFJ3VMUoVVJVn4OIqlTYuto7VXiZSZYTZW8WqSWPvaKKYggkGhGWcejD128+d76cKjB8Jid1SToQYCiUTYQfCYUqWE5kgRqszb0RHaQLNAd1k3oQWY86iLXZmP3lAg1ehseStOf8RmsbgVJSlSRUBuvx4iYTaiZZ3iQ/9ub6Nzzjy3xTe8fb1Y+Xc1l6e04aaN0FRq2Zt0GfnB0HNvbzjz/sf2v32TMASonus7VyOmcb+VOCg78orNORxWcgMnFm1uYJ9QDkeXnX0gJmgAn7Gp6B/KGlBaz8vHPnEBCSTkQL6twY0uIctNmYercMr+kDTMyqNPlaw9SEjV9H+3OEHpHD1jsQZuKSkspSX4kPHYCKEDNmyH3Y3ga194boLVyZz4/HjPbX28Uf6ctKioNkCnVqm9LcYjDaU5QSQg940e7D9TgZEtWI6a6YN4OSkVsHcdL5eUcTKFB+mrkVrpX5lFEnaM52V3RR1AMM3Fch94OjFTCS43sgxcOKPrfLSA6WrVI88uA1FoSw1yNOZIycc4ij6lanO7D5fnByVAW5nXTK9Xv6xlGCQH/TmLVDDg9PyY6EV4VprW/DlHAogsUkBulGZyBx8o4rEJBLUbIgvwraDTUZPtCn6JUU0JrY/P4ii2ltEYgJILHdAWP93v7xL7YYzeJGWfLQeF+WkZTCSD3jl5OAxjtJLOxuy9DYshLpsGuLDUJ4mxPE5RUzp2gA/j1iXPlk3+aRGMh43GLUJQgKkxPmS2guFw2+wNBr8+8OxoLZMir0uwLZ+wjXyJIw4FzMUHI/d+Ej1iu2JNkSp6Qod0n9SiWcAsSBS7DrFl2jnorum9aZ8Xz/AA0eb5HLPWMev4/HC8qpttY5UySuUK/vVmKEFgTVxrm5igwtaGlQX4i0WE8brnNQPgSRXixJ6xBMmO/jx4Y6efy588rUHHTCpalFySSrqSSaZViNFyZAN7/P5gKtnOzfPaOvJy4rjsQJYJWv9SVJ3RlU3fg0avbUmViQBMSkqSO4sJALX726BvJPlGU2TKEtBGZv/wBof1Ii/QQC+VPtTz9Y8nyJlLyxr1/H4WccopNpYREpBKUtld2NqvVuMA7MJCllRFtTmYvdsYYLSpIq6SQKku1T0pzin2HhFovR7gx3xu8dvPlOOVjVyl3DPdrW6RA2p2YCgVBNSBbNzTnaNDsLB77FwOFK+0adGDTusQT0Ay48zre0YuelI8ZShIO6pwbpLVBFCx6R6X2O2mVoCFKc0D14CkVXbTYKJcoz3AKSObqUkD18op+xO0VKxKUSgLKUXIDswIH/ACcfiG3lDJI9YK3bl+mj/jPwjqZjAUJ4XplnwhiA9SO9dj9vHzg3EB2vbjxjCJB1Bfn5mHrDVPj6OIGpQep8o5K4NxcNfOEOBL5n/lCgv0tFHxhRBWS9loLkg7xqVOXJ0e5PykPXsk03Uo4FaSS+VAwpSv8AMWMgBKQN0JbIZdIDitoBAezWcsOlb2jLQeD2NLRUgEu7gM5zNbfiJktKE07oGeXUgc4zC9rTlKNO6zUsO9yqWGufSJEvEquxdzWuoyvR7mIrs4kVIFAWf7sbXeGoxhIBSzEODrQkEHOn3iHJxhOWtLlsoly5lHcWoLN7iBM12q2nPlp3kDdBVc2A1Iqbt4jWPPJm1531CkrKXZyGLhv2trdqR7NiJw/SpiMwdKUikmbLw5cpkISdd0A5VHSNSyGPNNo7QCwklw1OPny/8jGq2WmRiJAQmgSAAP3JUeNy+ubmO7S2Elcvuuc3Po/BozUhCpCwRdJ6aXh1uK3Tu1dlLlmoo5DtSl2OsVwQ0embKxaJ6WLEnJVhape9ogbQ7NBaipBAf9vDKgt+YJl/I088MkGtaxbYPBDcJIBbwHLU+PSLOf2ZmpP6X4gv0Nb8ImScI26Flmqxpap9I3yUnbEbVwhqCGJLJGbZcg5r+IjYSSpqElFx6PrrSNL2i76xqSXbOwbz84rljdG7agfmAj2jWOW4spqoJSSeVImYHZpmlkj5rDAhzFpsfGmUt2fJmckdc4MqJFJisKUkhVwa/BA0IOTxs9uyBOQFFICsmL9DQZxn0SCk8eX2ixy3FZpHwcs94Afi/uI6duhJ3CgszCwyLvxf1jaYXZ8udKKpbBRDKAy4D5mYyG2tilKtSDpncf8A5ilmXVPePo/Zm1FLUFBLAZM5BpXlWJ60qKnUx13fVj8rFZs47iu6Dko3sXc9GbwjTyJklQBUhT/7T9jD69M3s/YCmmAGxIvx5xuUktS/CmnMRmdmTZALpJBqHIduUW8naCAkBS0qp+pNAX0FfCOWfv01j6Re2WDXPwi5aQN8sQHHe3VBRG9YEsRWPM+y2ITIxKVrNA6T936x6dtPaSPpL3FjeIIHgbg2MeYK2NMmTCoEOTUnjyjWHrVFe3YMpUkFNmyrBAhOf2flao5RUbGwf08PLlhQ3gA6iCx+AWi1UgXNfA24RnQJKb1DZHV/hh7VqztXnxAhst8i/O4fhlD1DNx11+CJOBQzeFC6eafeFFtK+ZjSqiWbIseDnl8zjpZSfjvlbMDOsc2Zg2ADN1PH50gs8hIsSA7M/K3XzEDSrTgSQWUQBRKWPi+lg8H/AKJViALGoyZw7dIssLJ7rbpfQgODQHwbyiciWxqomgACi4HRufwCIKnCymuQOBAbgwycVaJAQ4pSv3rbPSLD+nSOfz50iJNCQGAYA8vlfGAo6JASGtWlNat5mGzpBIbdcnia82ygq1BnoLXzqwFTTkISJgZyxyYnO7ecVIEyR3LBsgLWa4v+Iz+2cAmvdAJ4fcRqFL0DX4htOfSIq8GVFRJOQD+ZAiiYKWFSSCDma669Iu8Lt2u8pFw28x61+Wibiti757oq12Y3uc34GMttdMyUDLyevTSN9ZDuNXNx6Snuq5UfxjBdpNoKKiAWYjiXd35C/QRz/NPp3NOF7CK6bikLJ/uI6cvOHHHVVu1p2TCpqj9R1buZuDevlyjm39nlEwquFAUySQBaIGy8aqUGSSDctcls/CJOKxS5jbxf5XhDq8trfSLKl/PCHSwpwRvDRr8X+ZxMw2GJoL5V5xJlytXHr4dIay1uycOFyg7FwLCjtfxrGa2zs3cVQe383jS9mcQQkpAfTJgbs8TcThgtJSuqq2BIHLhbrHGfrW73GG2bjFSVOmgP6gLnw+Ui62qgTZQWgXYn4Ir9q7OVLNqcvDyiDisYqXLKkmrNwraOut9xmddHIQAmwsU/eJX9CtKRQkXEZLC7TXMUlJUSAQDxcmtI9X2WQZaQWNLXfjT48WX6nrJkly2v86RyWhg1gPmkbNeyJZqU7pOnvA5myElgH4saZfGg5xnjWTVLp+YkYOWHBtlF7/kVTpll/H5g2D2TunvVB8uMPODVWmy1OgE1p18MzE2UCMn6sfFhEeTKaoDOwvpZ/GDqU1HreznWkYaOUr+5up6NW/OOIUXdiL2FOB4Q0Lq9iQ1/xHQpWTEed684gf8AT5wo6x1Pj7woki42ZuilCRUjJvJoj4DBWLkgX1HAkwhXIO1Xy4OSzhmaJ0uTmfHR4GhUMniTcaW0+Xjk/EkVo3wevpHN4MScsvW8MTNCgDTygTq55Iu97Xtw5wJBLAt8/MPG62j5c9aV1hvEV4M/C3y0Sdlyic2tUAP4NSBhG8qh3mLWqDSgNud7QeYstn75+MM+oE2SDRyXqOQt5xaR7DK4vp5xGU+ZLnRnHDSHz8SGNC+QdmOrty84jEk1qzmtegoxsT55wE1U5nCSMiwu7/7bEl8szrFVjsAJtFUPEUc+R5RZzw4YOoMzADlmw84dJSD3RdrHRhWLtPMO12w5qWWgEpALtcZW6ZPbSK/YPZmaoGYsKSlv3AgnQ1ypHseMkqVLKUndLd0smh/u7wPHKBDBhSAlZ3jQOAz6GlnjpPJdM8Xln9GxJItpT1iRKlCN3jtildXahag5nOMzjcAUKZx0FqOOUamUo1oHCndLi7aR0yHqH8b+MBYjT7+ESsECWAHAV/HCIrrs9g1MqrDNvK+d40P0iA5NaO9/KjPAdmYIIYFwTXry5ROEu5Bp4eL5e0cbe2or8fg0rSQQa2+PGA7SYIy0qSbXHHWPSPqB6kcByvQdS8ZztXg9+Uru20dydaxrG6qrz/YmDCZqCqxVXkHbzEetbMQkIDNuk5ZfOUeFJmrSoVtbnX8x6j2Ux57hcsQKOW8LR08mNvbMsbMTOrWFvZsoc9acyftXOGS1dXHzz9YeujDxescWjSBl46/PtDWyoOPvHSWdj9/mcdQskZu/CtaF7iEGyV10a9CM8tRQ1EE/qBRy9LZ38xXzjigTZ7dYSkGvH43rCDirje3zxiPMxOgD3DU8znD1kGh0YaueXKEpDMA4JHMNbOEOiYs13n+cBCgu6RQkeH4jkO6OilykoqBW5v0yr9oV1Gqi7cBcv1bpQRXS5xUeFgS1W0AsPaJUpRc0La/tz6k8eMZaHmTSxAs4BbxoYEUHMlvTN3pA5+JyLXH2oM7/AMQ9U+hZuZo3VucFJ80kDdAAqKvYM5IANfxCcOzu1SBRukDlIAfdYdBVs9DDlGwAyclmHU2sLc4EJMnAggEgWvWvHVvKI0ya92OVPlbeOkEC2ozsKU9+Bjv0XFUvd38h6woBnHLh5AteOhNiwdiyc21HCHghNATS4urgL8YIsDXKzVaoYj5eIhpQSLU8yMqCwaCrwwyrRzwN2ty8YdkH7oFqjPMteGickhwoUF3cMLEkRAb6dKMH+eMNFW8fT54wny3A2lWpTLxhTiCzJ3WycsTWprTlwgIc1YHoNPjCIK8EFF3Ad3DCtquwLAAZ2iyVUVBItRmNT5+0NWh7BramvtwhDMYns65DXuWFL2oYs9lbDCE7xHe9DkAfnnFzh0NQg2v/ABBikcQMvggtKM3eLMxoA1QA+uvT7QyeKEC7N6sbQSelxQVzNK+MDUDZ3rplp81iSLs0rYiYKhmV/cM+TU6w3E4cKBBq+dPKJG+A1QbfpbOHrFc9TW1/bKG90PLu0XZEhRXLo9WPPgIuOzuz1S91JD7tzl5xspiAoM348awH6aRUEXao1br1jcz61Wbj/CVKSwDEcfzq0NE8Pug94MqjVe3OxgiPHxqeMII0YVqPQPGGgkhQWTvdwgBKSkUb9Rd6k+AaDg5DK1/4hpYtrmx8qGscrkzf7r5NSEHpWcgwt7mkJSCSTvNW2g4D3htOD8a9Y5KXTKngQ7AitaVhTpTe983F7D5SOBVRQi2RfPMUaDCWGJOnAdb/ACkcQAA44s/rxiBrDX/x/Edge+fjf+w9I7Eg8Dh90anLhwB1hmOxW6m7EX/LZOYJ9VnLW9Io9pTypgSQAW7tDVsjb8Rlp2WgnNgRvE5MOty2ehaLjByAhL05k6anP8xTYNKCsBSmJP6KuGYCopnq99Isp80HugU1BqTSxrTjwhqSt4AEZB3/AC2nCGqm79CaHL3poYHh1AodyxqKULkgcx5GEliWFgc9dX8YNIYlgMhQ8o7/AFBp8yvfy4wMKremut7DPnHUj92dvPVoEcC9jXpofnSHhIuznUn5pHUTFMzNxI9OML64Ku6LJqTma55kisKEKgBd6WZ2+58Yi4ZiCEi2bUfWhrBiKuaenPjeB/1KUlCDdQJSliX3U5+MXteh1KYOb0sOfnWG4ea5dxTnRucOKqMS3yjaaVgM/FoRRKd46PU52esUR6ph5aPf2tBpcqxcF9P1Z+dfKKrZ2LUve+ohKTvUSmoAoBXO1+MWktVbD3fK3CAjKUcssza4hrc/Dxh0ycBRwSWtysekRZs0PVJceWXWKgV7+Xzwgc2S+bVHUivtxhLXmzE/GhqARXNoojJUoAUDNo9aQXdLPUA2pWGbzCrv1hLNvX8vEjEJ4Uy43eg6Q2ZMIGTO17Dn7wZRNmdy2nIwwYKWp95LqU1XNhXpU+cMRyVh7vRx+YD9SrOHJ55awTcAom3PmG4QwaFRpcnh8EIPWah/hhwcO9mv9uMLde4LZk5imUc+pvW5+3O0CcfVudjwELozWNGqwOUPUgNfmGZ9GOcDU2TUvTNhbQwozELSkFZLMHNeF9YYZvdq5B4ZfaCr7zuGtfTk1eUMS4Nw2XClRwPWEGOMiPXzhQNU8ue83QexhRE7EGqevrGWnKP1F1/codKUhQoPtLLYwbfIvvGuecTcSO980MKFEUvBCg5/YQZAoevpChQfSNenWJCftChQRVFNSOXvBU3Txf0R7nxjkKGIVBp194gYoPNQTcJUxzunOFCi+ktsKHMx6tJWRwIZjziob9PFn41hQovqJKl0UG1PvEmSkF3D0z/7YUKLJQ458vuIh4RRa/7j6mFCgiFRcwWR+r5pChQ1HrogtEZH6Xza+doUKKA/D2EdWo1rl9xChRIxdEnl9oCo0TzEKFEUlBcl693PmIGrLkPtChRoHlRa+Q9YagVEKFECxSQCpg3LkfaAD9vE18TChRVQ7d9B6R2FChD/2Q==">
            <a:hlinkClick r:id="rId8"/>
          </p:cNvPr>
          <p:cNvSpPr>
            <a:spLocks noChangeAspect="1" noChangeArrowheads="1"/>
          </p:cNvSpPr>
          <p:nvPr/>
        </p:nvSpPr>
        <p:spPr bwMode="auto">
          <a:xfrm>
            <a:off x="799523" y="291089"/>
            <a:ext cx="6638925" cy="8080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ADEF"/>
              </a:solidFill>
            </a:endParaRPr>
          </a:p>
        </p:txBody>
      </p:sp>
      <p:pic>
        <p:nvPicPr>
          <p:cNvPr id="5" name="Content Placeholder 4"/>
          <p:cNvPicPr>
            <a:picLocks noGrp="1" noChangeAspect="1"/>
          </p:cNvPicPr>
          <p:nvPr>
            <p:ph idx="1"/>
          </p:nvPr>
        </p:nvPicPr>
        <p:blipFill>
          <a:blip r:embed="rId9" cstate="email">
            <a:extLst>
              <a:ext uri="{28A0092B-C50C-407E-A947-70E740481C1C}">
                <a14:useLocalDpi xmlns:a14="http://schemas.microsoft.com/office/drawing/2010/main"/>
              </a:ext>
            </a:extLst>
          </a:blip>
          <a:stretch>
            <a:fillRect/>
          </a:stretch>
        </p:blipFill>
        <p:spPr>
          <a:xfrm>
            <a:off x="1" y="1239140"/>
            <a:ext cx="4701308" cy="3591478"/>
          </a:xfrm>
        </p:spPr>
      </p:pic>
    </p:spTree>
    <p:extLst>
      <p:ext uri="{BB962C8B-B14F-4D97-AF65-F5344CB8AC3E}">
        <p14:creationId xmlns:p14="http://schemas.microsoft.com/office/powerpoint/2010/main" val="1494942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42046"/>
            <a:ext cx="7772400" cy="793377"/>
          </a:xfrm>
        </p:spPr>
        <p:txBody>
          <a:bodyPr/>
          <a:lstStyle/>
          <a:p>
            <a:r>
              <a:rPr lang="en-US" altLang="en-US" sz="4000" dirty="0">
                <a:solidFill>
                  <a:schemeClr val="tx1"/>
                </a:solidFill>
              </a:rPr>
              <a:t>Pipe Pulling Procedures</a:t>
            </a:r>
          </a:p>
        </p:txBody>
      </p:sp>
      <p:sp>
        <p:nvSpPr>
          <p:cNvPr id="5123" name="Text Box 3"/>
          <p:cNvSpPr txBox="1">
            <a:spLocks noChangeArrowheads="1"/>
          </p:cNvSpPr>
          <p:nvPr/>
        </p:nvSpPr>
        <p:spPr bwMode="auto">
          <a:xfrm>
            <a:off x="1219200" y="2057400"/>
            <a:ext cx="71628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accent2"/>
              </a:buClr>
              <a:buFontTx/>
              <a:buChar char="*"/>
            </a:pPr>
            <a:r>
              <a:rPr lang="en-US" altLang="en-US" sz="2600"/>
              <a:t> Before pulling pipe, always perform a pre-job inspection and communication with all affected employees.</a:t>
            </a:r>
          </a:p>
          <a:p>
            <a:pPr>
              <a:spcBef>
                <a:spcPct val="50000"/>
              </a:spcBef>
            </a:pPr>
            <a:endParaRPr lang="en-US" altLang="en-US" sz="2600"/>
          </a:p>
          <a:p>
            <a:pPr>
              <a:spcBef>
                <a:spcPct val="50000"/>
              </a:spcBef>
            </a:pPr>
            <a:endParaRPr lang="en-US" altLang="en-US" sz="2600"/>
          </a:p>
        </p:txBody>
      </p:sp>
      <p:sp>
        <p:nvSpPr>
          <p:cNvPr id="5124" name="Text Box 4"/>
          <p:cNvSpPr txBox="1">
            <a:spLocks noChangeArrowheads="1"/>
          </p:cNvSpPr>
          <p:nvPr/>
        </p:nvSpPr>
        <p:spPr bwMode="auto">
          <a:xfrm>
            <a:off x="1295400" y="4114800"/>
            <a:ext cx="67056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  Use approved rigging devices in good working order. Do not use chains for pulling pipe. The links can break causing damage to equipment or injury to the operator or surrounding personnel.</a:t>
            </a:r>
          </a:p>
        </p:txBody>
      </p:sp>
    </p:spTree>
    <p:extLst>
      <p:ext uri="{BB962C8B-B14F-4D97-AF65-F5344CB8AC3E}">
        <p14:creationId xmlns:p14="http://schemas.microsoft.com/office/powerpoint/2010/main" val="3397888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additive="base">
                                        <p:cTn id="15" dur="500" fill="hold"/>
                                        <p:tgtEl>
                                          <p:spTgt spid="5123"/>
                                        </p:tgtEl>
                                        <p:attrNameLst>
                                          <p:attrName>ppt_x</p:attrName>
                                        </p:attrNameLst>
                                      </p:cBhvr>
                                      <p:tavLst>
                                        <p:tav tm="0">
                                          <p:val>
                                            <p:strVal val="0-#ppt_w/2"/>
                                          </p:val>
                                        </p:tav>
                                        <p:tav tm="100000">
                                          <p:val>
                                            <p:strVal val="#ppt_x"/>
                                          </p:val>
                                        </p:tav>
                                      </p:tavLst>
                                    </p:anim>
                                    <p:anim calcmode="lin" valueType="num">
                                      <p:cBhvr additive="base">
                                        <p:cTn id="16"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124"/>
                                        </p:tgtEl>
                                        <p:attrNameLst>
                                          <p:attrName>style.visibility</p:attrName>
                                        </p:attrNameLst>
                                      </p:cBhvr>
                                      <p:to>
                                        <p:strVal val="visible"/>
                                      </p:to>
                                    </p:set>
                                    <p:anim calcmode="lin" valueType="num">
                                      <p:cBhvr additive="base">
                                        <p:cTn id="21" dur="500" fill="hold"/>
                                        <p:tgtEl>
                                          <p:spTgt spid="5124"/>
                                        </p:tgtEl>
                                        <p:attrNameLst>
                                          <p:attrName>ppt_x</p:attrName>
                                        </p:attrNameLst>
                                      </p:cBhvr>
                                      <p:tavLst>
                                        <p:tav tm="0">
                                          <p:val>
                                            <p:strVal val="1+#ppt_w/2"/>
                                          </p:val>
                                        </p:tav>
                                        <p:tav tm="100000">
                                          <p:val>
                                            <p:strVal val="#ppt_x"/>
                                          </p:val>
                                        </p:tav>
                                      </p:tavLst>
                                    </p:anim>
                                    <p:anim calcmode="lin" valueType="num">
                                      <p:cBhvr additive="base">
                                        <p:cTn id="22"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autoUpdateAnimBg="0"/>
      <p:bldP spid="512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43000" y="1143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147" name="Text Box 3"/>
          <p:cNvSpPr txBox="1">
            <a:spLocks noChangeArrowheads="1"/>
          </p:cNvSpPr>
          <p:nvPr/>
        </p:nvSpPr>
        <p:spPr bwMode="auto">
          <a:xfrm>
            <a:off x="838200" y="3352800"/>
            <a:ext cx="71628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600"/>
          </a:p>
          <a:p>
            <a:pPr>
              <a:spcBef>
                <a:spcPct val="50000"/>
              </a:spcBef>
            </a:pPr>
            <a:endParaRPr lang="en-US" altLang="en-US" sz="2600"/>
          </a:p>
          <a:p>
            <a:pPr>
              <a:spcBef>
                <a:spcPct val="50000"/>
              </a:spcBef>
            </a:pPr>
            <a:endParaRPr lang="en-US" altLang="en-US" sz="2600"/>
          </a:p>
          <a:p>
            <a:pPr>
              <a:spcBef>
                <a:spcPct val="50000"/>
              </a:spcBef>
            </a:pPr>
            <a:endParaRPr lang="en-US" altLang="en-US" sz="2600"/>
          </a:p>
          <a:p>
            <a:pPr>
              <a:spcBef>
                <a:spcPct val="50000"/>
              </a:spcBef>
            </a:pPr>
            <a:endParaRPr lang="en-US" altLang="en-US" sz="2600"/>
          </a:p>
        </p:txBody>
      </p:sp>
      <p:sp>
        <p:nvSpPr>
          <p:cNvPr id="6148" name="Text Box 4"/>
          <p:cNvSpPr txBox="1">
            <a:spLocks noChangeArrowheads="1"/>
          </p:cNvSpPr>
          <p:nvPr/>
        </p:nvSpPr>
        <p:spPr bwMode="auto">
          <a:xfrm>
            <a:off x="964442" y="1016655"/>
            <a:ext cx="7696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Notify the 402 tower of route of the pipe being pulled.</a:t>
            </a:r>
          </a:p>
        </p:txBody>
      </p:sp>
      <p:sp>
        <p:nvSpPr>
          <p:cNvPr id="6149" name="Text Box 5"/>
          <p:cNvSpPr txBox="1">
            <a:spLocks noChangeArrowheads="1"/>
          </p:cNvSpPr>
          <p:nvPr/>
        </p:nvSpPr>
        <p:spPr bwMode="auto">
          <a:xfrm>
            <a:off x="990600" y="1991548"/>
            <a:ext cx="72390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Place yellow flags and Blue Strobe Lights on the escort vehicles. Make sure headlights and flashers are on.</a:t>
            </a:r>
          </a:p>
        </p:txBody>
      </p:sp>
      <p:sp>
        <p:nvSpPr>
          <p:cNvPr id="6150" name="Text Box 6"/>
          <p:cNvSpPr txBox="1">
            <a:spLocks noChangeArrowheads="1"/>
          </p:cNvSpPr>
          <p:nvPr/>
        </p:nvSpPr>
        <p:spPr bwMode="auto">
          <a:xfrm>
            <a:off x="964442" y="3489980"/>
            <a:ext cx="7315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Always have constant radio communication between the equipment operator and escort vehicles.</a:t>
            </a:r>
          </a:p>
        </p:txBody>
      </p:sp>
      <p:sp>
        <p:nvSpPr>
          <p:cNvPr id="6152" name="Text Box 8"/>
          <p:cNvSpPr txBox="1">
            <a:spLocks noChangeArrowheads="1"/>
          </p:cNvSpPr>
          <p:nvPr/>
        </p:nvSpPr>
        <p:spPr bwMode="auto">
          <a:xfrm>
            <a:off x="990600" y="4953000"/>
            <a:ext cx="69342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The only time that vehicles or equipment are allowed to pass is when the escort vehicles stop and visibly signal for you to pass.</a:t>
            </a:r>
          </a:p>
        </p:txBody>
      </p:sp>
    </p:spTree>
    <p:extLst>
      <p:ext uri="{BB962C8B-B14F-4D97-AF65-F5344CB8AC3E}">
        <p14:creationId xmlns:p14="http://schemas.microsoft.com/office/powerpoint/2010/main" val="1746081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1+#ppt_w/2"/>
                                          </p:val>
                                        </p:tav>
                                        <p:tav tm="100000">
                                          <p:val>
                                            <p:strVal val="#ppt_x"/>
                                          </p:val>
                                        </p:tav>
                                      </p:tavLst>
                                    </p:anim>
                                    <p:anim calcmode="lin" valueType="num">
                                      <p:cBhvr additive="base">
                                        <p:cTn id="14"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0-#ppt_w/2"/>
                                          </p:val>
                                        </p:tav>
                                        <p:tav tm="100000">
                                          <p:val>
                                            <p:strVal val="#ppt_x"/>
                                          </p:val>
                                        </p:tav>
                                      </p:tavLst>
                                    </p:anim>
                                    <p:anim calcmode="lin" valueType="num">
                                      <p:cBhvr additive="base">
                                        <p:cTn id="20"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52"/>
                                        </p:tgtEl>
                                        <p:attrNameLst>
                                          <p:attrName>style.visibility</p:attrName>
                                        </p:attrNameLst>
                                      </p:cBhvr>
                                      <p:to>
                                        <p:strVal val="visible"/>
                                      </p:to>
                                    </p:set>
                                    <p:anim calcmode="lin" valueType="num">
                                      <p:cBhvr additive="base">
                                        <p:cTn id="25" dur="500" fill="hold"/>
                                        <p:tgtEl>
                                          <p:spTgt spid="6152"/>
                                        </p:tgtEl>
                                        <p:attrNameLst>
                                          <p:attrName>ppt_x</p:attrName>
                                        </p:attrNameLst>
                                      </p:cBhvr>
                                      <p:tavLst>
                                        <p:tav tm="0">
                                          <p:val>
                                            <p:strVal val="0-#ppt_w/2"/>
                                          </p:val>
                                        </p:tav>
                                        <p:tav tm="100000">
                                          <p:val>
                                            <p:strVal val="#ppt_x"/>
                                          </p:val>
                                        </p:tav>
                                      </p:tavLst>
                                    </p:anim>
                                    <p:anim calcmode="lin" valueType="num">
                                      <p:cBhvr additive="base">
                                        <p:cTn id="26" dur="500" fill="hold"/>
                                        <p:tgtEl>
                                          <p:spTgt spid="61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P spid="6149" grpId="0" autoUpdateAnimBg="0"/>
      <p:bldP spid="6150" grpId="0" autoUpdateAnimBg="0"/>
      <p:bldP spid="615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a:t>
            </a:fld>
            <a:endParaRPr lang="en-US" dirty="0"/>
          </a:p>
        </p:txBody>
      </p:sp>
      <p:sp>
        <p:nvSpPr>
          <p:cNvPr id="4" name="Title 3"/>
          <p:cNvSpPr>
            <a:spLocks noGrp="1"/>
          </p:cNvSpPr>
          <p:nvPr>
            <p:ph type="title"/>
          </p:nvPr>
        </p:nvSpPr>
        <p:spPr/>
        <p:txBody>
          <a:bodyPr/>
          <a:lstStyle/>
          <a:p>
            <a:r>
              <a:rPr lang="en-US" dirty="0"/>
              <a:t>Morenci Leaching Division</a:t>
            </a: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575" y="3684493"/>
            <a:ext cx="4275979" cy="281043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6" y="983520"/>
            <a:ext cx="4274483" cy="260684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3059" y="3684493"/>
            <a:ext cx="4840941" cy="281043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5817" y="983520"/>
            <a:ext cx="4838183" cy="2601706"/>
          </a:xfrm>
          <a:prstGeom prst="rect">
            <a:avLst/>
          </a:prstGeom>
        </p:spPr>
      </p:pic>
    </p:spTree>
    <p:extLst>
      <p:ext uri="{BB962C8B-B14F-4D97-AF65-F5344CB8AC3E}">
        <p14:creationId xmlns:p14="http://schemas.microsoft.com/office/powerpoint/2010/main" val="42164138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027"/>
          <p:cNvSpPr txBox="1">
            <a:spLocks noChangeArrowheads="1"/>
          </p:cNvSpPr>
          <p:nvPr/>
        </p:nvSpPr>
        <p:spPr bwMode="auto">
          <a:xfrm>
            <a:off x="914400" y="4419600"/>
            <a:ext cx="7467600"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600" dirty="0"/>
          </a:p>
          <a:p>
            <a:pPr>
              <a:spcBef>
                <a:spcPct val="50000"/>
              </a:spcBef>
            </a:pPr>
            <a:r>
              <a:rPr lang="en-US" altLang="en-US" sz="2600" dirty="0"/>
              <a:t>  When the task is complete, notify the 402 tower so that they can let the haul truck drivers know.</a:t>
            </a:r>
          </a:p>
        </p:txBody>
      </p:sp>
      <p:sp>
        <p:nvSpPr>
          <p:cNvPr id="7172" name="Text Box 1028"/>
          <p:cNvSpPr txBox="1">
            <a:spLocks noChangeArrowheads="1"/>
          </p:cNvSpPr>
          <p:nvPr/>
        </p:nvSpPr>
        <p:spPr bwMode="auto">
          <a:xfrm>
            <a:off x="838200" y="1396603"/>
            <a:ext cx="70866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  The lead escort vehicle is to warn on coming traffic of the pipe being pulled along the road.</a:t>
            </a:r>
          </a:p>
          <a:p>
            <a:pPr>
              <a:spcBef>
                <a:spcPct val="50000"/>
              </a:spcBef>
            </a:pPr>
            <a:endParaRPr lang="en-US" altLang="en-US" dirty="0"/>
          </a:p>
        </p:txBody>
      </p:sp>
      <p:sp>
        <p:nvSpPr>
          <p:cNvPr id="7173" name="Text Box 1029"/>
          <p:cNvSpPr txBox="1">
            <a:spLocks noChangeArrowheads="1"/>
          </p:cNvSpPr>
          <p:nvPr/>
        </p:nvSpPr>
        <p:spPr bwMode="auto">
          <a:xfrm>
            <a:off x="914400" y="2674144"/>
            <a:ext cx="73914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dirty="0"/>
              <a:t>  The rear vehicle drives behind the pipe and is to warn traffic behind about the work in progress. May also have second piece of equipment that helps control the pipe from going to far into the haul road, vendor route or from striking anything.</a:t>
            </a:r>
          </a:p>
        </p:txBody>
      </p:sp>
    </p:spTree>
    <p:extLst>
      <p:ext uri="{BB962C8B-B14F-4D97-AF65-F5344CB8AC3E}">
        <p14:creationId xmlns:p14="http://schemas.microsoft.com/office/powerpoint/2010/main" val="1936156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1+#ppt_w/2"/>
                                          </p:val>
                                        </p:tav>
                                        <p:tav tm="100000">
                                          <p:val>
                                            <p:strVal val="#ppt_x"/>
                                          </p:val>
                                        </p:tav>
                                      </p:tavLst>
                                    </p:anim>
                                    <p:anim calcmode="lin" valueType="num">
                                      <p:cBhvr additive="base">
                                        <p:cTn id="8"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0-#ppt_w/2"/>
                                          </p:val>
                                        </p:tav>
                                        <p:tav tm="100000">
                                          <p:val>
                                            <p:strVal val="#ppt_x"/>
                                          </p:val>
                                        </p:tav>
                                      </p:tavLst>
                                    </p:anim>
                                    <p:anim calcmode="lin" valueType="num">
                                      <p:cBhvr additive="base">
                                        <p:cTn id="14"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1+#ppt_w/2"/>
                                          </p:val>
                                        </p:tav>
                                        <p:tav tm="100000">
                                          <p:val>
                                            <p:strVal val="#ppt_x"/>
                                          </p:val>
                                        </p:tav>
                                      </p:tavLst>
                                    </p:anim>
                                    <p:anim calcmode="lin" valueType="num">
                                      <p:cBhvr additive="base">
                                        <p:cTn id="20"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609600" y="2057400"/>
            <a:ext cx="78486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b="1" dirty="0">
                <a:solidFill>
                  <a:srgbClr val="FFFF66"/>
                </a:solidFill>
              </a:rPr>
              <a:t>DO NOT</a:t>
            </a:r>
            <a:r>
              <a:rPr lang="en-US" altLang="en-US" sz="2600" dirty="0"/>
              <a:t> attempt to pass unless the pipe pulling equipment and escorts pull over and stop </a:t>
            </a:r>
            <a:r>
              <a:rPr lang="en-US" altLang="en-US" sz="2600" b="1" dirty="0">
                <a:solidFill>
                  <a:srgbClr val="FFFF66"/>
                </a:solidFill>
              </a:rPr>
              <a:t>AND</a:t>
            </a:r>
            <a:r>
              <a:rPr lang="en-US" altLang="en-US" sz="2600" dirty="0"/>
              <a:t> give permission for the traffic to proceed. </a:t>
            </a:r>
          </a:p>
        </p:txBody>
      </p:sp>
      <p:sp>
        <p:nvSpPr>
          <p:cNvPr id="13316" name="Text Box 4"/>
          <p:cNvSpPr txBox="1">
            <a:spLocks noChangeArrowheads="1"/>
          </p:cNvSpPr>
          <p:nvPr/>
        </p:nvSpPr>
        <p:spPr bwMode="auto">
          <a:xfrm>
            <a:off x="609600" y="3733800"/>
            <a:ext cx="8001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a:t>Keep a safe distance behind the escort vehicle in case of sudden stops.</a:t>
            </a:r>
            <a:endParaRPr lang="en-US" altLang="en-US"/>
          </a:p>
        </p:txBody>
      </p:sp>
      <p:sp>
        <p:nvSpPr>
          <p:cNvPr id="13317" name="Text Box 5"/>
          <p:cNvSpPr txBox="1">
            <a:spLocks noChangeArrowheads="1"/>
          </p:cNvSpPr>
          <p:nvPr/>
        </p:nvSpPr>
        <p:spPr bwMode="auto">
          <a:xfrm>
            <a:off x="609600" y="4876800"/>
            <a:ext cx="83058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a:t>If a pipe escorting vehicle approaches you from the opposite direction, move over to the left and proceed with caution. Obey any signals from the escorts and stop at a safe distance if the pipe escort signals you to.</a:t>
            </a:r>
          </a:p>
        </p:txBody>
      </p:sp>
      <p:sp>
        <p:nvSpPr>
          <p:cNvPr id="2" name="Title 1">
            <a:extLst>
              <a:ext uri="{FF2B5EF4-FFF2-40B4-BE49-F238E27FC236}">
                <a16:creationId xmlns:a16="http://schemas.microsoft.com/office/drawing/2014/main" id="{27EB363B-4C21-4F34-A8E3-988EEE1FC5F8}"/>
              </a:ext>
            </a:extLst>
          </p:cNvPr>
          <p:cNvSpPr>
            <a:spLocks noGrp="1"/>
          </p:cNvSpPr>
          <p:nvPr>
            <p:ph type="title"/>
          </p:nvPr>
        </p:nvSpPr>
        <p:spPr/>
        <p:txBody>
          <a:bodyPr/>
          <a:lstStyle/>
          <a:p>
            <a:r>
              <a:rPr lang="en-US" dirty="0"/>
              <a:t>Pipe Pulling Procedures</a:t>
            </a:r>
          </a:p>
        </p:txBody>
      </p:sp>
    </p:spTree>
    <p:extLst>
      <p:ext uri="{BB962C8B-B14F-4D97-AF65-F5344CB8AC3E}">
        <p14:creationId xmlns:p14="http://schemas.microsoft.com/office/powerpoint/2010/main" val="422280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6"/>
                                        </p:tgtEl>
                                        <p:attrNameLst>
                                          <p:attrName>style.visibility</p:attrName>
                                        </p:attrNameLst>
                                      </p:cBhvr>
                                      <p:to>
                                        <p:strVal val="visible"/>
                                      </p:to>
                                    </p:set>
                                    <p:anim calcmode="lin" valueType="num">
                                      <p:cBhvr additive="base">
                                        <p:cTn id="13" dur="500" fill="hold"/>
                                        <p:tgtEl>
                                          <p:spTgt spid="13316"/>
                                        </p:tgtEl>
                                        <p:attrNameLst>
                                          <p:attrName>ppt_x</p:attrName>
                                        </p:attrNameLst>
                                      </p:cBhvr>
                                      <p:tavLst>
                                        <p:tav tm="0">
                                          <p:val>
                                            <p:strVal val="0-#ppt_w/2"/>
                                          </p:val>
                                        </p:tav>
                                        <p:tav tm="100000">
                                          <p:val>
                                            <p:strVal val="#ppt_x"/>
                                          </p:val>
                                        </p:tav>
                                      </p:tavLst>
                                    </p:anim>
                                    <p:anim calcmode="lin" valueType="num">
                                      <p:cBhvr additive="base">
                                        <p:cTn id="14"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7"/>
                                        </p:tgtEl>
                                        <p:attrNameLst>
                                          <p:attrName>style.visibility</p:attrName>
                                        </p:attrNameLst>
                                      </p:cBhvr>
                                      <p:to>
                                        <p:strVal val="visible"/>
                                      </p:to>
                                    </p:set>
                                    <p:anim calcmode="lin" valueType="num">
                                      <p:cBhvr additive="base">
                                        <p:cTn id="19" dur="500" fill="hold"/>
                                        <p:tgtEl>
                                          <p:spTgt spid="13317"/>
                                        </p:tgtEl>
                                        <p:attrNameLst>
                                          <p:attrName>ppt_x</p:attrName>
                                        </p:attrNameLst>
                                      </p:cBhvr>
                                      <p:tavLst>
                                        <p:tav tm="0">
                                          <p:val>
                                            <p:strVal val="0-#ppt_w/2"/>
                                          </p:val>
                                        </p:tav>
                                        <p:tav tm="100000">
                                          <p:val>
                                            <p:strVal val="#ppt_x"/>
                                          </p:val>
                                        </p:tav>
                                      </p:tavLst>
                                    </p:anim>
                                    <p:anim calcmode="lin" valueType="num">
                                      <p:cBhvr additive="base">
                                        <p:cTn id="20"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P spid="13316" grpId="0" autoUpdateAnimBg="0"/>
      <p:bldP spid="1331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00000017.JPG"/>
          <p:cNvPicPr>
            <a:picLocks noChangeAspect="1" noChangeArrowheads="1"/>
          </p:cNvPicPr>
          <p:nvPr/>
        </p:nvPicPr>
        <p:blipFill>
          <a:blip r:embed="rId2">
            <a:extLst>
              <a:ext uri="{28A0092B-C50C-407E-A947-70E740481C1C}">
                <a14:useLocalDpi xmlns:a14="http://schemas.microsoft.com/office/drawing/2010/main" val="0"/>
              </a:ext>
            </a:extLst>
          </a:blip>
          <a:srcRect l="18750" t="38333" b="20000"/>
          <a:stretch>
            <a:fillRect/>
          </a:stretch>
        </p:blipFill>
        <p:spPr bwMode="auto">
          <a:xfrm>
            <a:off x="409433" y="1190625"/>
            <a:ext cx="9007522" cy="475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723331" y="341194"/>
            <a:ext cx="82159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rPr>
              <a:t>Here’s an example of pipe pulling and escorting.</a:t>
            </a:r>
            <a:endParaRPr lang="en-US" altLang="en-US" dirty="0">
              <a:solidFill>
                <a:srgbClr val="FF0000"/>
              </a:solidFill>
            </a:endParaRPr>
          </a:p>
        </p:txBody>
      </p:sp>
      <p:sp>
        <p:nvSpPr>
          <p:cNvPr id="2052" name="AutoShape 4"/>
          <p:cNvSpPr>
            <a:spLocks noChangeArrowheads="1"/>
          </p:cNvSpPr>
          <p:nvPr/>
        </p:nvSpPr>
        <p:spPr bwMode="auto">
          <a:xfrm>
            <a:off x="7846325" y="4676775"/>
            <a:ext cx="381000" cy="990600"/>
          </a:xfrm>
          <a:prstGeom prst="upArrow">
            <a:avLst>
              <a:gd name="adj1" fmla="val 50000"/>
              <a:gd name="adj2" fmla="val 6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 name="AutoShape 6"/>
          <p:cNvSpPr>
            <a:spLocks noChangeArrowheads="1"/>
          </p:cNvSpPr>
          <p:nvPr/>
        </p:nvSpPr>
        <p:spPr bwMode="auto">
          <a:xfrm rot="5357853">
            <a:off x="877576" y="2589661"/>
            <a:ext cx="304800" cy="609600"/>
          </a:xfrm>
          <a:prstGeom prst="upArrow">
            <a:avLst>
              <a:gd name="adj1" fmla="val 50000"/>
              <a:gd name="adj2"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79858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200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1+#ppt_w/2"/>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12" fill="hold" nodeType="afterEffect">
                                  <p:stCondLst>
                                    <p:cond delay="100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500" fill="hold"/>
                                        <p:tgtEl>
                                          <p:spTgt spid="2054"/>
                                        </p:tgtEl>
                                        <p:attrNameLst>
                                          <p:attrName>ppt_x</p:attrName>
                                        </p:attrNameLst>
                                      </p:cBhvr>
                                      <p:tavLst>
                                        <p:tav tm="0">
                                          <p:val>
                                            <p:strVal val="0-#ppt_w/2"/>
                                          </p:val>
                                        </p:tav>
                                        <p:tav tm="100000">
                                          <p:val>
                                            <p:strVal val="#ppt_x"/>
                                          </p:val>
                                        </p:tav>
                                      </p:tavLst>
                                    </p:anim>
                                    <p:anim calcmode="lin" valueType="num">
                                      <p:cBhvr additive="base">
                                        <p:cTn id="13"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00000029.JPG"/>
          <p:cNvPicPr>
            <a:picLocks noChangeAspect="1" noChangeArrowheads="1"/>
          </p:cNvPicPr>
          <p:nvPr/>
        </p:nvPicPr>
        <p:blipFill>
          <a:blip r:embed="rId2">
            <a:lum contrast="34000"/>
            <a:extLst>
              <a:ext uri="{28A0092B-C50C-407E-A947-70E740481C1C}">
                <a14:useLocalDpi xmlns:a14="http://schemas.microsoft.com/office/drawing/2010/main" val="0"/>
              </a:ext>
            </a:extLst>
          </a:blip>
          <a:srcRect l="38750" t="33333" b="23334"/>
          <a:stretch>
            <a:fillRect/>
          </a:stretch>
        </p:blipFill>
        <p:spPr bwMode="auto">
          <a:xfrm>
            <a:off x="1143000" y="1219200"/>
            <a:ext cx="6705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492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781" y="1657159"/>
            <a:ext cx="8060315" cy="3426118"/>
          </a:xfrm>
        </p:spPr>
        <p:txBody>
          <a:bodyPr/>
          <a:lstStyle/>
          <a:p>
            <a:pPr algn="ctr"/>
            <a:r>
              <a:rPr lang="en-US" sz="4400" b="0" dirty="0">
                <a:solidFill>
                  <a:schemeClr val="tx1"/>
                </a:solidFill>
              </a:rPr>
              <a:t>Thank </a:t>
            </a:r>
            <a:r>
              <a:rPr lang="en-US" sz="4400" b="0">
                <a:solidFill>
                  <a:schemeClr val="tx1"/>
                </a:solidFill>
              </a:rPr>
              <a:t>You Questions??</a:t>
            </a:r>
            <a:endParaRPr lang="en-US" sz="4400" b="0" dirty="0">
              <a:solidFill>
                <a:schemeClr val="tx1"/>
              </a:solidFill>
            </a:endParaRPr>
          </a:p>
        </p:txBody>
      </p:sp>
      <p:sp>
        <p:nvSpPr>
          <p:cNvPr id="3" name="Slide Number Placeholder 2"/>
          <p:cNvSpPr>
            <a:spLocks noGrp="1"/>
          </p:cNvSpPr>
          <p:nvPr>
            <p:ph type="sldNum" sz="quarter" idx="4294967295"/>
          </p:nvPr>
        </p:nvSpPr>
        <p:spPr bwMode="auto">
          <a:xfrm>
            <a:off x="0" y="6594195"/>
            <a:ext cx="397565"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smtClean="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smtClean="0"/>
              <a:pPr>
                <a:defRPr/>
              </a:pPr>
              <a:t>54</a:t>
            </a:fld>
            <a:endParaRPr lang="en-US" dirty="0"/>
          </a:p>
        </p:txBody>
      </p:sp>
    </p:spTree>
    <p:extLst>
      <p:ext uri="{BB962C8B-B14F-4D97-AF65-F5344CB8AC3E}">
        <p14:creationId xmlns:p14="http://schemas.microsoft.com/office/powerpoint/2010/main" val="18759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6</a:t>
            </a:fld>
            <a:endParaRPr lang="en-US" dirty="0"/>
          </a:p>
        </p:txBody>
      </p:sp>
      <p:sp>
        <p:nvSpPr>
          <p:cNvPr id="4" name="Title 3"/>
          <p:cNvSpPr>
            <a:spLocks noGrp="1"/>
          </p:cNvSpPr>
          <p:nvPr>
            <p:ph type="title"/>
          </p:nvPr>
        </p:nvSpPr>
        <p:spPr/>
        <p:txBody>
          <a:bodyPr/>
          <a:lstStyle/>
          <a:p>
            <a:r>
              <a:rPr lang="en-US" dirty="0"/>
              <a:t>Raff to PLS</a:t>
            </a:r>
          </a:p>
        </p:txBody>
      </p:sp>
      <p:pic>
        <p:nvPicPr>
          <p:cNvPr id="7" name="Content Placeholder 6"/>
          <p:cNvPicPr>
            <a:picLocks noGrp="1" noChangeAspect="1"/>
          </p:cNvPicPr>
          <p:nvPr>
            <p:ph idx="1"/>
          </p:nvPr>
        </p:nvPicPr>
        <p:blipFill>
          <a:blip r:embed="rId3"/>
          <a:stretch>
            <a:fillRect/>
          </a:stretch>
        </p:blipFill>
        <p:spPr>
          <a:xfrm>
            <a:off x="214312" y="1011545"/>
            <a:ext cx="4472280" cy="3357377"/>
          </a:xfrm>
          <a:prstGeom prst="rect">
            <a:avLst/>
          </a:prstGeom>
        </p:spPr>
      </p:pic>
      <p:sp>
        <p:nvSpPr>
          <p:cNvPr id="9" name="Rectangle 8"/>
          <p:cNvSpPr/>
          <p:nvPr/>
        </p:nvSpPr>
        <p:spPr>
          <a:xfrm>
            <a:off x="4686592" y="1588323"/>
            <a:ext cx="4572000" cy="1200329"/>
          </a:xfrm>
          <a:prstGeom prst="rect">
            <a:avLst/>
          </a:prstGeom>
        </p:spPr>
        <p:txBody>
          <a:bodyPr>
            <a:spAutoFit/>
          </a:bodyPr>
          <a:lstStyle/>
          <a:p>
            <a:r>
              <a:rPr lang="en-US" altLang="en-US" b="1" dirty="0">
                <a:latin typeface="Times New Roman" panose="02020603050405020304" pitchFamily="18" charset="0"/>
              </a:rPr>
              <a:t>Once </a:t>
            </a:r>
            <a:r>
              <a:rPr lang="en-US" altLang="en-US" b="1" dirty="0" err="1">
                <a:latin typeface="Times New Roman" panose="02020603050405020304" pitchFamily="18" charset="0"/>
              </a:rPr>
              <a:t>raffinate</a:t>
            </a:r>
            <a:r>
              <a:rPr lang="en-US" altLang="en-US" b="1" dirty="0">
                <a:latin typeface="Times New Roman" panose="02020603050405020304" pitchFamily="18" charset="0"/>
              </a:rPr>
              <a:t> solution has leached through a stockpile, it reports at the base of the stockpile as Pregnant Leach Solution (PLS) in a collection sump. </a:t>
            </a:r>
          </a:p>
        </p:txBody>
      </p:sp>
      <p:pic>
        <p:nvPicPr>
          <p:cNvPr id="8" name="Picture 7"/>
          <p:cNvPicPr>
            <a:picLocks noChangeAspect="1"/>
          </p:cNvPicPr>
          <p:nvPr/>
        </p:nvPicPr>
        <p:blipFill>
          <a:blip r:embed="rId4"/>
          <a:stretch>
            <a:fillRect/>
          </a:stretch>
        </p:blipFill>
        <p:spPr>
          <a:xfrm>
            <a:off x="4686592" y="3724835"/>
            <a:ext cx="4457408" cy="2570281"/>
          </a:xfrm>
          <a:prstGeom prst="rect">
            <a:avLst/>
          </a:prstGeom>
        </p:spPr>
      </p:pic>
      <p:sp>
        <p:nvSpPr>
          <p:cNvPr id="11" name="Rectangle 10"/>
          <p:cNvSpPr/>
          <p:nvPr/>
        </p:nvSpPr>
        <p:spPr>
          <a:xfrm>
            <a:off x="214312" y="5158393"/>
            <a:ext cx="4572000" cy="646331"/>
          </a:xfrm>
          <a:prstGeom prst="rect">
            <a:avLst/>
          </a:prstGeom>
        </p:spPr>
        <p:txBody>
          <a:bodyPr>
            <a:spAutoFit/>
          </a:bodyPr>
          <a:lstStyle/>
          <a:p>
            <a:r>
              <a:rPr lang="en-US" altLang="en-US" b="1" dirty="0">
                <a:latin typeface="Times New Roman" panose="02020603050405020304" pitchFamily="18" charset="0"/>
              </a:rPr>
              <a:t>Here is the Central SX Train with the PLS feed pond </a:t>
            </a:r>
            <a:endParaRPr lang="en-US" dirty="0"/>
          </a:p>
        </p:txBody>
      </p:sp>
    </p:spTree>
    <p:extLst>
      <p:ext uri="{BB962C8B-B14F-4D97-AF65-F5344CB8AC3E}">
        <p14:creationId xmlns:p14="http://schemas.microsoft.com/office/powerpoint/2010/main" val="8584930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7</a:t>
            </a:fld>
            <a:endParaRPr lang="en-US" dirty="0"/>
          </a:p>
        </p:txBody>
      </p:sp>
      <p:pic>
        <p:nvPicPr>
          <p:cNvPr id="5" name="Content Placeholder 4"/>
          <p:cNvPicPr>
            <a:picLocks noGrp="1" noChangeAspect="1"/>
          </p:cNvPicPr>
          <p:nvPr>
            <p:ph idx="1"/>
          </p:nvPr>
        </p:nvPicPr>
        <p:blipFill>
          <a:blip r:embed="rId2"/>
          <a:stretch>
            <a:fillRect/>
          </a:stretch>
        </p:blipFill>
        <p:spPr>
          <a:xfrm>
            <a:off x="28575" y="1021975"/>
            <a:ext cx="9115425" cy="5338483"/>
          </a:xfrm>
          <a:prstGeom prst="rect">
            <a:avLst/>
          </a:prstGeom>
        </p:spPr>
      </p:pic>
      <p:sp>
        <p:nvSpPr>
          <p:cNvPr id="4" name="Title 3"/>
          <p:cNvSpPr>
            <a:spLocks noGrp="1"/>
          </p:cNvSpPr>
          <p:nvPr>
            <p:ph type="title"/>
          </p:nvPr>
        </p:nvSpPr>
        <p:spPr/>
        <p:txBody>
          <a:bodyPr/>
          <a:lstStyle/>
          <a:p>
            <a:r>
              <a:rPr lang="en-US" dirty="0"/>
              <a:t>Crushed Ore to Cathode</a:t>
            </a:r>
          </a:p>
        </p:txBody>
      </p:sp>
    </p:spTree>
    <p:extLst>
      <p:ext uri="{BB962C8B-B14F-4D97-AF65-F5344CB8AC3E}">
        <p14:creationId xmlns:p14="http://schemas.microsoft.com/office/powerpoint/2010/main" val="1055833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8</a:t>
            </a:fld>
            <a:endParaRPr lang="en-US" dirty="0"/>
          </a:p>
        </p:txBody>
      </p:sp>
      <p:sp>
        <p:nvSpPr>
          <p:cNvPr id="4" name="Title 3"/>
          <p:cNvSpPr>
            <a:spLocks noGrp="1"/>
          </p:cNvSpPr>
          <p:nvPr>
            <p:ph type="title"/>
          </p:nvPr>
        </p:nvSpPr>
        <p:spPr/>
        <p:txBody>
          <a:bodyPr/>
          <a:lstStyle/>
          <a:p>
            <a:r>
              <a:rPr lang="en-US" dirty="0"/>
              <a:t>Introduction </a:t>
            </a:r>
          </a:p>
        </p:txBody>
      </p:sp>
      <p:sp>
        <p:nvSpPr>
          <p:cNvPr id="5" name="Content Placeholder 3"/>
          <p:cNvSpPr>
            <a:spLocks noGrp="1"/>
          </p:cNvSpPr>
          <p:nvPr>
            <p:ph idx="1"/>
          </p:nvPr>
        </p:nvSpPr>
        <p:spPr>
          <a:xfrm>
            <a:off x="647700" y="1440874"/>
            <a:ext cx="7939088" cy="5061526"/>
          </a:xfrm>
        </p:spPr>
        <p:txBody>
          <a:bodyPr/>
          <a:lstStyle/>
          <a:p>
            <a:pPr marL="0" indent="0">
              <a:buNone/>
            </a:pPr>
            <a:r>
              <a:rPr lang="en-US" altLang="en-US" dirty="0"/>
              <a:t>Emergency Response Procedures, "Mayday”</a:t>
            </a:r>
          </a:p>
          <a:p>
            <a:pPr marL="0" indent="0">
              <a:buNone/>
            </a:pPr>
            <a:endParaRPr lang="en-US" altLang="en-US" dirty="0"/>
          </a:p>
          <a:p>
            <a:pPr marL="0" indent="0">
              <a:buNone/>
            </a:pPr>
            <a:r>
              <a:rPr lang="en-US" altLang="en-US" dirty="0"/>
              <a:t>Emergency Procedures </a:t>
            </a:r>
          </a:p>
          <a:p>
            <a:pPr marL="0" indent="0">
              <a:buNone/>
            </a:pPr>
            <a:endParaRPr lang="en-US" altLang="en-US" dirty="0"/>
          </a:p>
          <a:p>
            <a:pPr marL="0" indent="0">
              <a:buNone/>
            </a:pPr>
            <a:r>
              <a:rPr lang="en-US" altLang="en-US" dirty="0"/>
              <a:t>Responsibilities During a Mayday</a:t>
            </a:r>
          </a:p>
          <a:p>
            <a:pPr marL="0" indent="0">
              <a:buNone/>
            </a:pPr>
            <a:endParaRPr lang="en-US" altLang="en-US" sz="1000" dirty="0"/>
          </a:p>
          <a:p>
            <a:pPr lvl="1"/>
            <a:r>
              <a:rPr lang="en-US" altLang="en-US" dirty="0"/>
              <a:t>Employee</a:t>
            </a:r>
          </a:p>
          <a:p>
            <a:pPr lvl="1"/>
            <a:r>
              <a:rPr lang="en-US" altLang="en-US" dirty="0"/>
              <a:t>Security </a:t>
            </a:r>
          </a:p>
          <a:p>
            <a:pPr lvl="1"/>
            <a:r>
              <a:rPr lang="en-US" altLang="en-US" dirty="0"/>
              <a:t>Health &amp; Safety Specialists</a:t>
            </a:r>
          </a:p>
          <a:p>
            <a:pPr lvl="1"/>
            <a:r>
              <a:rPr lang="en-US" altLang="en-US" dirty="0"/>
              <a:t>ERRT Escort Points &amp; Procedures </a:t>
            </a:r>
          </a:p>
          <a:p>
            <a:endParaRPr lang="en-US" dirty="0"/>
          </a:p>
        </p:txBody>
      </p:sp>
    </p:spTree>
    <p:extLst>
      <p:ext uri="{BB962C8B-B14F-4D97-AF65-F5344CB8AC3E}">
        <p14:creationId xmlns:p14="http://schemas.microsoft.com/office/powerpoint/2010/main" val="339049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bwMode="auto">
          <a:xfrm>
            <a:off x="28575" y="6594195"/>
            <a:ext cx="37147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bg1"/>
                </a:solidFill>
                <a:latin typeface="Franklin Gothic Medium" panose="020B0603020102020204"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9</a:t>
            </a:fld>
            <a:endParaRPr lang="en-US" dirty="0"/>
          </a:p>
        </p:txBody>
      </p:sp>
      <p:sp>
        <p:nvSpPr>
          <p:cNvPr id="4" name="Title 3"/>
          <p:cNvSpPr>
            <a:spLocks noGrp="1"/>
          </p:cNvSpPr>
          <p:nvPr>
            <p:ph type="title"/>
          </p:nvPr>
        </p:nvSpPr>
        <p:spPr/>
        <p:txBody>
          <a:bodyPr/>
          <a:lstStyle/>
          <a:p>
            <a:r>
              <a:rPr lang="en-US" dirty="0"/>
              <a:t>Emergency Procedures </a:t>
            </a:r>
          </a:p>
        </p:txBody>
      </p:sp>
      <p:sp>
        <p:nvSpPr>
          <p:cNvPr id="5" name="Content Placeholder 3"/>
          <p:cNvSpPr>
            <a:spLocks noGrp="1"/>
          </p:cNvSpPr>
          <p:nvPr>
            <p:ph idx="1"/>
          </p:nvPr>
        </p:nvSpPr>
        <p:spPr>
          <a:xfrm>
            <a:off x="602456" y="1512277"/>
            <a:ext cx="8236744" cy="4780368"/>
          </a:xfrm>
        </p:spPr>
        <p:txBody>
          <a:bodyPr/>
          <a:lstStyle/>
          <a:p>
            <a:pPr>
              <a:lnSpc>
                <a:spcPct val="80000"/>
              </a:lnSpc>
            </a:pPr>
            <a:r>
              <a:rPr lang="en-US" altLang="en-US" dirty="0"/>
              <a:t>All incidents </a:t>
            </a:r>
            <a:r>
              <a:rPr lang="en-US" altLang="en-US" b="1" dirty="0"/>
              <a:t>MUST</a:t>
            </a:r>
            <a:r>
              <a:rPr lang="en-US" altLang="en-US" dirty="0"/>
              <a:t> be reported to your supervisor/coach immediately after the incident occurs.</a:t>
            </a:r>
          </a:p>
          <a:p>
            <a:pPr>
              <a:lnSpc>
                <a:spcPct val="80000"/>
              </a:lnSpc>
            </a:pPr>
            <a:endParaRPr lang="en-US" altLang="en-US" dirty="0"/>
          </a:p>
          <a:p>
            <a:pPr>
              <a:lnSpc>
                <a:spcPct val="80000"/>
              </a:lnSpc>
            </a:pPr>
            <a:r>
              <a:rPr lang="en-US" altLang="en-US" dirty="0"/>
              <a:t>If medical attention is required, it is the supervisor’s responsibility to notify the Emergency Rescue Response Team (ERRT) and the area Health and Safety Specialist.</a:t>
            </a:r>
          </a:p>
          <a:p>
            <a:pPr>
              <a:lnSpc>
                <a:spcPct val="80000"/>
              </a:lnSpc>
            </a:pPr>
            <a:endParaRPr lang="en-US" altLang="en-US" dirty="0"/>
          </a:p>
          <a:p>
            <a:pPr>
              <a:lnSpc>
                <a:spcPct val="80000"/>
              </a:lnSpc>
            </a:pPr>
            <a:r>
              <a:rPr lang="en-US" altLang="en-US" dirty="0"/>
              <a:t>If you are not feeling well contact your supervisor immediately.  Do not continue working or attempt to operate any vehicle or equipment.  </a:t>
            </a:r>
          </a:p>
          <a:p>
            <a:endParaRPr lang="en-US" dirty="0"/>
          </a:p>
        </p:txBody>
      </p:sp>
    </p:spTree>
    <p:extLst>
      <p:ext uri="{BB962C8B-B14F-4D97-AF65-F5344CB8AC3E}">
        <p14:creationId xmlns:p14="http://schemas.microsoft.com/office/powerpoint/2010/main" val="3713845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FCX_2014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cx_2020_template_widescreen_office365" id="{F8D3C739-BB41-4386-AECA-A93AD18CB7F7}" vid="{F9EEF6A2-D1F0-4F1B-BFA5-0B900081BF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607997-8241-496c-997e-277352d2442c" xsi:nil="true"/>
    <lcf76f155ced4ddcb4097134ff3c332f xmlns="96b50f58-a40e-4869-8bc2-ee1dec35f0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FA4A6-5935-4F46-9F9A-765B635B37CD}">
  <ds:schemaRefs>
    <ds:schemaRef ds:uri="25a3576c-576b-455c-ab19-8dd46e246030"/>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purl.org/dc/terms/"/>
    <ds:schemaRef ds:uri="http://schemas.openxmlformats.org/package/2006/metadata/core-properties"/>
    <ds:schemaRef ds:uri="a2b30e64-5d77-4c43-ae26-aa40e25a29c8"/>
    <ds:schemaRef ds:uri="http://www.w3.org/XML/1998/namespace"/>
  </ds:schemaRefs>
</ds:datastoreItem>
</file>

<file path=customXml/itemProps2.xml><?xml version="1.0" encoding="utf-8"?>
<ds:datastoreItem xmlns:ds="http://schemas.openxmlformats.org/officeDocument/2006/customXml" ds:itemID="{4AD3A1ED-EBF9-40AE-99C6-1FF7DEAE4073}"/>
</file>

<file path=customXml/itemProps3.xml><?xml version="1.0" encoding="utf-8"?>
<ds:datastoreItem xmlns:ds="http://schemas.openxmlformats.org/officeDocument/2006/customXml" ds:itemID="{15E7DC10-31B9-43E1-AF08-8DAFB960FD58}">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296</TotalTime>
  <Words>2353</Words>
  <Application>Microsoft Office PowerPoint</Application>
  <PresentationFormat>On-screen Show (4:3)</PresentationFormat>
  <Paragraphs>407</Paragraphs>
  <Slides>54</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Calibri</vt:lpstr>
      <vt:lpstr>Courier New</vt:lpstr>
      <vt:lpstr>Franklin Gothic Book</vt:lpstr>
      <vt:lpstr>Franklin Gothic Medium</vt:lpstr>
      <vt:lpstr>Tahoma</vt:lpstr>
      <vt:lpstr>Times New Roman</vt:lpstr>
      <vt:lpstr>Wingdings</vt:lpstr>
      <vt:lpstr>FCX_2014_template</vt:lpstr>
      <vt:lpstr>PowerPoint Presentation</vt:lpstr>
      <vt:lpstr>PowerPoint Presentation</vt:lpstr>
      <vt:lpstr>Morenci MFL Leaching Operations</vt:lpstr>
      <vt:lpstr>Leaching ROM Operations</vt:lpstr>
      <vt:lpstr>Morenci Leaching Division</vt:lpstr>
      <vt:lpstr>Raff to PLS</vt:lpstr>
      <vt:lpstr>Crushed Ore to Cathode</vt:lpstr>
      <vt:lpstr>Introduction </vt:lpstr>
      <vt:lpstr>Emergency Procedures </vt:lpstr>
      <vt:lpstr>Emergency Response Procedures   “Mayday”</vt:lpstr>
      <vt:lpstr>EMERGENCY SITUATIONS</vt:lpstr>
      <vt:lpstr>Reporting of Emergencies </vt:lpstr>
      <vt:lpstr>MAYDAY!  MAYDAY!  MAYDAY! </vt:lpstr>
      <vt:lpstr>Responsibilities for Security </vt:lpstr>
      <vt:lpstr>Responsibilities for the Safety Specialist</vt:lpstr>
      <vt:lpstr>Emergency Procedure </vt:lpstr>
      <vt:lpstr>Important Information </vt:lpstr>
      <vt:lpstr>PowerPoint Presentation</vt:lpstr>
      <vt:lpstr>Non-Emergency Procedures </vt:lpstr>
      <vt:lpstr>Meeting Points  </vt:lpstr>
      <vt:lpstr>Escort #4 </vt:lpstr>
      <vt:lpstr>PowerPoint Presentation</vt:lpstr>
      <vt:lpstr>PPE</vt:lpstr>
      <vt:lpstr>PPE</vt:lpstr>
      <vt:lpstr>PPE cont’d</vt:lpstr>
      <vt:lpstr>Pre-Shift Area &amp; Equipment Inspections</vt:lpstr>
      <vt:lpstr>Pre-Shift  Area Inspections </vt:lpstr>
      <vt:lpstr>Equipment Inspections </vt:lpstr>
      <vt:lpstr>CHOCK YOUR TIRE</vt:lpstr>
      <vt:lpstr>LOTOTO</vt:lpstr>
      <vt:lpstr>LOTOTO</vt:lpstr>
      <vt:lpstr>Flagging &amp; Barricading</vt:lpstr>
      <vt:lpstr>RESTRICTED ACCESS</vt:lpstr>
      <vt:lpstr>RESTRICTED ACCESS</vt:lpstr>
      <vt:lpstr>Restricted Access </vt:lpstr>
      <vt:lpstr>  Environmental </vt:lpstr>
      <vt:lpstr>Environmental </vt:lpstr>
      <vt:lpstr>Environmental </vt:lpstr>
      <vt:lpstr>Hazard   Recognition </vt:lpstr>
      <vt:lpstr>HEAVY MACHINERY &amp; RR TRAFFIC</vt:lpstr>
      <vt:lpstr>Water Hazard</vt:lpstr>
      <vt:lpstr>PowerPoint Presentation</vt:lpstr>
      <vt:lpstr>Lightning Alerts </vt:lpstr>
      <vt:lpstr>Lightning Alerts </vt:lpstr>
      <vt:lpstr>Heat Stress </vt:lpstr>
      <vt:lpstr>Housekeeping </vt:lpstr>
      <vt:lpstr>Watch out for critters</vt:lpstr>
      <vt:lpstr>Pipe Pulling Procedures</vt:lpstr>
      <vt:lpstr>PowerPoint Presentation</vt:lpstr>
      <vt:lpstr>PowerPoint Presentation</vt:lpstr>
      <vt:lpstr>Pipe Pulling Procedures</vt:lpstr>
      <vt:lpstr>PowerPoint Presentation</vt:lpstr>
      <vt:lpstr>PowerPoint Presentation</vt:lpstr>
      <vt:lpstr>Thank You Questions??</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Provencio, Alejandro</cp:lastModifiedBy>
  <cp:revision>29</cp:revision>
  <cp:lastPrinted>2016-04-14T16:50:46Z</cp:lastPrinted>
  <dcterms:created xsi:type="dcterms:W3CDTF">2017-04-25T16:36:55Z</dcterms:created>
  <dcterms:modified xsi:type="dcterms:W3CDTF">2023-08-24T13:57:47Z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0x0101000625A717CE324144AA678D44AED611A7</vt:lpwstr>
  </property>
</Properties>
</file>