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5"/>
    <p:sldMasterId id="2147483672" r:id="rId6"/>
    <p:sldMasterId id="2147483727" r:id="rId7"/>
  </p:sldMasterIdLst>
  <p:notesMasterIdLst>
    <p:notesMasterId r:id="rId58"/>
  </p:notesMasterIdLst>
  <p:handoutMasterIdLst>
    <p:handoutMasterId r:id="rId59"/>
  </p:handoutMasterIdLst>
  <p:sldIdLst>
    <p:sldId id="257" r:id="rId8"/>
    <p:sldId id="374" r:id="rId9"/>
    <p:sldId id="373" r:id="rId10"/>
    <p:sldId id="441" r:id="rId11"/>
    <p:sldId id="452" r:id="rId12"/>
    <p:sldId id="469" r:id="rId13"/>
    <p:sldId id="470" r:id="rId14"/>
    <p:sldId id="471" r:id="rId15"/>
    <p:sldId id="475" r:id="rId16"/>
    <p:sldId id="467" r:id="rId17"/>
    <p:sldId id="476" r:id="rId18"/>
    <p:sldId id="477" r:id="rId19"/>
    <p:sldId id="478" r:id="rId20"/>
    <p:sldId id="479" r:id="rId21"/>
    <p:sldId id="472" r:id="rId22"/>
    <p:sldId id="509" r:id="rId23"/>
    <p:sldId id="480" r:id="rId24"/>
    <p:sldId id="474" r:id="rId25"/>
    <p:sldId id="481" r:id="rId26"/>
    <p:sldId id="482" r:id="rId27"/>
    <p:sldId id="489" r:id="rId28"/>
    <p:sldId id="488" r:id="rId29"/>
    <p:sldId id="484" r:id="rId30"/>
    <p:sldId id="486" r:id="rId31"/>
    <p:sldId id="485" r:id="rId32"/>
    <p:sldId id="487" r:id="rId33"/>
    <p:sldId id="490" r:id="rId34"/>
    <p:sldId id="491" r:id="rId35"/>
    <p:sldId id="511" r:id="rId36"/>
    <p:sldId id="516" r:id="rId37"/>
    <p:sldId id="514" r:id="rId38"/>
    <p:sldId id="515" r:id="rId39"/>
    <p:sldId id="495" r:id="rId40"/>
    <p:sldId id="493" r:id="rId41"/>
    <p:sldId id="494" r:id="rId42"/>
    <p:sldId id="496" r:id="rId43"/>
    <p:sldId id="497" r:id="rId44"/>
    <p:sldId id="510" r:id="rId45"/>
    <p:sldId id="498" r:id="rId46"/>
    <p:sldId id="501" r:id="rId47"/>
    <p:sldId id="500" r:id="rId48"/>
    <p:sldId id="465" r:id="rId49"/>
    <p:sldId id="466" r:id="rId50"/>
    <p:sldId id="502" r:id="rId51"/>
    <p:sldId id="503" r:id="rId52"/>
    <p:sldId id="504" r:id="rId53"/>
    <p:sldId id="505" r:id="rId54"/>
    <p:sldId id="506" r:id="rId55"/>
    <p:sldId id="507" r:id="rId56"/>
    <p:sldId id="50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CC"/>
    <a:srgbClr val="D1F3FF"/>
    <a:srgbClr val="4FD1FF"/>
    <a:srgbClr val="00B0F0"/>
    <a:srgbClr val="B4DE8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1040" autoAdjust="0"/>
  </p:normalViewPr>
  <p:slideViewPr>
    <p:cSldViewPr snapToGrid="0" showGuides="1">
      <p:cViewPr varScale="1">
        <p:scale>
          <a:sx n="103" d="100"/>
          <a:sy n="103" d="100"/>
        </p:scale>
        <p:origin x="175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howGuides="1">
      <p:cViewPr varScale="1">
        <p:scale>
          <a:sx n="75" d="100"/>
          <a:sy n="75" d="100"/>
        </p:scale>
        <p:origin x="286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73CE4B-23B0-4E29-8829-38C241BDBAD2}" type="datetimeFigureOut">
              <a:rPr lang="en-US" smtClean="0"/>
              <a:t>6/11/2019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D5EE7-B2A2-4F9E-B300-42DCC6354330}" type="slidenum">
              <a:rPr lang="en-US" smtClean="0"/>
              <a:t>‹#›</a:t>
            </a:fld>
            <a:endParaRPr lang="en-US"/>
          </a:p>
        </p:txBody>
      </p:sp>
    </p:spTree>
    <p:extLst>
      <p:ext uri="{BB962C8B-B14F-4D97-AF65-F5344CB8AC3E}">
        <p14:creationId xmlns:p14="http://schemas.microsoft.com/office/powerpoint/2010/main" val="425167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A1CF9-6607-4E80-8122-C53CA39E5E3B}" type="datetimeFigureOut">
              <a:rPr lang="en-US" smtClean="0"/>
              <a:t>6/11/2019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FCD5C-19B0-4F7A-B49D-975DBE93C182}" type="slidenum">
              <a:rPr lang="en-US" smtClean="0"/>
              <a:t>‹#›</a:t>
            </a:fld>
            <a:endParaRPr lang="en-US"/>
          </a:p>
        </p:txBody>
      </p:sp>
    </p:spTree>
    <p:extLst>
      <p:ext uri="{BB962C8B-B14F-4D97-AF65-F5344CB8AC3E}">
        <p14:creationId xmlns:p14="http://schemas.microsoft.com/office/powerpoint/2010/main" val="123690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1</a:t>
            </a:fld>
            <a:endParaRPr lang="en-US"/>
          </a:p>
        </p:txBody>
      </p:sp>
    </p:spTree>
    <p:extLst>
      <p:ext uri="{BB962C8B-B14F-4D97-AF65-F5344CB8AC3E}">
        <p14:creationId xmlns:p14="http://schemas.microsoft.com/office/powerpoint/2010/main" val="4272519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example of an SOP for </a:t>
            </a:r>
            <a:r>
              <a:rPr lang="en-US" sz="1200" i="1" kern="1200" dirty="0" smtClean="0">
                <a:solidFill>
                  <a:schemeClr val="tx1"/>
                </a:solidFill>
                <a:effectLst/>
                <a:latin typeface="+mn-lt"/>
                <a:ea typeface="+mn-ea"/>
                <a:cs typeface="+mn-cs"/>
              </a:rPr>
              <a:t>Breaking the Cell Line Contact</a:t>
            </a:r>
            <a:r>
              <a:rPr lang="en-US" sz="1200" kern="1200" dirty="0" smtClean="0">
                <a:solidFill>
                  <a:schemeClr val="tx1"/>
                </a:solidFill>
                <a:effectLst/>
                <a:latin typeface="+mn-lt"/>
                <a:ea typeface="+mn-ea"/>
                <a:cs typeface="+mn-cs"/>
              </a:rPr>
              <a:t>. Note the potential hazards and/or possible behavior breakdowns in the highlighted text. As people become more aware of stray current and arc flash hazards, SOPs should be reviewed to ensure the hazards are identified.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10</a:t>
            </a:fld>
            <a:endParaRPr lang="en-US"/>
          </a:p>
        </p:txBody>
      </p:sp>
    </p:spTree>
    <p:extLst>
      <p:ext uri="{BB962C8B-B14F-4D97-AF65-F5344CB8AC3E}">
        <p14:creationId xmlns:p14="http://schemas.microsoft.com/office/powerpoint/2010/main" val="167067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example of an SOP for </a:t>
            </a:r>
            <a:r>
              <a:rPr lang="en-US" sz="1200" i="1" kern="1200" dirty="0" smtClean="0">
                <a:solidFill>
                  <a:schemeClr val="tx1"/>
                </a:solidFill>
                <a:effectLst/>
                <a:latin typeface="+mn-lt"/>
                <a:ea typeface="+mn-ea"/>
                <a:cs typeface="+mn-cs"/>
              </a:rPr>
              <a:t>Breaking the Cell Line Contact</a:t>
            </a:r>
            <a:r>
              <a:rPr lang="en-US" sz="1200" kern="1200" dirty="0" smtClean="0">
                <a:solidFill>
                  <a:schemeClr val="tx1"/>
                </a:solidFill>
                <a:effectLst/>
                <a:latin typeface="+mn-lt"/>
                <a:ea typeface="+mn-ea"/>
                <a:cs typeface="+mn-cs"/>
              </a:rPr>
              <a:t>. Note the potential hazards and/or possible behavior breakdowns in the highlighted text. As people become more aware of stray current and arc flash hazards, SOPs should be reviewed to ensure the hazards are identified.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11</a:t>
            </a:fld>
            <a:endParaRPr lang="en-US"/>
          </a:p>
        </p:txBody>
      </p:sp>
    </p:spTree>
    <p:extLst>
      <p:ext uri="{BB962C8B-B14F-4D97-AF65-F5344CB8AC3E}">
        <p14:creationId xmlns:p14="http://schemas.microsoft.com/office/powerpoint/2010/main" val="106087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example of an SOP for </a:t>
            </a:r>
            <a:r>
              <a:rPr lang="en-US" sz="1200" i="1" kern="1200" dirty="0" smtClean="0">
                <a:solidFill>
                  <a:schemeClr val="tx1"/>
                </a:solidFill>
                <a:effectLst/>
                <a:latin typeface="+mn-lt"/>
                <a:ea typeface="+mn-ea"/>
                <a:cs typeface="+mn-cs"/>
              </a:rPr>
              <a:t>Breaking the Cell Line Contact</a:t>
            </a:r>
            <a:r>
              <a:rPr lang="en-US" sz="1200" kern="1200" dirty="0" smtClean="0">
                <a:solidFill>
                  <a:schemeClr val="tx1"/>
                </a:solidFill>
                <a:effectLst/>
                <a:latin typeface="+mn-lt"/>
                <a:ea typeface="+mn-ea"/>
                <a:cs typeface="+mn-cs"/>
              </a:rPr>
              <a:t>. Note the potential hazards and/or possible behavior breakdowns in the highlighted text. As people become more aware of stray current and arc flash hazards, SOPs should be reviewed to ensure the hazards are identified.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12</a:t>
            </a:fld>
            <a:endParaRPr lang="en-US"/>
          </a:p>
        </p:txBody>
      </p:sp>
    </p:spTree>
    <p:extLst>
      <p:ext uri="{BB962C8B-B14F-4D97-AF65-F5344CB8AC3E}">
        <p14:creationId xmlns:p14="http://schemas.microsoft.com/office/powerpoint/2010/main" val="994320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example of an SOP for </a:t>
            </a:r>
            <a:r>
              <a:rPr lang="en-US" sz="1200" i="1" kern="1200" dirty="0" smtClean="0">
                <a:solidFill>
                  <a:schemeClr val="tx1"/>
                </a:solidFill>
                <a:effectLst/>
                <a:latin typeface="+mn-lt"/>
                <a:ea typeface="+mn-ea"/>
                <a:cs typeface="+mn-cs"/>
              </a:rPr>
              <a:t>Breaking the Cell Line Contact</a:t>
            </a:r>
            <a:r>
              <a:rPr lang="en-US" sz="1200" kern="1200" dirty="0" smtClean="0">
                <a:solidFill>
                  <a:schemeClr val="tx1"/>
                </a:solidFill>
                <a:effectLst/>
                <a:latin typeface="+mn-lt"/>
                <a:ea typeface="+mn-ea"/>
                <a:cs typeface="+mn-cs"/>
              </a:rPr>
              <a:t>. Note the potential hazards and/or possible behavior breakdowns in the highlighted text. As people become more aware of stray current and arc flash hazards, SOPs should be reviewed to ensure the hazards are identified.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13</a:t>
            </a:fld>
            <a:endParaRPr lang="en-US"/>
          </a:p>
        </p:txBody>
      </p:sp>
    </p:spTree>
    <p:extLst>
      <p:ext uri="{BB962C8B-B14F-4D97-AF65-F5344CB8AC3E}">
        <p14:creationId xmlns:p14="http://schemas.microsoft.com/office/powerpoint/2010/main" val="137135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example of an SOP for </a:t>
            </a:r>
            <a:r>
              <a:rPr lang="en-US" sz="1200" i="1" kern="1200" dirty="0" smtClean="0">
                <a:solidFill>
                  <a:schemeClr val="tx1"/>
                </a:solidFill>
                <a:effectLst/>
                <a:latin typeface="+mn-lt"/>
                <a:ea typeface="+mn-ea"/>
                <a:cs typeface="+mn-cs"/>
              </a:rPr>
              <a:t>Breaking the Cell Line Contact</a:t>
            </a:r>
            <a:r>
              <a:rPr lang="en-US" sz="1200" kern="1200" dirty="0" smtClean="0">
                <a:solidFill>
                  <a:schemeClr val="tx1"/>
                </a:solidFill>
                <a:effectLst/>
                <a:latin typeface="+mn-lt"/>
                <a:ea typeface="+mn-ea"/>
                <a:cs typeface="+mn-cs"/>
              </a:rPr>
              <a:t>. Note the potential hazards and/or possible behavior breakdowns in the highlighted text. As people become more aware of stray current and arc flash hazards, SOPs should be reviewed to ensure the hazards are identified.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14</a:t>
            </a:fld>
            <a:endParaRPr lang="en-US"/>
          </a:p>
        </p:txBody>
      </p:sp>
    </p:spTree>
    <p:extLst>
      <p:ext uri="{BB962C8B-B14F-4D97-AF65-F5344CB8AC3E}">
        <p14:creationId xmlns:p14="http://schemas.microsoft.com/office/powerpoint/2010/main" val="4229442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15</a:t>
            </a:fld>
            <a:endParaRPr lang="en-US"/>
          </a:p>
        </p:txBody>
      </p:sp>
    </p:spTree>
    <p:extLst>
      <p:ext uri="{BB962C8B-B14F-4D97-AF65-F5344CB8AC3E}">
        <p14:creationId xmlns:p14="http://schemas.microsoft.com/office/powerpoint/2010/main" val="961593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16</a:t>
            </a:fld>
            <a:endParaRPr lang="en-US"/>
          </a:p>
        </p:txBody>
      </p:sp>
    </p:spTree>
    <p:extLst>
      <p:ext uri="{BB962C8B-B14F-4D97-AF65-F5344CB8AC3E}">
        <p14:creationId xmlns:p14="http://schemas.microsoft.com/office/powerpoint/2010/main" val="636850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17</a:t>
            </a:fld>
            <a:endParaRPr lang="en-US"/>
          </a:p>
        </p:txBody>
      </p:sp>
    </p:spTree>
    <p:extLst>
      <p:ext uri="{BB962C8B-B14F-4D97-AF65-F5344CB8AC3E}">
        <p14:creationId xmlns:p14="http://schemas.microsoft.com/office/powerpoint/2010/main" val="331498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18</a:t>
            </a:fld>
            <a:endParaRPr lang="en-US"/>
          </a:p>
        </p:txBody>
      </p:sp>
    </p:spTree>
    <p:extLst>
      <p:ext uri="{BB962C8B-B14F-4D97-AF65-F5344CB8AC3E}">
        <p14:creationId xmlns:p14="http://schemas.microsoft.com/office/powerpoint/2010/main" val="4131855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Secure all loose hand tools and hoses to prevent slipping and tripping hazards.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Designated walkways must be kept clear of any tripping hazard. Before an employee considers a job complete, all debris must be removed and all tools and materials must be returned to their proper storage area. HRBs can become trapped between walkway gaps, and can cause a buildup of sulfates which can lead to a path to ground.</a:t>
            </a:r>
          </a:p>
          <a:p>
            <a:pPr lvl="0"/>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More housekeeping items: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Storage of materials/ storage racks must be in their proper place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Cleanup old structural pieces (e.g., brackets, etc.)</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Proper storage or disposal of conductive clutter in the Working Zone (e.g., blanks, cathodes, parts of insulators, unused materials, etc.)</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Cleanup any Heat Retention Balls (HRBs). They create tripping and conductivity hazards</a:t>
            </a:r>
            <a:endParaRPr lang="en-US" sz="11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19</a:t>
            </a:fld>
            <a:endParaRPr lang="en-US"/>
          </a:p>
        </p:txBody>
      </p:sp>
    </p:spTree>
    <p:extLst>
      <p:ext uri="{BB962C8B-B14F-4D97-AF65-F5344CB8AC3E}">
        <p14:creationId xmlns:p14="http://schemas.microsoft.com/office/powerpoint/2010/main" val="389358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a:t>
            </a:fld>
            <a:endParaRPr lang="en-US"/>
          </a:p>
        </p:txBody>
      </p:sp>
    </p:spTree>
    <p:extLst>
      <p:ext uri="{BB962C8B-B14F-4D97-AF65-F5344CB8AC3E}">
        <p14:creationId xmlns:p14="http://schemas.microsoft.com/office/powerpoint/2010/main" val="1776010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20</a:t>
            </a:fld>
            <a:endParaRPr lang="en-US"/>
          </a:p>
        </p:txBody>
      </p:sp>
    </p:spTree>
    <p:extLst>
      <p:ext uri="{BB962C8B-B14F-4D97-AF65-F5344CB8AC3E}">
        <p14:creationId xmlns:p14="http://schemas.microsoft.com/office/powerpoint/2010/main" val="1924457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21</a:t>
            </a:fld>
            <a:endParaRPr lang="en-US"/>
          </a:p>
        </p:txBody>
      </p:sp>
    </p:spTree>
    <p:extLst>
      <p:ext uri="{BB962C8B-B14F-4D97-AF65-F5344CB8AC3E}">
        <p14:creationId xmlns:p14="http://schemas.microsoft.com/office/powerpoint/2010/main" val="2925108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22</a:t>
            </a:fld>
            <a:endParaRPr lang="en-US"/>
          </a:p>
        </p:txBody>
      </p:sp>
    </p:spTree>
    <p:extLst>
      <p:ext uri="{BB962C8B-B14F-4D97-AF65-F5344CB8AC3E}">
        <p14:creationId xmlns:p14="http://schemas.microsoft.com/office/powerpoint/2010/main" val="3270548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Dependent on the distance between the cell rows and from cell to structure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Tools that exceed the permissible length must be insulated or non-conductive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Tools should be examined regularly for saturation with electrolyte or compromised insulation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23</a:t>
            </a:fld>
            <a:endParaRPr lang="en-US"/>
          </a:p>
        </p:txBody>
      </p:sp>
    </p:spTree>
    <p:extLst>
      <p:ext uri="{BB962C8B-B14F-4D97-AF65-F5344CB8AC3E}">
        <p14:creationId xmlns:p14="http://schemas.microsoft.com/office/powerpoint/2010/main" val="2624701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24</a:t>
            </a:fld>
            <a:endParaRPr lang="en-US"/>
          </a:p>
        </p:txBody>
      </p:sp>
    </p:spTree>
    <p:extLst>
      <p:ext uri="{BB962C8B-B14F-4D97-AF65-F5344CB8AC3E}">
        <p14:creationId xmlns:p14="http://schemas.microsoft.com/office/powerpoint/2010/main" val="3499479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25</a:t>
            </a:fld>
            <a:endParaRPr lang="en-US"/>
          </a:p>
        </p:txBody>
      </p:sp>
    </p:spTree>
    <p:extLst>
      <p:ext uri="{BB962C8B-B14F-4D97-AF65-F5344CB8AC3E}">
        <p14:creationId xmlns:p14="http://schemas.microsoft.com/office/powerpoint/2010/main" val="198682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Use of any tools within a tankhouse must adhere to specific criteria which is unique to the tankhouse.  All employees involved in activities within the tankhouse work zone must comply with this policy to mitigate and control risk of exposure to stray current, arc flash, and other hazards.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Battery operated power tools must be used in and around the tankhouse work zone because they do not provide a pathway for current to ground.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Work activities (planned or unplanned) when corded electrical power tools or equipment are needed in the tankhouse work zone (such as welders, power water spray, generator, extension cords, etc.) require a </a:t>
            </a:r>
            <a:r>
              <a:rPr lang="en-US" sz="1200" i="1" kern="1200" dirty="0" smtClean="0">
                <a:solidFill>
                  <a:schemeClr val="tx1"/>
                </a:solidFill>
                <a:effectLst/>
                <a:latin typeface="+mn-lt"/>
                <a:ea typeface="+mn-ea"/>
                <a:cs typeface="+mn-cs"/>
              </a:rPr>
              <a:t>Special Use Checklist</a:t>
            </a:r>
            <a:r>
              <a:rPr lang="en-US" sz="1200" kern="1200" dirty="0" smtClean="0">
                <a:solidFill>
                  <a:schemeClr val="tx1"/>
                </a:solidFill>
                <a:effectLst/>
                <a:latin typeface="+mn-lt"/>
                <a:ea typeface="+mn-ea"/>
                <a:cs typeface="+mn-cs"/>
              </a:rPr>
              <a:t> to be performed.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 Special Use Checklist is not required for battery-operated tools.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26</a:t>
            </a:fld>
            <a:endParaRPr lang="en-US"/>
          </a:p>
        </p:txBody>
      </p:sp>
    </p:spTree>
    <p:extLst>
      <p:ext uri="{BB962C8B-B14F-4D97-AF65-F5344CB8AC3E}">
        <p14:creationId xmlns:p14="http://schemas.microsoft.com/office/powerpoint/2010/main" val="3418902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27</a:t>
            </a:fld>
            <a:endParaRPr lang="en-US"/>
          </a:p>
        </p:txBody>
      </p:sp>
    </p:spTree>
    <p:extLst>
      <p:ext uri="{BB962C8B-B14F-4D97-AF65-F5344CB8AC3E}">
        <p14:creationId xmlns:p14="http://schemas.microsoft.com/office/powerpoint/2010/main" val="3809929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28</a:t>
            </a:fld>
            <a:endParaRPr lang="en-US"/>
          </a:p>
        </p:txBody>
      </p:sp>
    </p:spTree>
    <p:extLst>
      <p:ext uri="{BB962C8B-B14F-4D97-AF65-F5344CB8AC3E}">
        <p14:creationId xmlns:p14="http://schemas.microsoft.com/office/powerpoint/2010/main" val="3434021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table that summarizes what sites and contractors can use to weld/perform maintenance in the tankhouse and whether a Variance from the EW/ER Electrical Safety Policy is required.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29</a:t>
            </a:fld>
            <a:endParaRPr lang="en-US"/>
          </a:p>
        </p:txBody>
      </p:sp>
    </p:spTree>
    <p:extLst>
      <p:ext uri="{BB962C8B-B14F-4D97-AF65-F5344CB8AC3E}">
        <p14:creationId xmlns:p14="http://schemas.microsoft.com/office/powerpoint/2010/main" val="294566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a:t>
            </a:fld>
            <a:endParaRPr lang="en-US"/>
          </a:p>
        </p:txBody>
      </p:sp>
    </p:spTree>
    <p:extLst>
      <p:ext uri="{BB962C8B-B14F-4D97-AF65-F5344CB8AC3E}">
        <p14:creationId xmlns:p14="http://schemas.microsoft.com/office/powerpoint/2010/main" val="1773858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table that summarizes what sites and contractors can use to weld/perform maintenance in the tankhouse and whether a Variance from the EW/ER Electrical Safety Policy is required.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30</a:t>
            </a:fld>
            <a:endParaRPr lang="en-US"/>
          </a:p>
        </p:txBody>
      </p:sp>
    </p:spTree>
    <p:extLst>
      <p:ext uri="{BB962C8B-B14F-4D97-AF65-F5344CB8AC3E}">
        <p14:creationId xmlns:p14="http://schemas.microsoft.com/office/powerpoint/2010/main" val="3355686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table that summarizes what sites and contractors can use to weld/perform maintenance in the tankhouse and whether a Variance from the EW/ER Electrical Safety Policy is required.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31</a:t>
            </a:fld>
            <a:endParaRPr lang="en-US"/>
          </a:p>
        </p:txBody>
      </p:sp>
    </p:spTree>
    <p:extLst>
      <p:ext uri="{BB962C8B-B14F-4D97-AF65-F5344CB8AC3E}">
        <p14:creationId xmlns:p14="http://schemas.microsoft.com/office/powerpoint/2010/main" val="2308098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table that summarizes what sites and contractors can use to weld/perform maintenance in the tankhouse and whether a Variance from the EW/ER Electrical Safety Policy is required.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32</a:t>
            </a:fld>
            <a:endParaRPr lang="en-US"/>
          </a:p>
        </p:txBody>
      </p:sp>
    </p:spTree>
    <p:extLst>
      <p:ext uri="{BB962C8B-B14F-4D97-AF65-F5344CB8AC3E}">
        <p14:creationId xmlns:p14="http://schemas.microsoft.com/office/powerpoint/2010/main" val="879181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33</a:t>
            </a:fld>
            <a:endParaRPr lang="en-US"/>
          </a:p>
        </p:txBody>
      </p:sp>
    </p:spTree>
    <p:extLst>
      <p:ext uri="{BB962C8B-B14F-4D97-AF65-F5344CB8AC3E}">
        <p14:creationId xmlns:p14="http://schemas.microsoft.com/office/powerpoint/2010/main" val="550731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34</a:t>
            </a:fld>
            <a:endParaRPr lang="en-US"/>
          </a:p>
        </p:txBody>
      </p:sp>
    </p:spTree>
    <p:extLst>
      <p:ext uri="{BB962C8B-B14F-4D97-AF65-F5344CB8AC3E}">
        <p14:creationId xmlns:p14="http://schemas.microsoft.com/office/powerpoint/2010/main" val="3422844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35</a:t>
            </a:fld>
            <a:endParaRPr lang="en-US"/>
          </a:p>
        </p:txBody>
      </p:sp>
    </p:spTree>
    <p:extLst>
      <p:ext uri="{BB962C8B-B14F-4D97-AF65-F5344CB8AC3E}">
        <p14:creationId xmlns:p14="http://schemas.microsoft.com/office/powerpoint/2010/main" val="3953691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personnel visiting or working in the EW/ER tankhouse and surrounding areas must complete site-specific hazard awareness training before access is permitted. In addition, all visitors must be accompanied by authorized personnel.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Examples of site-specific administrative controls regarding restricted access to the EW/ER tankhouse and surrounding areas.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training shall include an overview of the hazards of the area. Completion and submittal of this form – with the emphasis on stray current hazard(s) if applicable – is vital and required for a proper review.</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36</a:t>
            </a:fld>
            <a:endParaRPr lang="en-US"/>
          </a:p>
        </p:txBody>
      </p:sp>
    </p:spTree>
    <p:extLst>
      <p:ext uri="{BB962C8B-B14F-4D97-AF65-F5344CB8AC3E}">
        <p14:creationId xmlns:p14="http://schemas.microsoft.com/office/powerpoint/2010/main" val="1652254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37</a:t>
            </a:fld>
            <a:endParaRPr lang="en-US"/>
          </a:p>
        </p:txBody>
      </p:sp>
    </p:spTree>
    <p:extLst>
      <p:ext uri="{BB962C8B-B14F-4D97-AF65-F5344CB8AC3E}">
        <p14:creationId xmlns:p14="http://schemas.microsoft.com/office/powerpoint/2010/main" val="713188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38</a:t>
            </a:fld>
            <a:endParaRPr lang="en-US"/>
          </a:p>
        </p:txBody>
      </p:sp>
    </p:spTree>
    <p:extLst>
      <p:ext uri="{BB962C8B-B14F-4D97-AF65-F5344CB8AC3E}">
        <p14:creationId xmlns:p14="http://schemas.microsoft.com/office/powerpoint/2010/main" val="1393443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Signage is an important component of our administrative safety controls at our sites. The standardization of our signage for the EW/ER tankhouses and surrounding areas is currently under development. The goal is to provide a comprehensive and consistent signage program.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Anyone – employees, contractors, vendors, and visitors - with personal medical devices such as pacemakers, defibrillators, or other implanted life critical devices will not be allowed in the tankhouse work zone. Personal medical devices can be adversely affected by electromagnetic fields. Signage is to be placed to warn those individuals having these medical devices of the health hazard.  This hazard warning shall also be included in visitor and contractor safety communications.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Adequate signage stating specific PPE requirements must be provided by each site.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39</a:t>
            </a:fld>
            <a:endParaRPr lang="en-US"/>
          </a:p>
        </p:txBody>
      </p:sp>
    </p:spTree>
    <p:extLst>
      <p:ext uri="{BB962C8B-B14F-4D97-AF65-F5344CB8AC3E}">
        <p14:creationId xmlns:p14="http://schemas.microsoft.com/office/powerpoint/2010/main" val="959909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a:t>
            </a:fld>
            <a:endParaRPr lang="en-US"/>
          </a:p>
        </p:txBody>
      </p:sp>
    </p:spTree>
    <p:extLst>
      <p:ext uri="{BB962C8B-B14F-4D97-AF65-F5344CB8AC3E}">
        <p14:creationId xmlns:p14="http://schemas.microsoft.com/office/powerpoint/2010/main" val="1945033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40</a:t>
            </a:fld>
            <a:endParaRPr lang="en-US"/>
          </a:p>
        </p:txBody>
      </p:sp>
    </p:spTree>
    <p:extLst>
      <p:ext uri="{BB962C8B-B14F-4D97-AF65-F5344CB8AC3E}">
        <p14:creationId xmlns:p14="http://schemas.microsoft.com/office/powerpoint/2010/main" val="4034666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Technical training will be interactive and consist of classroom, video, and/or field demonstration of the hazards.  Employees must demonstrate competency (both verbal and visual) to assess understanding.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addition, annual refresher training will be provided to affected employees, and contractors who are authorized, competent or qualified to perform tasks associated with activities within the tankhouse work zone.  It must include a review of existing policies and regulations and shall review any new or existing hazards and mitigations.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41</a:t>
            </a:fld>
            <a:endParaRPr lang="en-US"/>
          </a:p>
        </p:txBody>
      </p:sp>
    </p:spTree>
    <p:extLst>
      <p:ext uri="{BB962C8B-B14F-4D97-AF65-F5344CB8AC3E}">
        <p14:creationId xmlns:p14="http://schemas.microsoft.com/office/powerpoint/2010/main" val="847496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42</a:t>
            </a:fld>
            <a:endParaRPr lang="en-US"/>
          </a:p>
        </p:txBody>
      </p:sp>
    </p:spTree>
    <p:extLst>
      <p:ext uri="{BB962C8B-B14F-4D97-AF65-F5344CB8AC3E}">
        <p14:creationId xmlns:p14="http://schemas.microsoft.com/office/powerpoint/2010/main" val="1260494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43</a:t>
            </a:fld>
            <a:endParaRPr lang="en-US"/>
          </a:p>
        </p:txBody>
      </p:sp>
    </p:spTree>
    <p:extLst>
      <p:ext uri="{BB962C8B-B14F-4D97-AF65-F5344CB8AC3E}">
        <p14:creationId xmlns:p14="http://schemas.microsoft.com/office/powerpoint/2010/main" val="1057739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44</a:t>
            </a:fld>
            <a:endParaRPr lang="en-US"/>
          </a:p>
        </p:txBody>
      </p:sp>
    </p:spTree>
    <p:extLst>
      <p:ext uri="{BB962C8B-B14F-4D97-AF65-F5344CB8AC3E}">
        <p14:creationId xmlns:p14="http://schemas.microsoft.com/office/powerpoint/2010/main" val="1463450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45</a:t>
            </a:fld>
            <a:endParaRPr lang="en-US"/>
          </a:p>
        </p:txBody>
      </p:sp>
    </p:spTree>
    <p:extLst>
      <p:ext uri="{BB962C8B-B14F-4D97-AF65-F5344CB8AC3E}">
        <p14:creationId xmlns:p14="http://schemas.microsoft.com/office/powerpoint/2010/main" val="585889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46</a:t>
            </a:fld>
            <a:endParaRPr lang="en-US"/>
          </a:p>
        </p:txBody>
      </p:sp>
    </p:spTree>
    <p:extLst>
      <p:ext uri="{BB962C8B-B14F-4D97-AF65-F5344CB8AC3E}">
        <p14:creationId xmlns:p14="http://schemas.microsoft.com/office/powerpoint/2010/main" val="1485563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47</a:t>
            </a:fld>
            <a:endParaRPr lang="en-US"/>
          </a:p>
        </p:txBody>
      </p:sp>
    </p:spTree>
    <p:extLst>
      <p:ext uri="{BB962C8B-B14F-4D97-AF65-F5344CB8AC3E}">
        <p14:creationId xmlns:p14="http://schemas.microsoft.com/office/powerpoint/2010/main" val="25770378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48</a:t>
            </a:fld>
            <a:endParaRPr lang="en-US"/>
          </a:p>
        </p:txBody>
      </p:sp>
    </p:spTree>
    <p:extLst>
      <p:ext uri="{BB962C8B-B14F-4D97-AF65-F5344CB8AC3E}">
        <p14:creationId xmlns:p14="http://schemas.microsoft.com/office/powerpoint/2010/main" val="1741077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49</a:t>
            </a:fld>
            <a:endParaRPr lang="en-US"/>
          </a:p>
        </p:txBody>
      </p:sp>
    </p:spTree>
    <p:extLst>
      <p:ext uri="{BB962C8B-B14F-4D97-AF65-F5344CB8AC3E}">
        <p14:creationId xmlns:p14="http://schemas.microsoft.com/office/powerpoint/2010/main" val="1346420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5</a:t>
            </a:fld>
            <a:endParaRPr lang="en-US"/>
          </a:p>
        </p:txBody>
      </p:sp>
    </p:spTree>
    <p:extLst>
      <p:ext uri="{BB962C8B-B14F-4D97-AF65-F5344CB8AC3E}">
        <p14:creationId xmlns:p14="http://schemas.microsoft.com/office/powerpoint/2010/main" val="1402190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8FCD5C-19B0-4F7A-B49D-975DBE93C182}" type="slidenum">
              <a:rPr lang="en-US" smtClean="0"/>
              <a:t>50</a:t>
            </a:fld>
            <a:endParaRPr lang="en-US"/>
          </a:p>
        </p:txBody>
      </p:sp>
    </p:spTree>
    <p:extLst>
      <p:ext uri="{BB962C8B-B14F-4D97-AF65-F5344CB8AC3E}">
        <p14:creationId xmlns:p14="http://schemas.microsoft.com/office/powerpoint/2010/main" val="292769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Cell contact is normally broken for planned maintenance or during a power outage to prevent the battery effect of lead anodes and copper dissolution in a lead anode system.  In this instance, ensure rectifier is off and power sources have LOTOTO in place per site procedures before breaking cell contacts.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6</a:t>
            </a:fld>
            <a:endParaRPr lang="en-US"/>
          </a:p>
        </p:txBody>
      </p:sp>
    </p:spTree>
    <p:extLst>
      <p:ext uri="{BB962C8B-B14F-4D97-AF65-F5344CB8AC3E}">
        <p14:creationId xmlns:p14="http://schemas.microsoft.com/office/powerpoint/2010/main" val="2977808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lead anodes are used the action of the rectifier is to create a lead oxide layer on the lead anodes similar in fashion to what a battery charger does for a lead car battery.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the rectifier is turned off, the charged layer of lead oxide remains on the lead anodes, and it will discharge if a short occurs between electrodes (similar in fashion to when a wrench is placed across the terminals of a car battery) or if paths to ground become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does not apply to electrorefinery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7</a:t>
            </a:fld>
            <a:endParaRPr lang="en-US"/>
          </a:p>
        </p:txBody>
      </p:sp>
    </p:spTree>
    <p:extLst>
      <p:ext uri="{BB962C8B-B14F-4D97-AF65-F5344CB8AC3E}">
        <p14:creationId xmlns:p14="http://schemas.microsoft.com/office/powerpoint/2010/main" val="3829847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8</a:t>
            </a:fld>
            <a:endParaRPr lang="en-US"/>
          </a:p>
        </p:txBody>
      </p:sp>
    </p:spTree>
    <p:extLst>
      <p:ext uri="{BB962C8B-B14F-4D97-AF65-F5344CB8AC3E}">
        <p14:creationId xmlns:p14="http://schemas.microsoft.com/office/powerpoint/2010/main" val="292211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8FCD5C-19B0-4F7A-B49D-975DBE93C182}" type="slidenum">
              <a:rPr lang="en-US" smtClean="0"/>
              <a:t>9</a:t>
            </a:fld>
            <a:endParaRPr lang="en-US"/>
          </a:p>
        </p:txBody>
      </p:sp>
    </p:spTree>
    <p:extLst>
      <p:ext uri="{BB962C8B-B14F-4D97-AF65-F5344CB8AC3E}">
        <p14:creationId xmlns:p14="http://schemas.microsoft.com/office/powerpoint/2010/main" val="221765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1"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a:p>
            <a:endParaRPr lang="en-US" dirty="0"/>
          </a:p>
        </p:txBody>
      </p:sp>
      <p:sp>
        <p:nvSpPr>
          <p:cNvPr id="7" name="Picture Placeholder 6"/>
          <p:cNvSpPr>
            <a:spLocks noGrp="1"/>
          </p:cNvSpPr>
          <p:nvPr>
            <p:ph type="pic" sz="quarter" idx="13"/>
          </p:nvPr>
        </p:nvSpPr>
        <p:spPr>
          <a:xfrm>
            <a:off x="7326086" y="0"/>
            <a:ext cx="1839684" cy="6858000"/>
          </a:xfrm>
          <a:prstGeom prst="rect">
            <a:avLst/>
          </a:prstGeom>
          <a:solidFill>
            <a:schemeClr val="tx1"/>
          </a:solidFill>
          <a:ln>
            <a:noFill/>
          </a:ln>
        </p:spPr>
        <p:txBody>
          <a:body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3600">
                <a:solidFill>
                  <a:srgbClr val="0099CC"/>
                </a:solidFill>
                <a:latin typeface="Arial Black" panose="020B0A04020102020204" pitchFamily="34" charset="0"/>
              </a:defRPr>
            </a:lvl1pPr>
          </a:lstStyle>
          <a:p>
            <a:pPr lvl="0"/>
            <a:r>
              <a:rPr lang="en-US" dirty="0" smtClean="0"/>
              <a:t>Section Title</a:t>
            </a:r>
            <a:endParaRPr lang="en-US" dirty="0"/>
          </a:p>
        </p:txBody>
      </p:sp>
    </p:spTree>
    <p:extLst>
      <p:ext uri="{BB962C8B-B14F-4D97-AF65-F5344CB8AC3E}">
        <p14:creationId xmlns:p14="http://schemas.microsoft.com/office/powerpoint/2010/main" val="33980113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2"/>
            <a:ext cx="5486400" cy="365125"/>
          </a:xfrm>
        </p:spPr>
        <p:txBody>
          <a:bodyPr/>
          <a:lstStyle>
            <a:lvl1pPr algn="l">
              <a:defRPr sz="700">
                <a:latin typeface="Arial Black" panose="020B0A04020102020204" pitchFamily="34" charset="0"/>
              </a:defRPr>
            </a:lvl1pPr>
          </a:lstStyle>
          <a:p>
            <a:r>
              <a:rPr lang="en-US" dirty="0" smtClean="0"/>
              <a:t>STRAY CURRENT IN THE TANKHOUSE</a:t>
            </a:r>
            <a:endParaRPr lang="en-US" dirty="0"/>
          </a:p>
        </p:txBody>
      </p:sp>
      <p:sp>
        <p:nvSpPr>
          <p:cNvPr id="6" name="Slide Number Placeholder 5"/>
          <p:cNvSpPr>
            <a:spLocks noGrp="1"/>
          </p:cNvSpPr>
          <p:nvPr>
            <p:ph type="sldNum" sz="quarter" idx="12"/>
          </p:nvPr>
        </p:nvSpPr>
        <p:spPr>
          <a:xfrm>
            <a:off x="6865620" y="6182998"/>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40" y="690946"/>
            <a:ext cx="1506170" cy="411480"/>
          </a:xfrm>
          <a:prstGeom prst="rect">
            <a:avLst/>
          </a:prstGeom>
        </p:spPr>
      </p:pic>
      <p:sp>
        <p:nvSpPr>
          <p:cNvPr id="11" name="Text Placeholder 10"/>
          <p:cNvSpPr>
            <a:spLocks noGrp="1"/>
          </p:cNvSpPr>
          <p:nvPr>
            <p:ph type="body" sz="quarter" idx="14" hasCustomPrompt="1"/>
          </p:nvPr>
        </p:nvSpPr>
        <p:spPr>
          <a:xfrm>
            <a:off x="628650" y="5250180"/>
            <a:ext cx="6236970" cy="815658"/>
          </a:xfrm>
          <a:prstGeom prst="rect">
            <a:avLst/>
          </a:prstGeom>
        </p:spPr>
        <p:txBody>
          <a:bodyPr/>
          <a:lstStyle>
            <a:lvl1pPr marL="0" indent="0">
              <a:spcBef>
                <a:spcPts val="0"/>
              </a:spcBef>
              <a:buClr>
                <a:srgbClr val="00B0F0"/>
              </a:buClr>
              <a:buFont typeface="Wingdings" panose="05000000000000000000" pitchFamily="2" charset="2"/>
              <a:buNone/>
              <a:defRPr sz="20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n-US" dirty="0" smtClean="0"/>
              <a:t>Title, image and text are ranged left. (Logo and page number is centered within the right hand column.)</a:t>
            </a:r>
          </a:p>
        </p:txBody>
      </p:sp>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Image</a:t>
            </a:r>
          </a:p>
        </p:txBody>
      </p:sp>
      <p:sp>
        <p:nvSpPr>
          <p:cNvPr id="10" name="Picture Placeholder 6"/>
          <p:cNvSpPr>
            <a:spLocks noGrp="1"/>
          </p:cNvSpPr>
          <p:nvPr>
            <p:ph type="pic" sz="quarter" idx="13"/>
          </p:nvPr>
        </p:nvSpPr>
        <p:spPr>
          <a:xfrm>
            <a:off x="628650" y="1379221"/>
            <a:ext cx="4572000" cy="3627755"/>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28182885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Multiple Imag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2"/>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6865620" y="6182998"/>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40" y="690946"/>
            <a:ext cx="1506170" cy="411480"/>
          </a:xfrm>
          <a:prstGeom prst="rect">
            <a:avLst/>
          </a:prstGeom>
        </p:spPr>
      </p:pic>
      <p:sp>
        <p:nvSpPr>
          <p:cNvPr id="11" name="Text Placeholder 10"/>
          <p:cNvSpPr>
            <a:spLocks noGrp="1"/>
          </p:cNvSpPr>
          <p:nvPr>
            <p:ph type="body" sz="quarter" idx="14" hasCustomPrompt="1"/>
          </p:nvPr>
        </p:nvSpPr>
        <p:spPr>
          <a:xfrm>
            <a:off x="628650" y="4853941"/>
            <a:ext cx="6236971" cy="1211898"/>
          </a:xfrm>
          <a:prstGeom prst="rect">
            <a:avLst/>
          </a:prstGeom>
        </p:spPr>
        <p:txBody>
          <a:bodyPr/>
          <a:lstStyle>
            <a:lvl1pPr marL="0" indent="0">
              <a:lnSpc>
                <a:spcPct val="100000"/>
              </a:lnSpc>
              <a:spcBef>
                <a:spcPts val="0"/>
              </a:spcBef>
              <a:spcAft>
                <a:spcPts val="0"/>
              </a:spcAft>
              <a:buClr>
                <a:srgbClr val="00B0F0"/>
              </a:buClr>
              <a:buFont typeface="Wingdings" panose="05000000000000000000" pitchFamily="2" charset="2"/>
              <a:buNone/>
              <a:defRPr sz="20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n-US" dirty="0" smtClean="0"/>
              <a:t>Title, image and text are ranged left. (Logo and page number is centered within the right hand column.)</a:t>
            </a:r>
          </a:p>
          <a:p>
            <a:pPr lvl="0"/>
            <a:endParaRPr lang="en-US" dirty="0" smtClean="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Multiple Images</a:t>
            </a:r>
          </a:p>
        </p:txBody>
      </p:sp>
      <p:sp>
        <p:nvSpPr>
          <p:cNvPr id="10" name="Picture Placeholder 6"/>
          <p:cNvSpPr>
            <a:spLocks noGrp="1"/>
          </p:cNvSpPr>
          <p:nvPr>
            <p:ph type="pic" sz="quarter" idx="13"/>
          </p:nvPr>
        </p:nvSpPr>
        <p:spPr>
          <a:xfrm>
            <a:off x="628649"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4" name="Picture Placeholder 6"/>
          <p:cNvSpPr>
            <a:spLocks noGrp="1"/>
          </p:cNvSpPr>
          <p:nvPr>
            <p:ph type="pic" sz="quarter" idx="17"/>
          </p:nvPr>
        </p:nvSpPr>
        <p:spPr>
          <a:xfrm>
            <a:off x="3144522" y="1379220"/>
            <a:ext cx="228600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36536439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Multiple Images across margi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2"/>
            <a:ext cx="5486400" cy="365125"/>
          </a:xfrm>
        </p:spPr>
        <p:txBody>
          <a:bodyPr/>
          <a:lstStyle>
            <a:lvl1pPr algn="l">
              <a:defRPr sz="700">
                <a:latin typeface="Arial Black" panose="020B0A04020102020204" pitchFamily="34" charset="0"/>
              </a:defRPr>
            </a:lvl1pPr>
          </a:lstStyle>
          <a:p>
            <a:r>
              <a:rPr lang="en-US" dirty="0" smtClean="0"/>
              <a:t>STRAY CURRENT IN THE TANKHOUSE</a:t>
            </a:r>
            <a:endParaRPr lang="en-US" dirty="0"/>
          </a:p>
        </p:txBody>
      </p:sp>
      <p:sp>
        <p:nvSpPr>
          <p:cNvPr id="6" name="Slide Number Placeholder 5"/>
          <p:cNvSpPr>
            <a:spLocks noGrp="1"/>
          </p:cNvSpPr>
          <p:nvPr>
            <p:ph type="sldNum" sz="quarter" idx="12"/>
          </p:nvPr>
        </p:nvSpPr>
        <p:spPr>
          <a:xfrm>
            <a:off x="6865620" y="6182998"/>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40" y="690946"/>
            <a:ext cx="1506170" cy="411480"/>
          </a:xfrm>
          <a:prstGeom prst="rect">
            <a:avLst/>
          </a:prstGeom>
        </p:spPr>
      </p:pic>
      <p:sp>
        <p:nvSpPr>
          <p:cNvPr id="11" name="Text Placeholder 10"/>
          <p:cNvSpPr>
            <a:spLocks noGrp="1"/>
          </p:cNvSpPr>
          <p:nvPr>
            <p:ph type="body" sz="quarter" idx="14" hasCustomPrompt="1"/>
          </p:nvPr>
        </p:nvSpPr>
        <p:spPr>
          <a:xfrm>
            <a:off x="628650" y="4853941"/>
            <a:ext cx="8232982" cy="1211898"/>
          </a:xfrm>
          <a:prstGeom prst="rect">
            <a:avLst/>
          </a:prstGeom>
        </p:spPr>
        <p:txBody>
          <a:bodyPr/>
          <a:lstStyle>
            <a:lvl1pPr marL="0" marR="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sz="20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marL="0" marR="0" lvl="0" indent="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None/>
              <a:tabLst/>
              <a:defRPr/>
            </a:pPr>
            <a:r>
              <a:rPr lang="en-US" dirty="0" smtClean="0"/>
              <a:t>Title, image and text are ranged left, however occasionally you may need to run text and / or images into the right hand column: Where multiple images need to be seen side by side. You should also never leave orphans (one single word on the next line). </a:t>
            </a:r>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Multiple Images</a:t>
            </a:r>
          </a:p>
        </p:txBody>
      </p:sp>
      <p:sp>
        <p:nvSpPr>
          <p:cNvPr id="10" name="Picture Placeholder 6"/>
          <p:cNvSpPr>
            <a:spLocks noGrp="1"/>
          </p:cNvSpPr>
          <p:nvPr>
            <p:ph type="pic" sz="quarter" idx="13"/>
          </p:nvPr>
        </p:nvSpPr>
        <p:spPr>
          <a:xfrm>
            <a:off x="628649"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3" name="Picture Placeholder 6"/>
          <p:cNvSpPr>
            <a:spLocks noGrp="1"/>
          </p:cNvSpPr>
          <p:nvPr>
            <p:ph type="pic" sz="quarter" idx="16"/>
          </p:nvPr>
        </p:nvSpPr>
        <p:spPr>
          <a:xfrm>
            <a:off x="6301311"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
        <p:nvSpPr>
          <p:cNvPr id="14" name="Picture Placeholder 6"/>
          <p:cNvSpPr>
            <a:spLocks noGrp="1"/>
          </p:cNvSpPr>
          <p:nvPr>
            <p:ph type="pic" sz="quarter" idx="17"/>
          </p:nvPr>
        </p:nvSpPr>
        <p:spPr>
          <a:xfrm>
            <a:off x="3464980" y="1379220"/>
            <a:ext cx="2560320" cy="3200400"/>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r>
              <a:rPr lang="en-US" dirty="0" smtClean="0"/>
              <a:t>Insert Image here</a:t>
            </a:r>
            <a:endParaRPr lang="en-US" dirty="0"/>
          </a:p>
        </p:txBody>
      </p:sp>
    </p:spTree>
    <p:extLst>
      <p:ext uri="{BB962C8B-B14F-4D97-AF65-F5344CB8AC3E}">
        <p14:creationId xmlns:p14="http://schemas.microsoft.com/office/powerpoint/2010/main" val="28121997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ctivity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99CC"/>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n-US" dirty="0" smtClean="0"/>
              <a:t>Activity #</a:t>
            </a:r>
            <a:endParaRPr lang="en-US" dirty="0"/>
          </a:p>
        </p:txBody>
      </p:sp>
      <p:sp>
        <p:nvSpPr>
          <p:cNvPr id="4"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TANKHOUSE ELECTRICAL SAFETY</a:t>
            </a:r>
            <a:endParaRPr lang="en-US" dirty="0"/>
          </a:p>
        </p:txBody>
      </p:sp>
      <p:sp>
        <p:nvSpPr>
          <p:cNvPr id="5"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6" name="Straight Connector 5"/>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9"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Activity Title</a:t>
            </a:r>
          </a:p>
        </p:txBody>
      </p:sp>
    </p:spTree>
    <p:extLst>
      <p:ext uri="{BB962C8B-B14F-4D97-AF65-F5344CB8AC3E}">
        <p14:creationId xmlns:p14="http://schemas.microsoft.com/office/powerpoint/2010/main" val="28874009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a:solidFill>
                  <a:schemeClr val="bg1"/>
                </a:solidFill>
                <a:latin typeface="Arial Black" panose="020B0A04020102020204" pitchFamily="34" charset="0"/>
              </a:defRPr>
            </a:lvl1pPr>
          </a:lstStyle>
          <a:p>
            <a:pPr lvl="0"/>
            <a:r>
              <a:rPr lang="en-US" dirty="0" smtClean="0"/>
              <a:t>Quiz</a:t>
            </a:r>
            <a:endParaRPr lang="en-US" dirty="0"/>
          </a:p>
        </p:txBody>
      </p:sp>
      <p:sp>
        <p:nvSpPr>
          <p:cNvPr id="5" name="Footer Placeholder 4"/>
          <p:cNvSpPr>
            <a:spLocks noGrp="1"/>
          </p:cNvSpPr>
          <p:nvPr>
            <p:ph type="ftr" sz="quarter" idx="11"/>
          </p:nvPr>
        </p:nvSpPr>
        <p:spPr>
          <a:xfrm>
            <a:off x="628650" y="6181832"/>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6" name="Slide Number Placeholder 5"/>
          <p:cNvSpPr>
            <a:spLocks noGrp="1"/>
          </p:cNvSpPr>
          <p:nvPr>
            <p:ph type="sldNum" sz="quarter" idx="12"/>
          </p:nvPr>
        </p:nvSpPr>
        <p:spPr>
          <a:xfrm>
            <a:off x="7327439" y="6181832"/>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9" name="Text Placeholder 10"/>
          <p:cNvSpPr>
            <a:spLocks noGrp="1"/>
          </p:cNvSpPr>
          <p:nvPr>
            <p:ph type="body" sz="quarter" idx="14" hasCustomPrompt="1"/>
          </p:nvPr>
        </p:nvSpPr>
        <p:spPr>
          <a:xfrm>
            <a:off x="628650"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99CC"/>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11"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Module # Quiz</a:t>
            </a:r>
          </a:p>
        </p:txBody>
      </p:sp>
    </p:spTree>
    <p:extLst>
      <p:ext uri="{BB962C8B-B14F-4D97-AF65-F5344CB8AC3E}">
        <p14:creationId xmlns:p14="http://schemas.microsoft.com/office/powerpoint/2010/main" val="350999037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y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B0F0"/>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n-US" dirty="0" smtClean="0"/>
              <a:t>Activity #</a:t>
            </a:r>
            <a:endParaRPr lang="en-US" dirty="0"/>
          </a:p>
        </p:txBody>
      </p:sp>
      <p:sp>
        <p:nvSpPr>
          <p:cNvPr id="4" name="Footer Placeholder 4"/>
          <p:cNvSpPr>
            <a:spLocks noGrp="1"/>
          </p:cNvSpPr>
          <p:nvPr>
            <p:ph type="ftr" sz="quarter" idx="11"/>
          </p:nvPr>
        </p:nvSpPr>
        <p:spPr>
          <a:xfrm>
            <a:off x="628650" y="6181832"/>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5" name="Slide Number Placeholder 5"/>
          <p:cNvSpPr>
            <a:spLocks noGrp="1"/>
          </p:cNvSpPr>
          <p:nvPr>
            <p:ph type="sldNum" sz="quarter" idx="12"/>
          </p:nvPr>
        </p:nvSpPr>
        <p:spPr>
          <a:xfrm>
            <a:off x="7327439" y="6181832"/>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6" name="Straight Connector 5"/>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4" hasCustomPrompt="1"/>
          </p:nvPr>
        </p:nvSpPr>
        <p:spPr>
          <a:xfrm>
            <a:off x="628650"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99CC"/>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9"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Activity Title</a:t>
            </a:r>
          </a:p>
        </p:txBody>
      </p:sp>
    </p:spTree>
    <p:extLst>
      <p:ext uri="{BB962C8B-B14F-4D97-AF65-F5344CB8AC3E}">
        <p14:creationId xmlns:p14="http://schemas.microsoft.com/office/powerpoint/2010/main" val="33394515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age: One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1"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7" name="Picture Placeholder 6"/>
          <p:cNvSpPr>
            <a:spLocks noGrp="1"/>
          </p:cNvSpPr>
          <p:nvPr>
            <p:ph type="pic" sz="quarter" idx="13"/>
          </p:nvPr>
        </p:nvSpPr>
        <p:spPr>
          <a:xfrm>
            <a:off x="7304315" y="0"/>
            <a:ext cx="1861456" cy="6858000"/>
          </a:xfrm>
          <a:prstGeom prst="rect">
            <a:avLst/>
          </a:prstGeom>
          <a:solidFill>
            <a:schemeClr val="tx1"/>
          </a:solidFill>
          <a:ln>
            <a:noFill/>
          </a:ln>
        </p:spPr>
        <p:txBody>
          <a:bodyPr/>
          <a:lstStyle/>
          <a:p>
            <a:endParaRPr lang="en-US" dirty="0"/>
          </a:p>
        </p:txBody>
      </p:sp>
      <p:sp>
        <p:nvSpPr>
          <p:cNvPr id="5" name="Text Placeholder 2"/>
          <p:cNvSpPr>
            <a:spLocks noGrp="1"/>
          </p:cNvSpPr>
          <p:nvPr>
            <p:ph type="body" sz="quarter" idx="15" hasCustomPrompt="1"/>
          </p:nvPr>
        </p:nvSpPr>
        <p:spPr>
          <a:xfrm rot="16200000">
            <a:off x="6284192" y="3415420"/>
            <a:ext cx="4387161" cy="1332457"/>
          </a:xfrm>
          <a:prstGeom prst="rect">
            <a:avLst/>
          </a:prstGeom>
        </p:spPr>
        <p:txBody>
          <a:bodyPr>
            <a:normAutofit/>
          </a:bodyPr>
          <a:lstStyle>
            <a:lvl1pPr marL="0" indent="0">
              <a:buNone/>
              <a:defRPr sz="3600" baseline="0">
                <a:solidFill>
                  <a:srgbClr val="0099CC"/>
                </a:solidFill>
                <a:latin typeface="Arial Black" panose="020B0A04020102020204" pitchFamily="34" charset="0"/>
              </a:defRPr>
            </a:lvl1pPr>
          </a:lstStyle>
          <a:p>
            <a:pPr lvl="0"/>
            <a:r>
              <a:rPr lang="en-US" dirty="0" smtClean="0"/>
              <a:t>MODULE #: Module  Title</a:t>
            </a:r>
            <a:endParaRPr lang="en-US" dirty="0"/>
          </a:p>
        </p:txBody>
      </p:sp>
    </p:spTree>
    <p:extLst>
      <p:ext uri="{BB962C8B-B14F-4D97-AF65-F5344CB8AC3E}">
        <p14:creationId xmlns:p14="http://schemas.microsoft.com/office/powerpoint/2010/main" val="18863871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Title Page: Two Line Titl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1" y="0"/>
            <a:ext cx="7577138" cy="6858000"/>
          </a:xfrm>
          <a:prstGeom prst="rect">
            <a:avLst/>
          </a:prstGeom>
        </p:spPr>
        <p:txBody>
          <a:bodyPr/>
          <a:lstStyle>
            <a:lvl1pPr marL="0" indent="0" algn="ctr">
              <a:buNone/>
              <a:defRPr sz="2000" baseline="0">
                <a:latin typeface="Arial" panose="020B0604020202020204" pitchFamily="34" charset="0"/>
                <a:cs typeface="Arial" panose="020B0604020202020204" pitchFamily="34" charset="0"/>
              </a:defRPr>
            </a:lvl1p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Insert cover photo here </a:t>
            </a:r>
          </a:p>
          <a:p>
            <a:r>
              <a:rPr lang="en-US" dirty="0" smtClean="0"/>
              <a:t>Full page image 7.5” high</a:t>
            </a:r>
          </a:p>
        </p:txBody>
      </p:sp>
      <p:sp>
        <p:nvSpPr>
          <p:cNvPr id="7" name="Picture Placeholder 6"/>
          <p:cNvSpPr>
            <a:spLocks noGrp="1"/>
          </p:cNvSpPr>
          <p:nvPr>
            <p:ph type="pic" sz="quarter" idx="13"/>
          </p:nvPr>
        </p:nvSpPr>
        <p:spPr>
          <a:xfrm>
            <a:off x="7304315" y="0"/>
            <a:ext cx="1861456" cy="6858000"/>
          </a:xfrm>
          <a:prstGeom prst="rect">
            <a:avLst/>
          </a:prstGeom>
          <a:solidFill>
            <a:schemeClr val="tx1"/>
          </a:solidFill>
          <a:ln>
            <a:noFill/>
          </a:ln>
        </p:spPr>
        <p:txBody>
          <a:bodyPr/>
          <a:lstStyle/>
          <a:p>
            <a:endParaRPr lang="en-US" dirty="0"/>
          </a:p>
        </p:txBody>
      </p:sp>
      <p:sp>
        <p:nvSpPr>
          <p:cNvPr id="5" name="Text Placeholder 2"/>
          <p:cNvSpPr>
            <a:spLocks noGrp="1"/>
          </p:cNvSpPr>
          <p:nvPr>
            <p:ph type="body" sz="quarter" idx="15" hasCustomPrompt="1"/>
          </p:nvPr>
        </p:nvSpPr>
        <p:spPr>
          <a:xfrm rot="16200000">
            <a:off x="5401479" y="2745344"/>
            <a:ext cx="5939950" cy="1119822"/>
          </a:xfrm>
          <a:prstGeom prst="rect">
            <a:avLst/>
          </a:prstGeom>
        </p:spPr>
        <p:txBody>
          <a:bodyPr>
            <a:normAutofit/>
          </a:bodyPr>
          <a:lstStyle>
            <a:lvl1pPr marL="0" indent="0">
              <a:buNone/>
              <a:defRPr sz="3600" baseline="0">
                <a:solidFill>
                  <a:srgbClr val="0099CC"/>
                </a:solidFill>
                <a:latin typeface="Arial Black" panose="020B0A04020102020204" pitchFamily="34" charset="0"/>
              </a:defRPr>
            </a:lvl1pPr>
          </a:lstStyle>
          <a:p>
            <a:pPr lvl="0"/>
            <a:r>
              <a:rPr lang="en-US" dirty="0" smtClean="0"/>
              <a:t>MODULE #: Module Title on Two Lines</a:t>
            </a:r>
            <a:endParaRPr lang="en-US" dirty="0"/>
          </a:p>
        </p:txBody>
      </p:sp>
    </p:spTree>
    <p:extLst>
      <p:ext uri="{BB962C8B-B14F-4D97-AF65-F5344CB8AC3E}">
        <p14:creationId xmlns:p14="http://schemas.microsoft.com/office/powerpoint/2010/main" val="8914753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amp; 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STRAY CURRENT IN THE TANKHOUSE</a:t>
            </a:r>
            <a:endParaRPr lang="en-US" dirty="0"/>
          </a:p>
        </p:txBody>
      </p:sp>
      <p:sp>
        <p:nvSpPr>
          <p:cNvPr id="6" name="Slide Number Placeholder 5"/>
          <p:cNvSpPr>
            <a:spLocks noGrp="1"/>
          </p:cNvSpPr>
          <p:nvPr>
            <p:ph type="sldNum" sz="quarter" idx="12"/>
          </p:nvPr>
        </p:nvSpPr>
        <p:spPr>
          <a:xfrm>
            <a:off x="6865620" y="6182996"/>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39" y="690946"/>
            <a:ext cx="1506170" cy="411480"/>
          </a:xfrm>
          <a:prstGeom prst="rect">
            <a:avLst/>
          </a:prstGeom>
        </p:spPr>
      </p:pic>
      <p:sp>
        <p:nvSpPr>
          <p:cNvPr id="11" name="Text Placeholder 10"/>
          <p:cNvSpPr>
            <a:spLocks noGrp="1"/>
          </p:cNvSpPr>
          <p:nvPr>
            <p:ph type="body" sz="quarter" idx="14" hasCustomPrompt="1"/>
          </p:nvPr>
        </p:nvSpPr>
        <p:spPr>
          <a:xfrm>
            <a:off x="628649"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B0F0"/>
              </a:buClr>
              <a:defRPr sz="2000" baseline="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34759176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ctivity P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7326086" y="0"/>
            <a:ext cx="1839684" cy="6858000"/>
          </a:xfrm>
          <a:prstGeom prst="rect">
            <a:avLst/>
          </a:prstGeom>
          <a:solidFill>
            <a:srgbClr val="0099CC"/>
          </a:solidFill>
          <a:ln>
            <a:noFill/>
          </a:ln>
        </p:spPr>
        <p:txBody>
          <a:bodyPr/>
          <a:lstStyle>
            <a:lvl1pPr>
              <a:defRPr>
                <a:solidFill>
                  <a:srgbClr val="00B0F0"/>
                </a:solidFill>
              </a:defRPr>
            </a:lvl1pPr>
          </a:lstStyle>
          <a:p>
            <a:endParaRPr lang="en-US" dirty="0"/>
          </a:p>
        </p:txBody>
      </p:sp>
      <p:sp>
        <p:nvSpPr>
          <p:cNvPr id="3" name="Text Placeholder 2"/>
          <p:cNvSpPr>
            <a:spLocks noGrp="1"/>
          </p:cNvSpPr>
          <p:nvPr>
            <p:ph type="body" sz="quarter" idx="15" hasCustomPrompt="1"/>
          </p:nvPr>
        </p:nvSpPr>
        <p:spPr>
          <a:xfrm rot="16200000">
            <a:off x="5378619" y="2722484"/>
            <a:ext cx="5985670" cy="1119822"/>
          </a:xfrm>
          <a:prstGeom prst="rect">
            <a:avLst/>
          </a:prstGeom>
        </p:spPr>
        <p:txBody>
          <a:bodyPr>
            <a:normAutofit/>
          </a:bodyPr>
          <a:lstStyle>
            <a:lvl1pPr marL="0" indent="0">
              <a:buNone/>
              <a:defRPr sz="6000" baseline="0">
                <a:solidFill>
                  <a:schemeClr val="bg1"/>
                </a:solidFill>
                <a:latin typeface="Arial Black" panose="020B0A04020102020204" pitchFamily="34" charset="0"/>
              </a:defRPr>
            </a:lvl1pPr>
          </a:lstStyle>
          <a:p>
            <a:pPr lvl="0"/>
            <a:r>
              <a:rPr lang="en-US" dirty="0" smtClean="0"/>
              <a:t>Activity #</a:t>
            </a:r>
            <a:endParaRPr lang="en-US" dirty="0"/>
          </a:p>
        </p:txBody>
      </p:sp>
      <p:sp>
        <p:nvSpPr>
          <p:cNvPr id="4" name="Footer Placeholder 4"/>
          <p:cNvSpPr>
            <a:spLocks noGrp="1"/>
          </p:cNvSpPr>
          <p:nvPr>
            <p:ph type="ftr" sz="quarter" idx="11"/>
          </p:nvPr>
        </p:nvSpPr>
        <p:spPr>
          <a:xfrm>
            <a:off x="628650" y="6181830"/>
            <a:ext cx="5486400" cy="365125"/>
          </a:xfrm>
        </p:spPr>
        <p:txBody>
          <a:bodyPr/>
          <a:lstStyle>
            <a:lvl1pPr algn="l">
              <a:defRPr sz="700">
                <a:latin typeface="Arial Black" panose="020B0A04020102020204" pitchFamily="34" charset="0"/>
              </a:defRPr>
            </a:lvl1pPr>
          </a:lstStyle>
          <a:p>
            <a:r>
              <a:rPr lang="en-US" dirty="0" smtClean="0"/>
              <a:t>COURSE TITLE – COURSE CODE</a:t>
            </a:r>
            <a:endParaRPr lang="en-US" dirty="0"/>
          </a:p>
        </p:txBody>
      </p:sp>
      <p:sp>
        <p:nvSpPr>
          <p:cNvPr id="5" name="Slide Number Placeholder 5"/>
          <p:cNvSpPr>
            <a:spLocks noGrp="1"/>
          </p:cNvSpPr>
          <p:nvPr>
            <p:ph type="sldNum" sz="quarter" idx="12"/>
          </p:nvPr>
        </p:nvSpPr>
        <p:spPr>
          <a:xfrm>
            <a:off x="7327438" y="6181830"/>
            <a:ext cx="1816561" cy="366291"/>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6" name="Straight Connector 5"/>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 name="Text Placeholder 10"/>
          <p:cNvSpPr>
            <a:spLocks noGrp="1"/>
          </p:cNvSpPr>
          <p:nvPr>
            <p:ph type="body" sz="quarter" idx="14" hasCustomPrompt="1"/>
          </p:nvPr>
        </p:nvSpPr>
        <p:spPr>
          <a:xfrm>
            <a:off x="628649" y="1379220"/>
            <a:ext cx="6236971" cy="4686618"/>
          </a:xfrm>
          <a:prstGeom prst="rect">
            <a:avLst/>
          </a:prstGeom>
        </p:spPr>
        <p:txBody>
          <a:bodyPr/>
          <a:lstStyle>
            <a:lvl1pPr marL="0" indent="0">
              <a:spcBef>
                <a:spcPts val="600"/>
              </a:spcBef>
              <a:buClr>
                <a:srgbClr val="00B0F0"/>
              </a:buClr>
              <a:buFont typeface="Wingdings" panose="05000000000000000000" pitchFamily="2" charset="2"/>
              <a:buNone/>
              <a:defRPr sz="2000" baseline="0">
                <a:latin typeface="Arial Black" panose="020B0A040201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600"/>
              </a:spcBef>
              <a:spcAft>
                <a:spcPts val="0"/>
              </a:spcAft>
              <a:buClr>
                <a:srgbClr val="00B0F0"/>
              </a:buClr>
              <a:buSzTx/>
              <a:buFont typeface="+mj-lt"/>
              <a:buAutoNum type="arabicPeriod"/>
              <a:tabLst/>
              <a:defRPr sz="2000" baseline="0">
                <a:latin typeface="Arial" panose="020B0604020202020204" pitchFamily="34" charset="0"/>
                <a:cs typeface="Arial" panose="020B0604020202020204" pitchFamily="34" charset="0"/>
              </a:defRPr>
            </a:lvl2pPr>
          </a:lstStyle>
          <a:p>
            <a:pPr lvl="0"/>
            <a:r>
              <a:rPr lang="en-US" dirty="0" smtClean="0"/>
              <a:t>DIRECTIONS:</a:t>
            </a:r>
          </a:p>
          <a:p>
            <a:pPr lvl="0"/>
            <a:endParaRPr lang="en-US" dirty="0" smtClean="0"/>
          </a:p>
          <a:p>
            <a:pPr lvl="1"/>
            <a:r>
              <a:rPr lang="en-US" dirty="0" smtClean="0"/>
              <a:t>Level two – text</a:t>
            </a:r>
          </a:p>
          <a:p>
            <a:pPr lvl="1"/>
            <a:endParaRPr lang="en-US" dirty="0" smtClean="0"/>
          </a:p>
          <a:p>
            <a:pPr lvl="1"/>
            <a:r>
              <a:rPr lang="en-US" dirty="0" smtClean="0"/>
              <a:t>Level two – text</a:t>
            </a:r>
          </a:p>
          <a:p>
            <a:pPr lvl="1"/>
            <a:endParaRPr lang="en-US" dirty="0" smtClean="0"/>
          </a:p>
          <a:p>
            <a:pPr marL="685800" marR="0" lvl="1" indent="-228600" algn="l" defTabSz="914400" rtl="0" eaLnBrk="1" fontAlgn="auto" latinLnBrk="0" hangingPunct="1">
              <a:lnSpc>
                <a:spcPct val="90000"/>
              </a:lnSpc>
              <a:spcBef>
                <a:spcPts val="600"/>
              </a:spcBef>
              <a:spcAft>
                <a:spcPts val="0"/>
              </a:spcAft>
              <a:buClr>
                <a:srgbClr val="00B0F0"/>
              </a:buClr>
              <a:buSzTx/>
              <a:tabLst/>
              <a:defRPr/>
            </a:pPr>
            <a:r>
              <a:rPr lang="en-US" dirty="0" smtClean="0"/>
              <a:t>Level two – text</a:t>
            </a:r>
          </a:p>
          <a:p>
            <a:pPr lvl="1"/>
            <a:endParaRPr lang="en-US" dirty="0" smtClean="0"/>
          </a:p>
          <a:p>
            <a:pPr lvl="1"/>
            <a:endParaRPr lang="en-US" dirty="0" smtClean="0"/>
          </a:p>
          <a:p>
            <a:pPr lvl="1"/>
            <a:endParaRPr lang="en-US" dirty="0"/>
          </a:p>
        </p:txBody>
      </p:sp>
      <p:sp>
        <p:nvSpPr>
          <p:cNvPr id="9" name="Text Placeholder 10"/>
          <p:cNvSpPr>
            <a:spLocks noGrp="1"/>
          </p:cNvSpPr>
          <p:nvPr>
            <p:ph type="body" sz="quarter" idx="16"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Activity Title</a:t>
            </a:r>
          </a:p>
        </p:txBody>
      </p:sp>
    </p:spTree>
    <p:extLst>
      <p:ext uri="{BB962C8B-B14F-4D97-AF65-F5344CB8AC3E}">
        <p14:creationId xmlns:p14="http://schemas.microsoft.com/office/powerpoint/2010/main" val="16247384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2"/>
            <a:ext cx="5486400" cy="365125"/>
          </a:xfrm>
        </p:spPr>
        <p:txBody>
          <a:bodyPr/>
          <a:lstStyle>
            <a:lvl1pPr algn="l">
              <a:defRPr sz="700">
                <a:latin typeface="Arial Black" panose="020B0A04020102020204" pitchFamily="34" charset="0"/>
              </a:defRPr>
            </a:lvl1pPr>
          </a:lstStyle>
          <a:p>
            <a:r>
              <a:rPr lang="en-US" dirty="0" smtClean="0"/>
              <a:t>STRAY CURRENT IN THE TANKHOUSE</a:t>
            </a:r>
            <a:endParaRPr lang="en-US" dirty="0"/>
          </a:p>
        </p:txBody>
      </p:sp>
      <p:sp>
        <p:nvSpPr>
          <p:cNvPr id="6" name="Slide Number Placeholder 5"/>
          <p:cNvSpPr>
            <a:spLocks noGrp="1"/>
          </p:cNvSpPr>
          <p:nvPr>
            <p:ph type="sldNum" sz="quarter" idx="12"/>
          </p:nvPr>
        </p:nvSpPr>
        <p:spPr>
          <a:xfrm>
            <a:off x="6865620" y="6182998"/>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40" y="690946"/>
            <a:ext cx="1506170" cy="411480"/>
          </a:xfrm>
          <a:prstGeom prst="rect">
            <a:avLst/>
          </a:prstGeom>
        </p:spPr>
      </p:pic>
      <p:sp>
        <p:nvSpPr>
          <p:cNvPr id="11" name="Text Placeholder 10"/>
          <p:cNvSpPr>
            <a:spLocks noGrp="1"/>
          </p:cNvSpPr>
          <p:nvPr>
            <p:ph type="body" sz="quarter" idx="14" hasCustomPrompt="1"/>
          </p:nvPr>
        </p:nvSpPr>
        <p:spPr>
          <a:xfrm>
            <a:off x="628650"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B0F0"/>
              </a:buClr>
              <a:defRPr sz="2000" baseline="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a:t>
            </a:r>
          </a:p>
        </p:txBody>
      </p:sp>
    </p:spTree>
    <p:extLst>
      <p:ext uri="{BB962C8B-B14F-4D97-AF65-F5344CB8AC3E}">
        <p14:creationId xmlns:p14="http://schemas.microsoft.com/office/powerpoint/2010/main" val="42825459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Title on Two Lin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2"/>
            <a:ext cx="5486400" cy="365125"/>
          </a:xfrm>
        </p:spPr>
        <p:txBody>
          <a:bodyPr/>
          <a:lstStyle>
            <a:lvl1pPr algn="l">
              <a:defRPr sz="700">
                <a:latin typeface="Arial Black" panose="020B0A04020102020204" pitchFamily="34" charset="0"/>
              </a:defRPr>
            </a:lvl1pPr>
          </a:lstStyle>
          <a:p>
            <a:r>
              <a:rPr lang="en-US" dirty="0" smtClean="0"/>
              <a:t>STRAY CURRENT IN THE TANKHOUSE</a:t>
            </a:r>
            <a:endParaRPr lang="en-US" dirty="0"/>
          </a:p>
        </p:txBody>
      </p:sp>
      <p:sp>
        <p:nvSpPr>
          <p:cNvPr id="6" name="Slide Number Placeholder 5"/>
          <p:cNvSpPr>
            <a:spLocks noGrp="1"/>
          </p:cNvSpPr>
          <p:nvPr>
            <p:ph type="sldNum" sz="quarter" idx="12"/>
          </p:nvPr>
        </p:nvSpPr>
        <p:spPr>
          <a:xfrm>
            <a:off x="6865620" y="6182998"/>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102426"/>
            <a:ext cx="7253206" cy="247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40" y="690946"/>
            <a:ext cx="1506170" cy="411480"/>
          </a:xfrm>
          <a:prstGeom prst="rect">
            <a:avLst/>
          </a:prstGeom>
        </p:spPr>
      </p:pic>
      <p:sp>
        <p:nvSpPr>
          <p:cNvPr id="11" name="Text Placeholder 10"/>
          <p:cNvSpPr>
            <a:spLocks noGrp="1"/>
          </p:cNvSpPr>
          <p:nvPr>
            <p:ph type="body" sz="quarter" idx="14" hasCustomPrompt="1"/>
          </p:nvPr>
        </p:nvSpPr>
        <p:spPr>
          <a:xfrm>
            <a:off x="628650" y="1820331"/>
            <a:ext cx="6236970" cy="4245507"/>
          </a:xfrm>
          <a:prstGeom prst="rect">
            <a:avLst/>
          </a:prstGeom>
        </p:spPr>
        <p:txBody>
          <a:bodyPr/>
          <a:lstStyle>
            <a:lvl1pPr marL="228600" indent="-228600">
              <a:spcBef>
                <a:spcPts val="600"/>
              </a:spcBef>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B0F0"/>
              </a:buClr>
              <a:defRPr sz="2000">
                <a:latin typeface="Arial" panose="020B0604020202020204" pitchFamily="34" charset="0"/>
                <a:cs typeface="Arial" panose="020B0604020202020204" pitchFamily="34" charset="0"/>
              </a:defRPr>
            </a:lvl2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
        <p:nvSpPr>
          <p:cNvPr id="12" name="Text Placeholder 10"/>
          <p:cNvSpPr>
            <a:spLocks noGrp="1"/>
          </p:cNvSpPr>
          <p:nvPr>
            <p:ph type="body" sz="quarter" idx="15" hasCustomPrompt="1"/>
          </p:nvPr>
        </p:nvSpPr>
        <p:spPr>
          <a:xfrm>
            <a:off x="628650" y="556205"/>
            <a:ext cx="6624557" cy="1264126"/>
          </a:xfrm>
          <a:prstGeom prst="rect">
            <a:avLst/>
          </a:prstGeom>
        </p:spPr>
        <p:txBody>
          <a:bodyPr>
            <a:normAutofit/>
          </a:bodyPr>
          <a:lstStyle>
            <a:lvl1pPr marL="0" indent="0">
              <a:lnSpc>
                <a:spcPts val="4000"/>
              </a:lnSpc>
              <a:spcBef>
                <a:spcPts val="0"/>
              </a:spcBef>
              <a:spcAft>
                <a:spcPts val="0"/>
              </a:spcAft>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Title Which Runs onto Two Lines</a:t>
            </a:r>
          </a:p>
        </p:txBody>
      </p:sp>
    </p:spTree>
    <p:extLst>
      <p:ext uri="{BB962C8B-B14F-4D97-AF65-F5344CB8AC3E}">
        <p14:creationId xmlns:p14="http://schemas.microsoft.com/office/powerpoint/2010/main" val="19376379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itle &amp; Sub Titl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2"/>
            <a:ext cx="5486400" cy="365125"/>
          </a:xfrm>
        </p:spPr>
        <p:txBody>
          <a:bodyPr/>
          <a:lstStyle>
            <a:lvl1pPr algn="l">
              <a:defRPr sz="700">
                <a:latin typeface="Arial Black" panose="020B0A04020102020204" pitchFamily="34" charset="0"/>
              </a:defRPr>
            </a:lvl1pPr>
          </a:lstStyle>
          <a:p>
            <a:r>
              <a:rPr lang="en-US" dirty="0" smtClean="0"/>
              <a:t>STRAY CURRENT IN THE TANKHOUSE</a:t>
            </a:r>
            <a:endParaRPr lang="en-US" dirty="0"/>
          </a:p>
        </p:txBody>
      </p:sp>
      <p:sp>
        <p:nvSpPr>
          <p:cNvPr id="6" name="Slide Number Placeholder 5"/>
          <p:cNvSpPr>
            <a:spLocks noGrp="1"/>
          </p:cNvSpPr>
          <p:nvPr>
            <p:ph type="sldNum" sz="quarter" idx="12"/>
          </p:nvPr>
        </p:nvSpPr>
        <p:spPr>
          <a:xfrm>
            <a:off x="6865620" y="6182998"/>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40" y="690946"/>
            <a:ext cx="1506170" cy="411480"/>
          </a:xfrm>
          <a:prstGeom prst="rect">
            <a:avLst/>
          </a:prstGeom>
        </p:spPr>
      </p:pic>
      <p:sp>
        <p:nvSpPr>
          <p:cNvPr id="11" name="Text Placeholder 10"/>
          <p:cNvSpPr>
            <a:spLocks noGrp="1"/>
          </p:cNvSpPr>
          <p:nvPr>
            <p:ph type="body" sz="quarter" idx="14" hasCustomPrompt="1"/>
          </p:nvPr>
        </p:nvSpPr>
        <p:spPr>
          <a:xfrm>
            <a:off x="628650" y="1379220"/>
            <a:ext cx="6236971" cy="4686618"/>
          </a:xfrm>
          <a:prstGeom prst="rect">
            <a:avLst/>
          </a:prstGeom>
        </p:spPr>
        <p:txBody>
          <a:bodyPr/>
          <a:lstStyle>
            <a:lvl1pPr marL="228600" indent="-228600">
              <a:spcBef>
                <a:spcPts val="600"/>
              </a:spcBef>
              <a:buClr>
                <a:srgbClr val="00B0F0"/>
              </a:buClr>
              <a:buFont typeface="Wingdings" panose="05000000000000000000" pitchFamily="2" charset="2"/>
              <a:buChar char="§"/>
              <a:defRPr sz="1800" baseline="0">
                <a:latin typeface="Arial Black" panose="020B0A04020102020204" pitchFamily="34" charset="0"/>
                <a:cs typeface="Arial" panose="020B0604020202020204" pitchFamily="34" charset="0"/>
              </a:defRPr>
            </a:lvl1pPr>
            <a:lvl2pPr>
              <a:spcBef>
                <a:spcPts val="600"/>
              </a:spcBef>
              <a:buClr>
                <a:srgbClr val="00B0F0"/>
              </a:buClr>
              <a:defRPr sz="1800" baseline="0">
                <a:latin typeface="Arial" panose="020B0604020202020204" pitchFamily="34" charset="0"/>
                <a:cs typeface="Arial" panose="020B0604020202020204" pitchFamily="34" charset="0"/>
              </a:defRPr>
            </a:lvl2pPr>
          </a:lstStyle>
          <a:p>
            <a:pPr lvl="0"/>
            <a:r>
              <a:rPr lang="en-US" dirty="0" smtClean="0"/>
              <a:t>LEVEL ONE - SUB TITLE</a:t>
            </a:r>
          </a:p>
          <a:p>
            <a:pPr lvl="1"/>
            <a:r>
              <a:rPr lang="en-US" dirty="0" smtClean="0"/>
              <a:t>Level two - text</a:t>
            </a:r>
          </a:p>
          <a:p>
            <a:pPr lvl="1"/>
            <a:r>
              <a:rPr lang="en-US" dirty="0" smtClean="0"/>
              <a:t>Level two - text</a:t>
            </a:r>
          </a:p>
          <a:p>
            <a:pPr lvl="1"/>
            <a:endParaRPr lang="en-US" dirty="0" smtClean="0"/>
          </a:p>
          <a:p>
            <a:pPr lvl="0"/>
            <a:r>
              <a:rPr lang="en-US" dirty="0" smtClean="0"/>
              <a:t>LEVEL ONE – SUB TITLE</a:t>
            </a:r>
          </a:p>
          <a:p>
            <a:pPr lvl="1"/>
            <a:r>
              <a:rPr lang="en-US" dirty="0" smtClean="0"/>
              <a:t>Level two - text</a:t>
            </a:r>
          </a:p>
          <a:p>
            <a:pPr lvl="1"/>
            <a:endParaRPr lang="en-US" dirty="0" smtClean="0"/>
          </a:p>
          <a:p>
            <a:pPr lvl="0"/>
            <a:r>
              <a:rPr lang="en-US" dirty="0" smtClean="0"/>
              <a:t>LEVEL ONE – SUB TITLE</a:t>
            </a:r>
          </a:p>
          <a:p>
            <a:pPr lvl="1"/>
            <a:endParaRPr lang="en-US" dirty="0"/>
          </a:p>
        </p:txBody>
      </p:sp>
      <p:sp>
        <p:nvSpPr>
          <p:cNvPr id="12" name="Text Placeholder 10"/>
          <p:cNvSpPr>
            <a:spLocks noGrp="1"/>
          </p:cNvSpPr>
          <p:nvPr>
            <p:ph type="body" sz="quarter" idx="15" hasCustomPrompt="1"/>
          </p:nvPr>
        </p:nvSpPr>
        <p:spPr>
          <a:xfrm>
            <a:off x="628650" y="615474"/>
            <a:ext cx="6236970" cy="646588"/>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Text and Sub Titles</a:t>
            </a:r>
          </a:p>
        </p:txBody>
      </p:sp>
    </p:spTree>
    <p:extLst>
      <p:ext uri="{BB962C8B-B14F-4D97-AF65-F5344CB8AC3E}">
        <p14:creationId xmlns:p14="http://schemas.microsoft.com/office/powerpoint/2010/main" val="16403169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Title &amp; Imag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8650" y="6181832"/>
            <a:ext cx="5486400" cy="365125"/>
          </a:xfrm>
        </p:spPr>
        <p:txBody>
          <a:bodyPr/>
          <a:lstStyle>
            <a:lvl1pPr algn="l">
              <a:defRPr sz="700">
                <a:latin typeface="Arial Black" panose="020B0A04020102020204" pitchFamily="34" charset="0"/>
              </a:defRPr>
            </a:lvl1pPr>
          </a:lstStyle>
          <a:p>
            <a:r>
              <a:rPr lang="en-US" dirty="0" smtClean="0"/>
              <a:t>STRAY CURRENT IN THE TANKHOUSE</a:t>
            </a:r>
            <a:endParaRPr lang="en-US" dirty="0"/>
          </a:p>
        </p:txBody>
      </p:sp>
      <p:sp>
        <p:nvSpPr>
          <p:cNvPr id="6" name="Slide Number Placeholder 5"/>
          <p:cNvSpPr>
            <a:spLocks noGrp="1"/>
          </p:cNvSpPr>
          <p:nvPr>
            <p:ph type="sldNum" sz="quarter" idx="12"/>
          </p:nvPr>
        </p:nvSpPr>
        <p:spPr>
          <a:xfrm>
            <a:off x="6865620" y="6182998"/>
            <a:ext cx="2278380" cy="365125"/>
          </a:xfrm>
        </p:spPr>
        <p:txBody>
          <a:bodyPr/>
          <a:lstStyle>
            <a:lvl1pPr>
              <a:defRPr sz="700">
                <a:latin typeface="Arial Black" panose="020B0A04020102020204" pitchFamily="34" charset="0"/>
              </a:defRPr>
            </a:lvl1pPr>
          </a:lstStyle>
          <a:p>
            <a:pPr algn="ctr"/>
            <a:fld id="{25D3FF45-FB88-453A-A2AC-7EF0564DBF56}" type="slidenum">
              <a:rPr lang="en-US" smtClean="0"/>
              <a:pPr algn="ctr"/>
              <a:t>‹#›</a:t>
            </a:fld>
            <a:endParaRPr lang="en-US" dirty="0"/>
          </a:p>
        </p:txBody>
      </p:sp>
      <p:cxnSp>
        <p:nvCxnSpPr>
          <p:cNvPr id="8" name="Straight Connector 7"/>
          <p:cNvCxnSpPr/>
          <p:nvPr userDrawn="1"/>
        </p:nvCxnSpPr>
        <p:spPr>
          <a:xfrm flipV="1">
            <a:off x="0" y="1089660"/>
            <a:ext cx="6865620" cy="152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7440" y="690946"/>
            <a:ext cx="1506170" cy="411480"/>
          </a:xfrm>
          <a:prstGeom prst="rect">
            <a:avLst/>
          </a:prstGeom>
        </p:spPr>
      </p:pic>
      <p:sp>
        <p:nvSpPr>
          <p:cNvPr id="12" name="Text Placeholder 10"/>
          <p:cNvSpPr>
            <a:spLocks noGrp="1"/>
          </p:cNvSpPr>
          <p:nvPr>
            <p:ph type="body" sz="quarter" idx="15" hasCustomPrompt="1"/>
          </p:nvPr>
        </p:nvSpPr>
        <p:spPr>
          <a:xfrm>
            <a:off x="628650" y="615474"/>
            <a:ext cx="6236970" cy="763746"/>
          </a:xfrm>
          <a:prstGeom prst="rect">
            <a:avLst/>
          </a:prstGeom>
        </p:spPr>
        <p:txBody>
          <a:bodyPr>
            <a:normAutofit/>
          </a:bodyPr>
          <a:lstStyle>
            <a:lvl1pPr marL="0" indent="0">
              <a:buClr>
                <a:srgbClr val="00B0F0"/>
              </a:buClr>
              <a:buFont typeface="Wingdings" panose="05000000000000000000" pitchFamily="2" charset="2"/>
              <a:buNone/>
              <a:defRPr sz="3000" baseline="0">
                <a:solidFill>
                  <a:srgbClr val="0099CC"/>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n-US" dirty="0" smtClean="0"/>
              <a:t>Slide With Text and Image</a:t>
            </a:r>
          </a:p>
        </p:txBody>
      </p:sp>
      <p:sp>
        <p:nvSpPr>
          <p:cNvPr id="13" name="Picture Placeholder 6"/>
          <p:cNvSpPr>
            <a:spLocks noGrp="1"/>
          </p:cNvSpPr>
          <p:nvPr>
            <p:ph type="pic" sz="quarter" idx="16"/>
          </p:nvPr>
        </p:nvSpPr>
        <p:spPr>
          <a:xfrm>
            <a:off x="3666068" y="1379221"/>
            <a:ext cx="3199553" cy="3412913"/>
          </a:xfrm>
          <a:prstGeom prst="rect">
            <a:avLst/>
          </a:prstGeom>
          <a:ln>
            <a:noFill/>
          </a:ln>
        </p:spPr>
        <p:txBody>
          <a:bodyPr/>
          <a:lstStyle>
            <a:lvl1pPr marL="0" indent="0" algn="ctr">
              <a:buNone/>
              <a:defRPr sz="2000">
                <a:ln>
                  <a:noFill/>
                </a:ln>
                <a:latin typeface="Arial" panose="020B0604020202020204" pitchFamily="34" charset="0"/>
                <a:cs typeface="Arial" panose="020B0604020202020204" pitchFamily="34" charset="0"/>
              </a:defRPr>
            </a:lvl1pPr>
          </a:lstStyle>
          <a:p>
            <a:endParaRPr lang="en-US" dirty="0" smtClean="0"/>
          </a:p>
          <a:p>
            <a:endParaRPr lang="en-US" dirty="0" smtClean="0"/>
          </a:p>
          <a:p>
            <a:r>
              <a:rPr lang="en-US" dirty="0" smtClean="0"/>
              <a:t>Insert </a:t>
            </a:r>
          </a:p>
          <a:p>
            <a:r>
              <a:rPr lang="en-US" dirty="0" smtClean="0"/>
              <a:t>Image Here</a:t>
            </a:r>
            <a:endParaRPr lang="en-US" dirty="0"/>
          </a:p>
        </p:txBody>
      </p:sp>
      <p:sp>
        <p:nvSpPr>
          <p:cNvPr id="3" name="Text Placeholder 2"/>
          <p:cNvSpPr>
            <a:spLocks noGrp="1"/>
          </p:cNvSpPr>
          <p:nvPr>
            <p:ph type="body" sz="quarter" idx="17" hasCustomPrompt="1"/>
          </p:nvPr>
        </p:nvSpPr>
        <p:spPr>
          <a:xfrm>
            <a:off x="628650" y="1379222"/>
            <a:ext cx="6236970" cy="4649047"/>
          </a:xfrm>
          <a:prstGeom prst="rect">
            <a:avLst/>
          </a:prstGeom>
        </p:spPr>
        <p:txBody>
          <a:bodyPr>
            <a:noAutofit/>
          </a:bodyPr>
          <a:lstStyle>
            <a:lvl1pPr marL="228600" indent="-228600">
              <a:spcBef>
                <a:spcPts val="600"/>
              </a:spcBef>
              <a:buClr>
                <a:srgbClr val="00B0F0"/>
              </a:buClr>
              <a:buFont typeface="Wingdings" panose="05000000000000000000" pitchFamily="2" charset="2"/>
              <a:buChar char="§"/>
              <a:defRPr sz="2000">
                <a:latin typeface="Arial" panose="020B0604020202020204" pitchFamily="34" charset="0"/>
                <a:cs typeface="Arial" panose="020B0604020202020204" pitchFamily="34" charset="0"/>
              </a:defRPr>
            </a:lvl1pPr>
            <a:lvl2pPr>
              <a:spcBef>
                <a:spcPts val="600"/>
              </a:spcBef>
              <a:buClr>
                <a:srgbClr val="00B0F0"/>
              </a:buCl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Level one</a:t>
            </a:r>
          </a:p>
          <a:p>
            <a:pPr lvl="1"/>
            <a:r>
              <a:rPr lang="en-US" dirty="0" smtClean="0"/>
              <a:t>Level two </a:t>
            </a:r>
          </a:p>
          <a:p>
            <a:pPr lvl="1"/>
            <a:r>
              <a:rPr lang="en-US" dirty="0" smtClean="0"/>
              <a:t>Level two</a:t>
            </a:r>
          </a:p>
          <a:p>
            <a:pPr lvl="1"/>
            <a:endParaRPr lang="en-US" dirty="0" smtClean="0"/>
          </a:p>
          <a:p>
            <a:pPr lvl="0"/>
            <a:r>
              <a:rPr lang="en-US" dirty="0" smtClean="0"/>
              <a:t>Level one</a:t>
            </a:r>
          </a:p>
          <a:p>
            <a:pPr lvl="1"/>
            <a:r>
              <a:rPr lang="en-US" dirty="0" smtClean="0"/>
              <a:t>Level two</a:t>
            </a:r>
          </a:p>
          <a:p>
            <a:pPr lvl="1"/>
            <a:endParaRPr lang="en-US" dirty="0" smtClean="0"/>
          </a:p>
          <a:p>
            <a:pPr lvl="0"/>
            <a:r>
              <a:rPr lang="en-US" dirty="0" smtClean="0"/>
              <a:t>Level one</a:t>
            </a:r>
            <a:endParaRPr lang="en-US" dirty="0"/>
          </a:p>
        </p:txBody>
      </p:sp>
    </p:spTree>
    <p:extLst>
      <p:ext uri="{BB962C8B-B14F-4D97-AF65-F5344CB8AC3E}">
        <p14:creationId xmlns:p14="http://schemas.microsoft.com/office/powerpoint/2010/main" val="5615095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FB49B-0A96-45D8-8BF0-549D5ECE6C5D}" type="datetime1">
              <a:rPr lang="en-US" smtClean="0"/>
              <a:t>6/11/2019</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225792378"/>
      </p:ext>
    </p:extLst>
  </p:cSld>
  <p:clrMap bg1="lt1" tx1="dk1" bg2="lt2" tx2="dk2" accent1="accent1" accent2="accent2" accent3="accent3" accent4="accent4" accent5="accent5" accent6="accent6" hlink="hlink" folHlink="folHlink"/>
  <p:sldLayoutIdLst>
    <p:sldLayoutId id="2147483704" r:id="rId1"/>
    <p:sldLayoutId id="2147483733" r:id="rId2"/>
    <p:sldLayoutId id="2147483734" r:id="rId3"/>
    <p:sldLayoutId id="2147483735" r:id="rId4"/>
    <p:sldLayoutId id="2147483736" r:id="rId5"/>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dirty="0" smtClean="0"/>
              <a:t>Page Examples</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58769-374A-49CC-A88C-6AAB6C5A4718}" type="datetime1">
              <a:rPr lang="en-US" smtClean="0"/>
              <a:t>6/11/2019</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3FF45-FB88-453A-A2AC-7EF0564DBF56}" type="slidenum">
              <a:rPr lang="en-US" smtClean="0"/>
              <a:t>‹#›</a:t>
            </a:fld>
            <a:endParaRPr lang="en-US"/>
          </a:p>
        </p:txBody>
      </p:sp>
    </p:spTree>
    <p:extLst>
      <p:ext uri="{BB962C8B-B14F-4D97-AF65-F5344CB8AC3E}">
        <p14:creationId xmlns:p14="http://schemas.microsoft.com/office/powerpoint/2010/main" val="2624339979"/>
      </p:ext>
    </p:extLst>
  </p:cSld>
  <p:clrMap bg1="lt1" tx1="dk1" bg2="lt2" tx2="dk2" accent1="accent1" accent2="accent2" accent3="accent3" accent4="accent4" accent5="accent5" accent6="accent6" hlink="hlink" folHlink="folHlink"/>
  <p:sldLayoutIdLst>
    <p:sldLayoutId id="2147483699" r:id="rId1"/>
    <p:sldLayoutId id="2147483705" r:id="rId2"/>
    <p:sldLayoutId id="2147483712" r:id="rId3"/>
    <p:sldLayoutId id="2147483708" r:id="rId4"/>
    <p:sldLayoutId id="2147483707" r:id="rId5"/>
    <p:sldLayoutId id="2147483713" r:id="rId6"/>
    <p:sldLayoutId id="2147483726" r:id="rId7"/>
    <p:sldLayoutId id="2147483737" r:id="rId8"/>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dirty="0" smtClean="0"/>
              <a:t>Section Title Page Examples</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8AB1A-F17A-4648-8FE5-93A1A9C0594C}" type="datetime1">
              <a:rPr lang="en-US" smtClean="0"/>
              <a:t>6/11/2019</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COURSE TITLE – COURSE CODE</a:t>
            </a:r>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4D60-9EA9-40CA-8BBF-CC9DBFD739BF}" type="slidenum">
              <a:rPr lang="en-US" smtClean="0"/>
              <a:t>‹#›</a:t>
            </a:fld>
            <a:endParaRPr lang="en-US"/>
          </a:p>
        </p:txBody>
      </p:sp>
    </p:spTree>
    <p:extLst>
      <p:ext uri="{BB962C8B-B14F-4D97-AF65-F5344CB8AC3E}">
        <p14:creationId xmlns:p14="http://schemas.microsoft.com/office/powerpoint/2010/main" val="3397919701"/>
      </p:ext>
    </p:extLst>
  </p:cSld>
  <p:clrMap bg1="lt1" tx1="dk1" bg2="lt2" tx2="dk2" accent1="accent1" accent2="accent2" accent3="accent3" accent4="accent4" accent5="accent5" accent6="accent6" hlink="hlink" folHlink="folHlink"/>
  <p:sldLayoutIdLst>
    <p:sldLayoutId id="2147483728" r:id="rId1"/>
    <p:sldLayoutId id="2147483731" r:id="rId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0.jpeg"/><Relationship Id="rId5" Type="http://schemas.microsoft.com/office/2007/relationships/hdphoto" Target="../media/hdphoto3.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8.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4.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3.xml"/><Relationship Id="rId5" Type="http://schemas.microsoft.com/office/2007/relationships/hdphoto" Target="../media/hdphoto5.wdp"/><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microsoft.com/office/2007/relationships/hdphoto" Target="../media/hdphoto6.wdp"/><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7.xml"/><Relationship Id="rId5" Type="http://schemas.microsoft.com/office/2007/relationships/hdphoto" Target="../media/hdphoto7.wdp"/><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a:off x="-19729" y="0"/>
            <a:ext cx="8047973" cy="6858000"/>
          </a:xfrm>
          <a:prstGeom prst="rect">
            <a:avLst/>
          </a:prstGeom>
        </p:spPr>
      </p:pic>
      <p:sp>
        <p:nvSpPr>
          <p:cNvPr id="3" name="Picture Placeholder 2"/>
          <p:cNvSpPr>
            <a:spLocks noGrp="1"/>
          </p:cNvSpPr>
          <p:nvPr>
            <p:ph type="pic" sz="quarter" idx="13"/>
          </p:nvPr>
        </p:nvSpPr>
        <p:spPr/>
      </p:sp>
      <p:sp>
        <p:nvSpPr>
          <p:cNvPr id="4" name="Text Placeholder 3"/>
          <p:cNvSpPr>
            <a:spLocks noGrp="1"/>
          </p:cNvSpPr>
          <p:nvPr>
            <p:ph type="body" sz="quarter" idx="15"/>
          </p:nvPr>
        </p:nvSpPr>
        <p:spPr/>
        <p:txBody>
          <a:bodyPr>
            <a:normAutofit/>
          </a:bodyPr>
          <a:lstStyle/>
          <a:p>
            <a:r>
              <a:rPr lang="en-US" dirty="0" smtClean="0"/>
              <a:t>Module 5: Tankhouse Processes </a:t>
            </a:r>
            <a:endParaRPr lang="en-US" dirty="0"/>
          </a:p>
        </p:txBody>
      </p:sp>
    </p:spTree>
    <p:extLst>
      <p:ext uri="{BB962C8B-B14F-4D97-AF65-F5344CB8AC3E}">
        <p14:creationId xmlns:p14="http://schemas.microsoft.com/office/powerpoint/2010/main" val="605511576"/>
      </p:ext>
    </p:extLst>
  </p:cSld>
  <p:clrMapOvr>
    <a:masterClrMapping/>
  </p:clrMapOvr>
  <mc:AlternateContent xmlns:mc="http://schemas.openxmlformats.org/markup-compatibility/2006" xmlns:p14="http://schemas.microsoft.com/office/powerpoint/2010/main">
    <mc:Choice Requires="p14">
      <p:transition spd="slow" p14:dur="2000" advTm="5976"/>
    </mc:Choice>
    <mc:Fallback xmlns="">
      <p:transition spd="slow" advTm="597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Breaking Cell Contact (sample SOP)</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10</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493641" y="1551398"/>
            <a:ext cx="6661492" cy="4635738"/>
          </a:xfrm>
          <a:prstGeom prst="rect">
            <a:avLst/>
          </a:prstGeom>
        </p:spPr>
      </p:pic>
      <p:sp>
        <p:nvSpPr>
          <p:cNvPr id="5" name="TextBox 4"/>
          <p:cNvSpPr txBox="1"/>
          <p:nvPr/>
        </p:nvSpPr>
        <p:spPr>
          <a:xfrm>
            <a:off x="1854200" y="2614356"/>
            <a:ext cx="1245854" cy="338554"/>
          </a:xfrm>
          <a:prstGeom prst="rect">
            <a:avLst/>
          </a:prstGeom>
          <a:solidFill>
            <a:schemeClr val="tx1"/>
          </a:solidFill>
          <a:ln w="12700">
            <a:solidFill>
              <a:srgbClr val="FF0000"/>
            </a:solidFill>
          </a:ln>
        </p:spPr>
        <p:txBody>
          <a:bodyPr wrap="none" rtlCol="0">
            <a:spAutoFit/>
          </a:bodyPr>
          <a:lstStyle/>
          <a:p>
            <a:r>
              <a:rPr lang="en-US" sz="1600" b="1" dirty="0" smtClean="0">
                <a:solidFill>
                  <a:srgbClr val="FFFF00"/>
                </a:solidFill>
                <a:latin typeface="Arial" panose="020B0604020202020204" pitchFamily="34" charset="0"/>
                <a:cs typeface="Arial" panose="020B0604020202020204" pitchFamily="34" charset="0"/>
              </a:rPr>
              <a:t>What to do</a:t>
            </a:r>
            <a:endParaRPr lang="en-US" sz="1600" b="1"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a:off x="3975100" y="3004027"/>
            <a:ext cx="1079500" cy="830997"/>
          </a:xfrm>
          <a:prstGeom prst="rect">
            <a:avLst/>
          </a:prstGeom>
          <a:solidFill>
            <a:schemeClr val="tx1"/>
          </a:solidFill>
          <a:ln w="12700">
            <a:solidFill>
              <a:srgbClr val="FF0000"/>
            </a:solidFill>
          </a:ln>
        </p:spPr>
        <p:txBody>
          <a:bodyPr wrap="square" rtlCol="0">
            <a:spAutoFit/>
          </a:bodyPr>
          <a:lstStyle/>
          <a:p>
            <a:r>
              <a:rPr lang="en-US" sz="1600" b="1" dirty="0" smtClean="0">
                <a:solidFill>
                  <a:srgbClr val="FFFF00"/>
                </a:solidFill>
                <a:latin typeface="Arial" panose="020B0604020202020204" pitchFamily="34" charset="0"/>
                <a:cs typeface="Arial" panose="020B0604020202020204" pitchFamily="34" charset="0"/>
              </a:rPr>
              <a:t>What can go wrong</a:t>
            </a:r>
            <a:endParaRPr lang="en-US" sz="1600" b="1" dirty="0">
              <a:solidFill>
                <a:srgbClr val="FFFF00"/>
              </a:solidFill>
              <a:latin typeface="Arial" panose="020B0604020202020204" pitchFamily="34" charset="0"/>
              <a:cs typeface="Arial" panose="020B0604020202020204" pitchFamily="34" charset="0"/>
            </a:endParaRPr>
          </a:p>
        </p:txBody>
      </p:sp>
      <p:sp>
        <p:nvSpPr>
          <p:cNvPr id="14" name="TextBox 13"/>
          <p:cNvSpPr txBox="1"/>
          <p:nvPr/>
        </p:nvSpPr>
        <p:spPr>
          <a:xfrm>
            <a:off x="5117637" y="2629344"/>
            <a:ext cx="1851789" cy="338554"/>
          </a:xfrm>
          <a:prstGeom prst="rect">
            <a:avLst/>
          </a:prstGeom>
          <a:solidFill>
            <a:schemeClr val="tx1"/>
          </a:solidFill>
          <a:ln w="12700">
            <a:solidFill>
              <a:srgbClr val="FF0000"/>
            </a:solidFill>
          </a:ln>
        </p:spPr>
        <p:txBody>
          <a:bodyPr wrap="none" rtlCol="0">
            <a:spAutoFit/>
          </a:bodyPr>
          <a:lstStyle/>
          <a:p>
            <a:r>
              <a:rPr lang="en-US" sz="1600" b="1" dirty="0" smtClean="0">
                <a:solidFill>
                  <a:srgbClr val="FFFF00"/>
                </a:solidFill>
                <a:latin typeface="Arial" panose="020B0604020202020204" pitchFamily="34" charset="0"/>
                <a:cs typeface="Arial" panose="020B0604020202020204" pitchFamily="34" charset="0"/>
              </a:rPr>
              <a:t>How to prevent it</a:t>
            </a:r>
            <a:endParaRPr lang="en-US" sz="1600" b="1" dirty="0">
              <a:solidFill>
                <a:srgbClr val="FFFF00"/>
              </a:solidFill>
              <a:latin typeface="Arial" panose="020B0604020202020204" pitchFamily="34" charset="0"/>
              <a:cs typeface="Arial" panose="020B0604020202020204" pitchFamily="34" charset="0"/>
            </a:endParaRPr>
          </a:p>
        </p:txBody>
      </p:sp>
      <p:sp>
        <p:nvSpPr>
          <p:cNvPr id="15" name="Rectangle 14"/>
          <p:cNvSpPr/>
          <p:nvPr/>
        </p:nvSpPr>
        <p:spPr>
          <a:xfrm>
            <a:off x="3988864" y="2375150"/>
            <a:ext cx="1065736" cy="6157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445452" y="1551398"/>
            <a:ext cx="6772912" cy="517262"/>
          </a:xfrm>
          <a:prstGeom prst="rect">
            <a:avLst/>
          </a:prstGeom>
        </p:spPr>
      </p:pic>
      <p:sp>
        <p:nvSpPr>
          <p:cNvPr id="19" name="Rectangle 18"/>
          <p:cNvSpPr/>
          <p:nvPr/>
        </p:nvSpPr>
        <p:spPr>
          <a:xfrm>
            <a:off x="1073150" y="2001680"/>
            <a:ext cx="2901950" cy="6157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054600" y="2018412"/>
            <a:ext cx="1977864" cy="6061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54731493"/>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Breaking Cell Contact (sample SOP)</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11</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493641" y="1551398"/>
            <a:ext cx="6661492" cy="4635738"/>
          </a:xfrm>
          <a:prstGeom prst="rect">
            <a:avLst/>
          </a:prstGeom>
        </p:spPr>
      </p:pic>
      <p:sp>
        <p:nvSpPr>
          <p:cNvPr id="5" name="TextBox 4"/>
          <p:cNvSpPr txBox="1"/>
          <p:nvPr/>
        </p:nvSpPr>
        <p:spPr>
          <a:xfrm>
            <a:off x="1851598" y="3531167"/>
            <a:ext cx="1245854" cy="338554"/>
          </a:xfrm>
          <a:prstGeom prst="rect">
            <a:avLst/>
          </a:prstGeom>
          <a:solidFill>
            <a:schemeClr val="tx1"/>
          </a:solidFill>
          <a:ln w="12700">
            <a:solidFill>
              <a:srgbClr val="FF0000"/>
            </a:solidFill>
          </a:ln>
        </p:spPr>
        <p:txBody>
          <a:bodyPr wrap="none" rtlCol="0">
            <a:spAutoFit/>
          </a:bodyPr>
          <a:lstStyle/>
          <a:p>
            <a:r>
              <a:rPr lang="en-US" sz="1600" b="1" dirty="0" smtClean="0">
                <a:solidFill>
                  <a:srgbClr val="FFFF00"/>
                </a:solidFill>
                <a:latin typeface="Arial" panose="020B0604020202020204" pitchFamily="34" charset="0"/>
                <a:cs typeface="Arial" panose="020B0604020202020204" pitchFamily="34" charset="0"/>
              </a:rPr>
              <a:t>What to do</a:t>
            </a:r>
            <a:endParaRPr lang="en-US" sz="1600" b="1"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a:off x="3988864" y="3004027"/>
            <a:ext cx="1065736" cy="830997"/>
          </a:xfrm>
          <a:prstGeom prst="rect">
            <a:avLst/>
          </a:prstGeom>
          <a:solidFill>
            <a:schemeClr val="tx1"/>
          </a:solidFill>
          <a:ln w="12700">
            <a:solidFill>
              <a:srgbClr val="FF0000"/>
            </a:solidFill>
          </a:ln>
        </p:spPr>
        <p:txBody>
          <a:bodyPr wrap="square" rtlCol="0">
            <a:spAutoFit/>
          </a:bodyPr>
          <a:lstStyle/>
          <a:p>
            <a:r>
              <a:rPr lang="en-US" sz="1600" b="1" dirty="0" smtClean="0">
                <a:solidFill>
                  <a:srgbClr val="FFFF00"/>
                </a:solidFill>
                <a:latin typeface="Arial" panose="020B0604020202020204" pitchFamily="34" charset="0"/>
                <a:cs typeface="Arial" panose="020B0604020202020204" pitchFamily="34" charset="0"/>
              </a:rPr>
              <a:t>What can go wrong</a:t>
            </a:r>
            <a:endParaRPr lang="en-US" sz="1600" b="1" dirty="0">
              <a:solidFill>
                <a:srgbClr val="FFFF00"/>
              </a:solidFill>
              <a:latin typeface="Arial" panose="020B0604020202020204" pitchFamily="34" charset="0"/>
              <a:cs typeface="Arial" panose="020B0604020202020204" pitchFamily="34" charset="0"/>
            </a:endParaRPr>
          </a:p>
        </p:txBody>
      </p:sp>
      <p:sp>
        <p:nvSpPr>
          <p:cNvPr id="14" name="TextBox 13"/>
          <p:cNvSpPr txBox="1"/>
          <p:nvPr/>
        </p:nvSpPr>
        <p:spPr>
          <a:xfrm>
            <a:off x="5068364" y="3531858"/>
            <a:ext cx="1851789" cy="338554"/>
          </a:xfrm>
          <a:prstGeom prst="rect">
            <a:avLst/>
          </a:prstGeom>
          <a:solidFill>
            <a:schemeClr val="tx1"/>
          </a:solidFill>
          <a:ln w="12700">
            <a:solidFill>
              <a:srgbClr val="FF0000"/>
            </a:solidFill>
          </a:ln>
        </p:spPr>
        <p:txBody>
          <a:bodyPr wrap="none" rtlCol="0">
            <a:spAutoFit/>
          </a:bodyPr>
          <a:lstStyle/>
          <a:p>
            <a:r>
              <a:rPr lang="en-US" sz="1600" b="1" dirty="0" smtClean="0">
                <a:solidFill>
                  <a:srgbClr val="FFFF00"/>
                </a:solidFill>
                <a:latin typeface="Arial" panose="020B0604020202020204" pitchFamily="34" charset="0"/>
                <a:cs typeface="Arial" panose="020B0604020202020204" pitchFamily="34" charset="0"/>
              </a:rPr>
              <a:t>How to prevent it</a:t>
            </a:r>
            <a:endParaRPr lang="en-US" sz="1600" b="1"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073150" y="2614356"/>
            <a:ext cx="2901950" cy="9098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88864" y="2375150"/>
            <a:ext cx="1051972" cy="6157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54600" y="2614356"/>
            <a:ext cx="1977864" cy="9098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445452" y="1532148"/>
            <a:ext cx="6772912" cy="517262"/>
          </a:xfrm>
          <a:prstGeom prst="rect">
            <a:avLst/>
          </a:prstGeom>
        </p:spPr>
      </p:pic>
    </p:spTree>
    <p:custDataLst>
      <p:tags r:id="rId1"/>
    </p:custDataLst>
    <p:extLst>
      <p:ext uri="{BB962C8B-B14F-4D97-AF65-F5344CB8AC3E}">
        <p14:creationId xmlns:p14="http://schemas.microsoft.com/office/powerpoint/2010/main" val="719681971"/>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Breaking Cell Contact (sample SOP)</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12</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493641" y="1544189"/>
            <a:ext cx="6661492" cy="4635738"/>
          </a:xfrm>
          <a:prstGeom prst="rect">
            <a:avLst/>
          </a:prstGeom>
        </p:spPr>
      </p:pic>
      <p:sp>
        <p:nvSpPr>
          <p:cNvPr id="5" name="TextBox 4"/>
          <p:cNvSpPr txBox="1"/>
          <p:nvPr/>
        </p:nvSpPr>
        <p:spPr>
          <a:xfrm>
            <a:off x="1851598" y="4464617"/>
            <a:ext cx="1245854" cy="338554"/>
          </a:xfrm>
          <a:prstGeom prst="rect">
            <a:avLst/>
          </a:prstGeom>
          <a:solidFill>
            <a:schemeClr val="tx1"/>
          </a:solidFill>
          <a:ln w="12700">
            <a:solidFill>
              <a:srgbClr val="FF0000"/>
            </a:solidFill>
          </a:ln>
        </p:spPr>
        <p:txBody>
          <a:bodyPr wrap="none" rtlCol="0">
            <a:spAutoFit/>
          </a:bodyPr>
          <a:lstStyle/>
          <a:p>
            <a:r>
              <a:rPr lang="en-US" sz="1600" b="1" dirty="0" smtClean="0">
                <a:solidFill>
                  <a:srgbClr val="FFFF00"/>
                </a:solidFill>
                <a:latin typeface="Arial" panose="020B0604020202020204" pitchFamily="34" charset="0"/>
                <a:cs typeface="Arial" panose="020B0604020202020204" pitchFamily="34" charset="0"/>
              </a:rPr>
              <a:t>What to do</a:t>
            </a:r>
            <a:endParaRPr lang="en-US" sz="1600" b="1"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a:off x="3988864" y="4463473"/>
            <a:ext cx="1065736" cy="830997"/>
          </a:xfrm>
          <a:prstGeom prst="rect">
            <a:avLst/>
          </a:prstGeom>
          <a:solidFill>
            <a:schemeClr val="tx1"/>
          </a:solidFill>
          <a:ln w="12700">
            <a:solidFill>
              <a:srgbClr val="FF0000"/>
            </a:solidFill>
          </a:ln>
        </p:spPr>
        <p:txBody>
          <a:bodyPr wrap="square" rtlCol="0">
            <a:spAutoFit/>
          </a:bodyPr>
          <a:lstStyle/>
          <a:p>
            <a:r>
              <a:rPr lang="en-US" sz="1600" b="1" dirty="0" smtClean="0">
                <a:solidFill>
                  <a:srgbClr val="FFFF00"/>
                </a:solidFill>
                <a:latin typeface="Arial" panose="020B0604020202020204" pitchFamily="34" charset="0"/>
                <a:cs typeface="Arial" panose="020B0604020202020204" pitchFamily="34" charset="0"/>
              </a:rPr>
              <a:t>What can go wrong</a:t>
            </a:r>
            <a:endParaRPr lang="en-US" sz="1600" b="1" dirty="0">
              <a:solidFill>
                <a:srgbClr val="FFFF00"/>
              </a:solidFill>
              <a:latin typeface="Arial" panose="020B0604020202020204" pitchFamily="34" charset="0"/>
              <a:cs typeface="Arial" panose="020B0604020202020204" pitchFamily="34" charset="0"/>
            </a:endParaRPr>
          </a:p>
        </p:txBody>
      </p:sp>
      <p:sp>
        <p:nvSpPr>
          <p:cNvPr id="14" name="TextBox 13"/>
          <p:cNvSpPr txBox="1"/>
          <p:nvPr/>
        </p:nvSpPr>
        <p:spPr>
          <a:xfrm>
            <a:off x="5068364" y="4467423"/>
            <a:ext cx="1851789" cy="338554"/>
          </a:xfrm>
          <a:prstGeom prst="rect">
            <a:avLst/>
          </a:prstGeom>
          <a:solidFill>
            <a:schemeClr val="tx1"/>
          </a:solidFill>
          <a:ln w="12700">
            <a:solidFill>
              <a:srgbClr val="FF0000"/>
            </a:solidFill>
          </a:ln>
        </p:spPr>
        <p:txBody>
          <a:bodyPr wrap="none" rtlCol="0">
            <a:spAutoFit/>
          </a:bodyPr>
          <a:lstStyle/>
          <a:p>
            <a:r>
              <a:rPr lang="en-US" sz="1600" b="1" dirty="0" smtClean="0">
                <a:solidFill>
                  <a:srgbClr val="FFFF00"/>
                </a:solidFill>
                <a:latin typeface="Arial" panose="020B0604020202020204" pitchFamily="34" charset="0"/>
                <a:cs typeface="Arial" panose="020B0604020202020204" pitchFamily="34" charset="0"/>
              </a:rPr>
              <a:t>How to prevent it</a:t>
            </a:r>
            <a:endParaRPr lang="en-US" sz="1600" b="1"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073150" y="3524250"/>
            <a:ext cx="2901950" cy="927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88864" y="3524250"/>
            <a:ext cx="1051972" cy="927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54600" y="3524250"/>
            <a:ext cx="1977864" cy="927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445452" y="1522523"/>
            <a:ext cx="6772912" cy="517262"/>
          </a:xfrm>
          <a:prstGeom prst="rect">
            <a:avLst/>
          </a:prstGeom>
        </p:spPr>
      </p:pic>
    </p:spTree>
    <p:custDataLst>
      <p:tags r:id="rId1"/>
    </p:custDataLst>
    <p:extLst>
      <p:ext uri="{BB962C8B-B14F-4D97-AF65-F5344CB8AC3E}">
        <p14:creationId xmlns:p14="http://schemas.microsoft.com/office/powerpoint/2010/main" val="101696357"/>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Breaking Cell Contact (sample SOP)</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13</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493641" y="1544189"/>
            <a:ext cx="6661492" cy="4635738"/>
          </a:xfrm>
          <a:prstGeom prst="rect">
            <a:avLst/>
          </a:prstGeom>
        </p:spPr>
      </p:pic>
      <p:sp>
        <p:nvSpPr>
          <p:cNvPr id="8" name="Rectangle 7"/>
          <p:cNvSpPr/>
          <p:nvPr/>
        </p:nvSpPr>
        <p:spPr>
          <a:xfrm>
            <a:off x="1073150" y="4451350"/>
            <a:ext cx="2901950" cy="781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88864" y="4451350"/>
            <a:ext cx="1051972" cy="781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54600" y="4451350"/>
            <a:ext cx="1977864" cy="781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445452" y="1522523"/>
            <a:ext cx="6772912" cy="517262"/>
          </a:xfrm>
          <a:prstGeom prst="rect">
            <a:avLst/>
          </a:prstGeom>
        </p:spPr>
      </p:pic>
    </p:spTree>
    <p:custDataLst>
      <p:tags r:id="rId1"/>
    </p:custDataLst>
    <p:extLst>
      <p:ext uri="{BB962C8B-B14F-4D97-AF65-F5344CB8AC3E}">
        <p14:creationId xmlns:p14="http://schemas.microsoft.com/office/powerpoint/2010/main" val="2275686324"/>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Breaking Cell Contact (sample SOP)</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14</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493641" y="1544189"/>
            <a:ext cx="6661492" cy="4635738"/>
          </a:xfrm>
          <a:prstGeom prst="rect">
            <a:avLst/>
          </a:prstGeom>
        </p:spPr>
      </p:pic>
      <p:sp>
        <p:nvSpPr>
          <p:cNvPr id="8" name="Rectangle 7"/>
          <p:cNvSpPr/>
          <p:nvPr/>
        </p:nvSpPr>
        <p:spPr>
          <a:xfrm>
            <a:off x="1073150" y="5232400"/>
            <a:ext cx="2901950" cy="947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88864" y="5232400"/>
            <a:ext cx="1051972" cy="947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54600" y="5232400"/>
            <a:ext cx="1977864" cy="947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445452" y="1503273"/>
            <a:ext cx="6772912" cy="517262"/>
          </a:xfrm>
          <a:prstGeom prst="rect">
            <a:avLst/>
          </a:prstGeom>
        </p:spPr>
      </p:pic>
    </p:spTree>
    <p:custDataLst>
      <p:tags r:id="rId1"/>
    </p:custDataLst>
    <p:extLst>
      <p:ext uri="{BB962C8B-B14F-4D97-AF65-F5344CB8AC3E}">
        <p14:creationId xmlns:p14="http://schemas.microsoft.com/office/powerpoint/2010/main" val="4155191348"/>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Jumper Frames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15</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 name="Picture 1"/>
          <p:cNvPicPr>
            <a:picLocks noChangeAspect="1"/>
          </p:cNvPicPr>
          <p:nvPr/>
        </p:nvPicPr>
        <p:blipFill>
          <a:blip r:embed="rId4"/>
          <a:stretch>
            <a:fillRect/>
          </a:stretch>
        </p:blipFill>
        <p:spPr>
          <a:xfrm>
            <a:off x="469685" y="1478206"/>
            <a:ext cx="8337979" cy="4946904"/>
          </a:xfrm>
          <a:prstGeom prst="rect">
            <a:avLst/>
          </a:prstGeom>
        </p:spPr>
      </p:pic>
      <p:sp>
        <p:nvSpPr>
          <p:cNvPr id="8" name="Rectangle 7"/>
          <p:cNvSpPr/>
          <p:nvPr/>
        </p:nvSpPr>
        <p:spPr>
          <a:xfrm>
            <a:off x="4638674" y="2177573"/>
            <a:ext cx="3993654" cy="50328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7900" y="2825982"/>
            <a:ext cx="3818319" cy="50328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71407" y="2780570"/>
            <a:ext cx="3960921" cy="76357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7901" y="3679697"/>
            <a:ext cx="3887419" cy="50328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92782" y="3665612"/>
            <a:ext cx="3939546" cy="50328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88060" y="4311503"/>
            <a:ext cx="3818319" cy="232070"/>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92782" y="4277010"/>
            <a:ext cx="3818319" cy="29196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8060" y="4707519"/>
            <a:ext cx="3818319" cy="60469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726341" y="4702578"/>
            <a:ext cx="3945219" cy="763502"/>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88060" y="5561975"/>
            <a:ext cx="3818319" cy="50328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92781" y="5568489"/>
            <a:ext cx="3978779" cy="81489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469685" y="1524963"/>
            <a:ext cx="8346530" cy="577995"/>
          </a:xfrm>
          <a:prstGeom prst="rect">
            <a:avLst/>
          </a:prstGeom>
        </p:spPr>
      </p:pic>
    </p:spTree>
    <p:custDataLst>
      <p:tags r:id="rId1"/>
    </p:custDataLst>
    <p:extLst>
      <p:ext uri="{BB962C8B-B14F-4D97-AF65-F5344CB8AC3E}">
        <p14:creationId xmlns:p14="http://schemas.microsoft.com/office/powerpoint/2010/main" val="1933069803"/>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16</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
        <p:nvSpPr>
          <p:cNvPr id="8" name="Text Placeholder 3"/>
          <p:cNvSpPr txBox="1">
            <a:spLocks/>
          </p:cNvSpPr>
          <p:nvPr/>
        </p:nvSpPr>
        <p:spPr>
          <a:xfrm>
            <a:off x="395569" y="1178806"/>
            <a:ext cx="8001302" cy="372592"/>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Font typeface="Wingdings" panose="05000000000000000000" pitchFamily="2" charset="2"/>
              <a:buNone/>
            </a:pPr>
            <a:r>
              <a:rPr lang="en-US" b="1" smtClean="0"/>
              <a:t>Jumper Frames</a:t>
            </a:r>
            <a:endParaRPr lang="en-US" b="1" dirty="0" smtClean="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527" y="1630869"/>
            <a:ext cx="6164129" cy="4550856"/>
          </a:xfrm>
          <a:prstGeom prst="rect">
            <a:avLst/>
          </a:prstGeom>
          <a:noFill/>
          <a:ln>
            <a:solidFill>
              <a:schemeClr val="tx1"/>
            </a:solidFill>
          </a:ln>
        </p:spPr>
      </p:pic>
      <p:sp>
        <p:nvSpPr>
          <p:cNvPr id="10" name="Text Box 2"/>
          <p:cNvSpPr txBox="1">
            <a:spLocks noChangeArrowheads="1"/>
          </p:cNvSpPr>
          <p:nvPr/>
        </p:nvSpPr>
        <p:spPr bwMode="auto">
          <a:xfrm>
            <a:off x="6837482" y="1680297"/>
            <a:ext cx="2020343" cy="1855893"/>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i="1" dirty="0">
                <a:effectLst/>
                <a:latin typeface="Times New Roman" panose="02020603050405020304" pitchFamily="18" charset="0"/>
                <a:ea typeface="Calibri" panose="020F0502020204030204" pitchFamily="34" charset="0"/>
                <a:cs typeface="Times New Roman" panose="02020603050405020304" pitchFamily="18" charset="0"/>
              </a:rPr>
              <a:t>Fig. </a:t>
            </a:r>
            <a:r>
              <a:rPr lang="en-US" i="1" dirty="0" smtClean="0">
                <a:effectLst/>
                <a:latin typeface="Times New Roman" panose="02020603050405020304" pitchFamily="18" charset="0"/>
                <a:ea typeface="Calibri" panose="020F0502020204030204" pitchFamily="34" charset="0"/>
                <a:cs typeface="Times New Roman" panose="02020603050405020304" pitchFamily="18" charset="0"/>
              </a:rPr>
              <a:t>5.4.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Folded starter sheets are placed below the jumper frame to minimize damage from arc flash.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FRMIcon_ContactElectricity_transparen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000" y="4001951"/>
            <a:ext cx="633046" cy="548640"/>
          </a:xfrm>
          <a:prstGeom prst="rect">
            <a:avLst/>
          </a:prstGeom>
          <a:noFill/>
          <a:ln>
            <a:noFill/>
          </a:ln>
          <a:effectLst/>
        </p:spPr>
      </p:pic>
      <p:pic>
        <p:nvPicPr>
          <p:cNvPr id="13" name="Picture 12" descr="FRMIcon_UncontrolledRelease_transparen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2112" y="4546146"/>
            <a:ext cx="633046" cy="548640"/>
          </a:xfrm>
          <a:prstGeom prst="rect">
            <a:avLst/>
          </a:prstGeom>
          <a:noFill/>
          <a:ln>
            <a:noFill/>
          </a:ln>
          <a:effectLst/>
        </p:spPr>
      </p:pic>
      <p:pic>
        <p:nvPicPr>
          <p:cNvPr id="15" name="Picture 14" descr="FRMIcon_LiftingOps_transparen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2112" y="5082240"/>
            <a:ext cx="633046" cy="548640"/>
          </a:xfrm>
          <a:prstGeom prst="rect">
            <a:avLst/>
          </a:prstGeom>
          <a:noFill/>
          <a:ln>
            <a:noFill/>
          </a:ln>
          <a:effectLst/>
        </p:spPr>
      </p:pic>
      <p:sp>
        <p:nvSpPr>
          <p:cNvPr id="16" name="TextBox 15"/>
          <p:cNvSpPr txBox="1"/>
          <p:nvPr/>
        </p:nvSpPr>
        <p:spPr>
          <a:xfrm>
            <a:off x="6404921" y="4129688"/>
            <a:ext cx="2348720" cy="307777"/>
          </a:xfrm>
          <a:prstGeom prst="rect">
            <a:avLst/>
          </a:prstGeom>
          <a:solidFill>
            <a:srgbClr val="FFFF00"/>
          </a:solidFill>
          <a:ln>
            <a:solidFill>
              <a:schemeClr val="tx1"/>
            </a:solidFill>
          </a:ln>
        </p:spPr>
        <p:txBody>
          <a:bodyPr wrap="none" rtlCol="0">
            <a:spAutoFit/>
          </a:bodyPr>
          <a:lstStyle/>
          <a:p>
            <a:r>
              <a:rPr lang="en-US" sz="1400" b="1" dirty="0" smtClean="0">
                <a:latin typeface="Arial Narrow" panose="020B0606020202030204" pitchFamily="34" charset="0"/>
              </a:rPr>
              <a:t>Exposure to Electrical Hazards</a:t>
            </a:r>
            <a:endParaRPr lang="en-US" sz="1400" b="1" dirty="0">
              <a:latin typeface="Arial Narrow" panose="020B0606020202030204" pitchFamily="34" charset="0"/>
            </a:endParaRPr>
          </a:p>
        </p:txBody>
      </p:sp>
      <p:sp>
        <p:nvSpPr>
          <p:cNvPr id="17" name="TextBox 16"/>
          <p:cNvSpPr txBox="1"/>
          <p:nvPr/>
        </p:nvSpPr>
        <p:spPr>
          <a:xfrm>
            <a:off x="6397064" y="4694992"/>
            <a:ext cx="2412840" cy="307777"/>
          </a:xfrm>
          <a:prstGeom prst="rect">
            <a:avLst/>
          </a:prstGeom>
          <a:solidFill>
            <a:srgbClr val="FFFF00"/>
          </a:solidFill>
          <a:ln>
            <a:solidFill>
              <a:schemeClr val="tx1"/>
            </a:solidFill>
          </a:ln>
        </p:spPr>
        <p:txBody>
          <a:bodyPr wrap="none" rtlCol="0">
            <a:spAutoFit/>
          </a:bodyPr>
          <a:lstStyle/>
          <a:p>
            <a:r>
              <a:rPr lang="en-US" sz="1400" b="1" dirty="0" smtClean="0">
                <a:latin typeface="Arial Narrow" panose="020B0606020202030204" pitchFamily="34" charset="0"/>
              </a:rPr>
              <a:t>Uncontrolled Release of Energy</a:t>
            </a:r>
            <a:endParaRPr lang="en-US" sz="1400" b="1" dirty="0">
              <a:latin typeface="Arial Narrow" panose="020B0606020202030204" pitchFamily="34" charset="0"/>
            </a:endParaRPr>
          </a:p>
        </p:txBody>
      </p:sp>
      <p:sp>
        <p:nvSpPr>
          <p:cNvPr id="18" name="TextBox 17"/>
          <p:cNvSpPr txBox="1"/>
          <p:nvPr/>
        </p:nvSpPr>
        <p:spPr>
          <a:xfrm>
            <a:off x="6404921" y="5210047"/>
            <a:ext cx="1455848" cy="307777"/>
          </a:xfrm>
          <a:prstGeom prst="rect">
            <a:avLst/>
          </a:prstGeom>
          <a:solidFill>
            <a:srgbClr val="FFFF00"/>
          </a:solidFill>
          <a:ln>
            <a:solidFill>
              <a:schemeClr val="tx1"/>
            </a:solidFill>
          </a:ln>
        </p:spPr>
        <p:txBody>
          <a:bodyPr wrap="none" rtlCol="0">
            <a:spAutoFit/>
          </a:bodyPr>
          <a:lstStyle/>
          <a:p>
            <a:r>
              <a:rPr lang="en-US" sz="1400" b="1" dirty="0" smtClean="0">
                <a:latin typeface="Arial Narrow" panose="020B0606020202030204" pitchFamily="34" charset="0"/>
              </a:rPr>
              <a:t>Lifting Operations</a:t>
            </a:r>
            <a:endParaRPr lang="en-US" sz="1400" b="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3277280509"/>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17</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
        <p:nvSpPr>
          <p:cNvPr id="8" name="Text Placeholder 3"/>
          <p:cNvSpPr txBox="1">
            <a:spLocks/>
          </p:cNvSpPr>
          <p:nvPr/>
        </p:nvSpPr>
        <p:spPr>
          <a:xfrm>
            <a:off x="395569" y="1178806"/>
            <a:ext cx="8001302" cy="372592"/>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Font typeface="Wingdings" panose="05000000000000000000" pitchFamily="2" charset="2"/>
              <a:buNone/>
            </a:pPr>
            <a:r>
              <a:rPr lang="en-US" b="1" smtClean="0"/>
              <a:t>Jumper Frames</a:t>
            </a:r>
            <a:endParaRPr lang="en-US" b="1" dirty="0" smtClean="0"/>
          </a:p>
        </p:txBody>
      </p:sp>
      <p:pic>
        <p:nvPicPr>
          <p:cNvPr id="6" name="Picture 5"/>
          <p:cNvPicPr>
            <a:picLocks noChangeAspect="1"/>
          </p:cNvPicPr>
          <p:nvPr/>
        </p:nvPicPr>
        <p:blipFill>
          <a:blip r:embed="rId4"/>
          <a:stretch>
            <a:fillRect/>
          </a:stretch>
        </p:blipFill>
        <p:spPr>
          <a:xfrm>
            <a:off x="2796272" y="1889124"/>
            <a:ext cx="5988333" cy="3683001"/>
          </a:xfrm>
          <a:prstGeom prst="rect">
            <a:avLst/>
          </a:prstGeom>
          <a:ln>
            <a:solidFill>
              <a:schemeClr val="tx1"/>
            </a:solidFill>
          </a:ln>
        </p:spPr>
      </p:pic>
      <p:sp>
        <p:nvSpPr>
          <p:cNvPr id="9" name="Text Box 2"/>
          <p:cNvSpPr txBox="1">
            <a:spLocks noChangeArrowheads="1"/>
          </p:cNvSpPr>
          <p:nvPr/>
        </p:nvSpPr>
        <p:spPr bwMode="auto">
          <a:xfrm>
            <a:off x="389218" y="1884919"/>
            <a:ext cx="2506382" cy="155638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i="1" dirty="0">
                <a:effectLst/>
                <a:latin typeface="Times New Roman" panose="02020603050405020304" pitchFamily="18" charset="0"/>
                <a:ea typeface="Calibri" panose="020F0502020204030204" pitchFamily="34" charset="0"/>
                <a:cs typeface="Times New Roman" panose="02020603050405020304" pitchFamily="18" charset="0"/>
              </a:rPr>
              <a:t>Fig. </a:t>
            </a:r>
            <a:r>
              <a:rPr lang="en-US" i="1" dirty="0" smtClean="0">
                <a:effectLst/>
                <a:latin typeface="Times New Roman" panose="02020603050405020304" pitchFamily="18" charset="0"/>
                <a:ea typeface="Calibri" panose="020F0502020204030204" pitchFamily="34" charset="0"/>
                <a:cs typeface="Times New Roman" panose="02020603050405020304" pitchFamily="18" charset="0"/>
              </a:rPr>
              <a:t>5.5.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The jumper frame is lowered onto cells - without stopping.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4614" y1="18136" x2="54614" y2="18136"/>
                        <a14:foregroundMark x1="55371" y1="86398" x2="55371" y2="86398"/>
                        <a14:foregroundMark x1="16188" y1="23929" x2="16188" y2="23929"/>
                        <a14:foregroundMark x1="14372" y1="10076" x2="14372" y2="10076"/>
                        <a14:foregroundMark x1="7716" y1="23174" x2="7716" y2="23174"/>
                        <a14:foregroundMark x1="18759" y1="55164" x2="18759" y2="55164"/>
                        <a14:foregroundMark x1="13313" y1="41562" x2="13313" y2="41562"/>
                        <a14:foregroundMark x1="14977" y1="53904" x2="14977" y2="53904"/>
                        <a14:foregroundMark x1="16188" y1="86650" x2="16188" y2="86650"/>
                        <a14:foregroundMark x1="16036" y1="97481" x2="16036" y2="97481"/>
                        <a14:foregroundMark x1="14221" y1="98237" x2="14221" y2="98237"/>
                        <a14:foregroundMark x1="20272" y1="97733" x2="20272" y2="97733"/>
                        <a14:foregroundMark x1="15734" y1="75819" x2="15734" y2="75819"/>
                        <a14:foregroundMark x1="12859" y1="70781" x2="12859" y2="70781"/>
                        <a14:foregroundMark x1="8321" y1="79093" x2="8321" y2="79093"/>
                        <a14:foregroundMark x1="9228" y1="97481" x2="9228" y2="97481"/>
                        <a14:foregroundMark x1="17247" y1="62720" x2="17247" y2="62720"/>
                        <a14:foregroundMark x1="18003" y1="30227" x2="18003" y2="30227"/>
                        <a14:foregroundMark x1="13767" y1="29723" x2="13767" y2="29723"/>
                        <a14:foregroundMark x1="10741" y1="30730" x2="10741" y2="30730"/>
                        <a14:foregroundMark x1="25265" y1="53149" x2="25265" y2="53149"/>
                        <a14:foregroundMark x1="40242" y1="98489" x2="40242" y2="98489"/>
                        <a14:foregroundMark x1="13313" y1="45088" x2="13313" y2="45088"/>
                      </a14:backgroundRemoval>
                    </a14:imgEffect>
                  </a14:imgLayer>
                </a14:imgProps>
              </a:ext>
            </a:extLst>
          </a:blip>
          <a:stretch>
            <a:fillRect/>
          </a:stretch>
        </p:blipFill>
        <p:spPr>
          <a:xfrm>
            <a:off x="187217" y="3511420"/>
            <a:ext cx="3431048" cy="2060705"/>
          </a:xfrm>
          <a:prstGeom prst="rect">
            <a:avLst/>
          </a:prstGeom>
        </p:spPr>
      </p:pic>
    </p:spTree>
    <p:custDataLst>
      <p:tags r:id="rId1"/>
    </p:custDataLst>
    <p:extLst>
      <p:ext uri="{BB962C8B-B14F-4D97-AF65-F5344CB8AC3E}">
        <p14:creationId xmlns:p14="http://schemas.microsoft.com/office/powerpoint/2010/main" val="1797651587"/>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Housekeeping</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18</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 name="Picture 1"/>
          <p:cNvPicPr>
            <a:picLocks noChangeAspect="1"/>
          </p:cNvPicPr>
          <p:nvPr/>
        </p:nvPicPr>
        <p:blipFill>
          <a:blip r:embed="rId4"/>
          <a:stretch>
            <a:fillRect/>
          </a:stretch>
        </p:blipFill>
        <p:spPr>
          <a:xfrm>
            <a:off x="482416" y="1551397"/>
            <a:ext cx="8305480" cy="4573177"/>
          </a:xfrm>
          <a:prstGeom prst="rect">
            <a:avLst/>
          </a:prstGeom>
        </p:spPr>
      </p:pic>
      <p:sp>
        <p:nvSpPr>
          <p:cNvPr id="8" name="Rectangle 7"/>
          <p:cNvSpPr/>
          <p:nvPr/>
        </p:nvSpPr>
        <p:spPr>
          <a:xfrm>
            <a:off x="4646723" y="2169107"/>
            <a:ext cx="3954204" cy="56139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46722" y="2781269"/>
            <a:ext cx="3886747" cy="50328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5367" y="3484972"/>
            <a:ext cx="3855359" cy="50328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5368" y="4037148"/>
            <a:ext cx="3855358" cy="980554"/>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5368" y="5080861"/>
            <a:ext cx="3855358" cy="977039"/>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15151" y="3484972"/>
            <a:ext cx="3818319" cy="96426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715150" y="4514421"/>
            <a:ext cx="3916617" cy="689284"/>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715150" y="5332501"/>
            <a:ext cx="3818319" cy="725399"/>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467176" y="1583267"/>
            <a:ext cx="8289400" cy="550813"/>
          </a:xfrm>
          <a:prstGeom prst="rect">
            <a:avLst/>
          </a:prstGeom>
        </p:spPr>
      </p:pic>
    </p:spTree>
    <p:custDataLst>
      <p:tags r:id="rId1"/>
    </p:custDataLst>
    <p:extLst>
      <p:ext uri="{BB962C8B-B14F-4D97-AF65-F5344CB8AC3E}">
        <p14:creationId xmlns:p14="http://schemas.microsoft.com/office/powerpoint/2010/main" val="2237084987"/>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Housekeeping</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19</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0700" y="1630869"/>
            <a:ext cx="2940050" cy="3920490"/>
          </a:xfrm>
          <a:prstGeom prst="rect">
            <a:avLst/>
          </a:prstGeom>
          <a:ln>
            <a:solidFill>
              <a:sysClr val="windowText" lastClr="000000"/>
            </a:solidFill>
          </a:ln>
        </p:spPr>
      </p:pic>
      <p:pic>
        <p:nvPicPr>
          <p:cNvPr id="20" name="Picture 19" descr="C:\Users\60030104\Desktop\Stray Current in the Tankhouse\Pics\from Alan\Tankhouse photos\Morenci draft complete\Southside EW\DSC0256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6317" y="1629050"/>
            <a:ext cx="3056890" cy="2289810"/>
          </a:xfrm>
          <a:prstGeom prst="rect">
            <a:avLst/>
          </a:prstGeom>
          <a:noFill/>
          <a:ln>
            <a:solidFill>
              <a:sysClr val="windowText" lastClr="000000"/>
            </a:solidFill>
          </a:ln>
        </p:spPr>
      </p:pic>
      <p:pic>
        <p:nvPicPr>
          <p:cNvPr id="22" name="Picture 21" descr="C:\Users\60030104\Desktop\Stray Current in the Tankhouse\Pics\from Alan\Tankhouse photos\Chino PP complete\IMG_022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6402" y="3996512"/>
            <a:ext cx="2609698" cy="2205820"/>
          </a:xfrm>
          <a:prstGeom prst="rect">
            <a:avLst/>
          </a:prstGeom>
          <a:noFill/>
          <a:ln>
            <a:solidFill>
              <a:sysClr val="windowText" lastClr="000000"/>
            </a:solidFill>
          </a:ln>
        </p:spPr>
      </p:pic>
    </p:spTree>
    <p:custDataLst>
      <p:tags r:id="rId1"/>
    </p:custDataLst>
    <p:extLst>
      <p:ext uri="{BB962C8B-B14F-4D97-AF65-F5344CB8AC3E}">
        <p14:creationId xmlns:p14="http://schemas.microsoft.com/office/powerpoint/2010/main" val="2926963216"/>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628648" y="1379220"/>
            <a:ext cx="7667627" cy="4907280"/>
          </a:xfrm>
        </p:spPr>
        <p:txBody>
          <a:bodyPr/>
          <a:lstStyle/>
          <a:p>
            <a:pPr marL="0" indent="0">
              <a:spcAft>
                <a:spcPts val="600"/>
              </a:spcAft>
              <a:buNone/>
            </a:pPr>
            <a:r>
              <a:rPr lang="en-US" i="1" dirty="0"/>
              <a:t>At the end of this Module, given the information by the facilitator and utilizing the </a:t>
            </a:r>
            <a:r>
              <a:rPr lang="en-US" b="1" dirty="0"/>
              <a:t>Tankhouse Electrical Safety Student </a:t>
            </a:r>
            <a:r>
              <a:rPr lang="en-US" b="1" dirty="0" smtClean="0"/>
              <a:t>Guide v.2</a:t>
            </a:r>
            <a:r>
              <a:rPr lang="en-US" i="1" dirty="0" smtClean="0"/>
              <a:t>, </a:t>
            </a:r>
            <a:r>
              <a:rPr lang="en-US" i="1" dirty="0"/>
              <a:t>the trainee </a:t>
            </a:r>
            <a:r>
              <a:rPr lang="en-US" i="1" dirty="0" smtClean="0"/>
              <a:t>will:</a:t>
            </a:r>
          </a:p>
          <a:p>
            <a:pPr>
              <a:spcAft>
                <a:spcPts val="600"/>
              </a:spcAft>
            </a:pPr>
            <a:r>
              <a:rPr lang="en-US" dirty="0" smtClean="0"/>
              <a:t>List </a:t>
            </a:r>
            <a:r>
              <a:rPr lang="en-US" dirty="0"/>
              <a:t>the general terms and definitions for this Module</a:t>
            </a:r>
            <a:r>
              <a:rPr lang="en-US" dirty="0" smtClean="0"/>
              <a:t>.</a:t>
            </a:r>
          </a:p>
          <a:p>
            <a:pPr>
              <a:spcAft>
                <a:spcPts val="600"/>
              </a:spcAft>
            </a:pPr>
            <a:r>
              <a:rPr lang="en-US" dirty="0" smtClean="0"/>
              <a:t>Identify </a:t>
            </a:r>
            <a:r>
              <a:rPr lang="en-US" dirty="0"/>
              <a:t>the arc flash and shock hazards, along with the safeguards and controls, relating to EW/ER tankhouse </a:t>
            </a:r>
            <a:r>
              <a:rPr lang="en-US" dirty="0" smtClean="0"/>
              <a:t>processes </a:t>
            </a:r>
            <a:r>
              <a:rPr lang="en-US" dirty="0"/>
              <a:t>such as:</a:t>
            </a:r>
          </a:p>
          <a:p>
            <a:pPr marL="0" indent="0">
              <a:spcBef>
                <a:spcPts val="0"/>
              </a:spcBef>
              <a:spcAft>
                <a:spcPts val="1200"/>
              </a:spcAft>
              <a:buNone/>
            </a:pPr>
            <a:endParaRPr lang="en-US" dirty="0"/>
          </a:p>
        </p:txBody>
      </p:sp>
      <p:sp>
        <p:nvSpPr>
          <p:cNvPr id="5" name="Text Placeholder 4"/>
          <p:cNvSpPr>
            <a:spLocks noGrp="1"/>
          </p:cNvSpPr>
          <p:nvPr>
            <p:ph type="body" sz="quarter" idx="15"/>
          </p:nvPr>
        </p:nvSpPr>
        <p:spPr/>
        <p:txBody>
          <a:bodyPr>
            <a:normAutofit fontScale="92500"/>
          </a:bodyPr>
          <a:lstStyle/>
          <a:p>
            <a:r>
              <a:rPr lang="en-US" dirty="0" smtClean="0"/>
              <a:t>Module 5 Learning Objectives</a:t>
            </a:r>
            <a:endParaRPr lang="en-US" dirty="0"/>
          </a:p>
        </p:txBody>
      </p:sp>
      <p:sp>
        <p:nvSpPr>
          <p:cNvPr id="7"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a:t>
            </a:fld>
            <a:endParaRPr lang="en-US" dirty="0"/>
          </a:p>
        </p:txBody>
      </p:sp>
      <p:sp>
        <p:nvSpPr>
          <p:cNvPr id="8"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216608822"/>
              </p:ext>
            </p:extLst>
          </p:nvPr>
        </p:nvGraphicFramePr>
        <p:xfrm>
          <a:off x="873121" y="3781425"/>
          <a:ext cx="7423154" cy="2505074"/>
        </p:xfrm>
        <a:graphic>
          <a:graphicData uri="http://schemas.openxmlformats.org/drawingml/2006/table">
            <a:tbl>
              <a:tblPr firstRow="1" bandRow="1">
                <a:tableStyleId>{5C22544A-7EE6-4342-B048-85BDC9FD1C3A}</a:tableStyleId>
              </a:tblPr>
              <a:tblGrid>
                <a:gridCol w="3467265">
                  <a:extLst>
                    <a:ext uri="{9D8B030D-6E8A-4147-A177-3AD203B41FA5}">
                      <a16:colId xmlns:a16="http://schemas.microsoft.com/office/drawing/2014/main" val="4058766885"/>
                    </a:ext>
                  </a:extLst>
                </a:gridCol>
                <a:gridCol w="3955889">
                  <a:extLst>
                    <a:ext uri="{9D8B030D-6E8A-4147-A177-3AD203B41FA5}">
                      <a16:colId xmlns:a16="http://schemas.microsoft.com/office/drawing/2014/main" val="3862600199"/>
                    </a:ext>
                  </a:extLst>
                </a:gridCol>
              </a:tblGrid>
              <a:tr h="435665">
                <a:tc>
                  <a:txBody>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lang="en-US" sz="2000" b="0" kern="1200" dirty="0" smtClean="0">
                          <a:solidFill>
                            <a:schemeClr val="dk1"/>
                          </a:solidFill>
                          <a:effectLst/>
                          <a:latin typeface="Arial" panose="020B0604020202020204" pitchFamily="34" charset="0"/>
                          <a:ea typeface="+mn-ea"/>
                          <a:cs typeface="Arial" panose="020B0604020202020204" pitchFamily="34" charset="0"/>
                        </a:rPr>
                        <a:t>Breaking Cell Contact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lang="en-US" sz="2000" b="0" kern="1200" dirty="0" smtClean="0">
                          <a:solidFill>
                            <a:schemeClr val="dk1"/>
                          </a:solidFill>
                          <a:effectLst/>
                          <a:latin typeface="Arial" panose="020B0604020202020204" pitchFamily="34" charset="0"/>
                          <a:ea typeface="+mn-ea"/>
                          <a:cs typeface="Arial" panose="020B0604020202020204" pitchFamily="34" charset="0"/>
                        </a:rPr>
                        <a:t>Power Tool Usage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6853446"/>
                  </a:ext>
                </a:extLst>
              </a:tr>
              <a:tr h="762414">
                <a:tc>
                  <a:txBody>
                    <a:bodyPr/>
                    <a:lstStyle/>
                    <a:p>
                      <a:pPr marL="285750" indent="-285750">
                        <a:buClr>
                          <a:srgbClr val="00B0F0"/>
                        </a:buClr>
                        <a:buFont typeface="Arial" panose="020B0604020202020204" pitchFamily="34" charset="0"/>
                        <a:buChar char="•"/>
                      </a:pPr>
                      <a:r>
                        <a:rPr lang="en-US" sz="2000" b="0" kern="1200" dirty="0" smtClean="0">
                          <a:solidFill>
                            <a:schemeClr val="dk1"/>
                          </a:solidFill>
                          <a:effectLst/>
                          <a:latin typeface="Arial" panose="020B0604020202020204" pitchFamily="34" charset="0"/>
                          <a:ea typeface="+mn-ea"/>
                          <a:cs typeface="Arial" panose="020B0604020202020204" pitchFamily="34" charset="0"/>
                        </a:rPr>
                        <a:t>Jumper Frame Placement and Shunt Operation</a:t>
                      </a:r>
                      <a:endParaRPr lang="en-US" sz="20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rgbClr val="00B0F0"/>
                        </a:buClr>
                        <a:buFont typeface="Arial" panose="020B0604020202020204" pitchFamily="34" charset="0"/>
                        <a:buChar char="•"/>
                      </a:pPr>
                      <a:r>
                        <a:rPr lang="en-US" sz="2000" b="0" kern="1200" dirty="0" smtClean="0">
                          <a:solidFill>
                            <a:schemeClr val="dk1"/>
                          </a:solidFill>
                          <a:effectLst/>
                          <a:latin typeface="Arial" panose="020B0604020202020204" pitchFamily="34" charset="0"/>
                          <a:ea typeface="+mn-ea"/>
                          <a:cs typeface="Arial" panose="020B0604020202020204" pitchFamily="34" charset="0"/>
                        </a:rPr>
                        <a:t>Corded Power Tools</a:t>
                      </a:r>
                      <a:endParaRPr lang="en-US" sz="20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1418227"/>
                  </a:ext>
                </a:extLst>
              </a:tr>
              <a:tr h="435665">
                <a:tc>
                  <a:txBody>
                    <a:bodyPr/>
                    <a:lstStyle/>
                    <a:p>
                      <a:pPr marL="285750" indent="-285750" algn="l" defTabSz="914400" rtl="0" eaLnBrk="1" latinLnBrk="0" hangingPunct="1">
                        <a:buClr>
                          <a:srgbClr val="00B0F0"/>
                        </a:buClr>
                        <a:buFont typeface="Arial" panose="020B0604020202020204" pitchFamily="34" charset="0"/>
                        <a:buChar char="•"/>
                      </a:pPr>
                      <a:r>
                        <a:rPr lang="en-US" sz="2000" b="0" kern="1200" dirty="0" smtClean="0">
                          <a:solidFill>
                            <a:schemeClr val="dk1"/>
                          </a:solidFill>
                          <a:effectLst/>
                          <a:latin typeface="Arial" panose="020B0604020202020204" pitchFamily="34" charset="0"/>
                          <a:ea typeface="+mn-ea"/>
                          <a:cs typeface="Arial" panose="020B0604020202020204" pitchFamily="34" charset="0"/>
                        </a:rPr>
                        <a:t>Shutdowns</a:t>
                      </a:r>
                      <a:endParaRPr lang="en-US" sz="2000" b="0" kern="1200" dirty="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14400" rtl="0" eaLnBrk="1" latinLnBrk="0" hangingPunct="1">
                        <a:buClr>
                          <a:srgbClr val="00B0F0"/>
                        </a:buClr>
                        <a:buFont typeface="Arial" panose="020B0604020202020204" pitchFamily="34" charset="0"/>
                        <a:buChar char="•"/>
                      </a:pPr>
                      <a:r>
                        <a:rPr lang="en-US" sz="2000" b="0" kern="1200" dirty="0" smtClean="0">
                          <a:solidFill>
                            <a:schemeClr val="dk1"/>
                          </a:solidFill>
                          <a:effectLst/>
                          <a:latin typeface="Arial" panose="020B0604020202020204" pitchFamily="34" charset="0"/>
                          <a:ea typeface="+mn-ea"/>
                          <a:cs typeface="Arial" panose="020B0604020202020204" pitchFamily="34" charset="0"/>
                        </a:rPr>
                        <a:t>Restricted Access Use</a:t>
                      </a:r>
                      <a:endParaRPr lang="en-US" sz="2000" b="0" kern="1200" dirty="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7079862"/>
                  </a:ext>
                </a:extLst>
              </a:tr>
              <a:tr h="435665">
                <a:tc>
                  <a:txBody>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lang="en-US" sz="2000" b="0" kern="1200" dirty="0" smtClean="0">
                          <a:solidFill>
                            <a:schemeClr val="dk1"/>
                          </a:solidFill>
                          <a:effectLst/>
                          <a:latin typeface="Arial" panose="020B0604020202020204" pitchFamily="34" charset="0"/>
                          <a:ea typeface="+mn-ea"/>
                          <a:cs typeface="Arial" panose="020B0604020202020204" pitchFamily="34" charset="0"/>
                        </a:rPr>
                        <a:t>Housekeeping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lang="en-US" sz="2000" b="0" kern="1200" dirty="0" smtClean="0">
                          <a:solidFill>
                            <a:schemeClr val="dk1"/>
                          </a:solidFill>
                          <a:effectLst/>
                          <a:latin typeface="Arial" panose="020B0604020202020204" pitchFamily="34" charset="0"/>
                          <a:ea typeface="+mn-ea"/>
                          <a:cs typeface="Arial" panose="020B0604020202020204" pitchFamily="34" charset="0"/>
                        </a:rPr>
                        <a:t>Safety Signage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322854"/>
                  </a:ext>
                </a:extLst>
              </a:tr>
              <a:tr h="435665">
                <a:tc>
                  <a:txBody>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lang="en-US" sz="2000" b="0" kern="1200" dirty="0" smtClean="0">
                          <a:solidFill>
                            <a:schemeClr val="dk1"/>
                          </a:solidFill>
                          <a:effectLst/>
                          <a:latin typeface="Arial" panose="020B0604020202020204" pitchFamily="34" charset="0"/>
                          <a:ea typeface="+mn-ea"/>
                          <a:cs typeface="Arial" panose="020B0604020202020204" pitchFamily="34" charset="0"/>
                        </a:rPr>
                        <a:t>Metal Hand Tool Usage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lang="en-US" sz="2000" b="0" kern="1200" dirty="0" smtClean="0">
                          <a:solidFill>
                            <a:schemeClr val="dk1"/>
                          </a:solidFill>
                          <a:effectLst/>
                          <a:latin typeface="Arial" panose="020B0604020202020204" pitchFamily="34" charset="0"/>
                          <a:ea typeface="+mn-ea"/>
                          <a:cs typeface="Arial" panose="020B0604020202020204" pitchFamily="34" charset="0"/>
                        </a:rPr>
                        <a:t>Training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1759125"/>
                  </a:ext>
                </a:extLst>
              </a:tr>
            </a:tbl>
          </a:graphicData>
        </a:graphic>
      </p:graphicFrame>
    </p:spTree>
    <p:extLst>
      <p:ext uri="{BB962C8B-B14F-4D97-AF65-F5344CB8AC3E}">
        <p14:creationId xmlns:p14="http://schemas.microsoft.com/office/powerpoint/2010/main" val="104601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Metal Hand Tools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20</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512995" y="1551398"/>
            <a:ext cx="8343671" cy="4448139"/>
          </a:xfrm>
          <a:prstGeom prst="rect">
            <a:avLst/>
          </a:prstGeom>
        </p:spPr>
      </p:pic>
      <p:sp>
        <p:nvSpPr>
          <p:cNvPr id="18" name="Rectangle 17"/>
          <p:cNvSpPr/>
          <p:nvPr/>
        </p:nvSpPr>
        <p:spPr>
          <a:xfrm>
            <a:off x="608123" y="2949559"/>
            <a:ext cx="3954204" cy="373845"/>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8923" y="3366239"/>
            <a:ext cx="3867357" cy="33990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61030" y="2157162"/>
            <a:ext cx="3954204" cy="57079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761030" y="2806073"/>
            <a:ext cx="3954204" cy="462685"/>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61030" y="3346872"/>
            <a:ext cx="3954204" cy="732135"/>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5499" y="4216657"/>
            <a:ext cx="3954204" cy="76174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736082" y="4249013"/>
            <a:ext cx="3954204" cy="74462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58923" y="5177981"/>
            <a:ext cx="3867357" cy="708912"/>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736082" y="5163647"/>
            <a:ext cx="3954204" cy="327834"/>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512996" y="1600733"/>
            <a:ext cx="8316680" cy="552626"/>
          </a:xfrm>
          <a:prstGeom prst="rect">
            <a:avLst/>
          </a:prstGeom>
        </p:spPr>
      </p:pic>
    </p:spTree>
    <p:custDataLst>
      <p:tags r:id="rId1"/>
    </p:custDataLst>
    <p:extLst>
      <p:ext uri="{BB962C8B-B14F-4D97-AF65-F5344CB8AC3E}">
        <p14:creationId xmlns:p14="http://schemas.microsoft.com/office/powerpoint/2010/main" val="1815687207"/>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Metal Hand Tools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21</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 name="Picture 1"/>
          <p:cNvPicPr>
            <a:picLocks noChangeAspect="1"/>
          </p:cNvPicPr>
          <p:nvPr/>
        </p:nvPicPr>
        <p:blipFill>
          <a:blip r:embed="rId4"/>
          <a:stretch>
            <a:fillRect/>
          </a:stretch>
        </p:blipFill>
        <p:spPr>
          <a:xfrm>
            <a:off x="533312" y="1897327"/>
            <a:ext cx="3410125" cy="4527783"/>
          </a:xfrm>
          <a:prstGeom prst="rect">
            <a:avLst/>
          </a:prstGeom>
          <a:ln>
            <a:solidFill>
              <a:schemeClr val="tx1"/>
            </a:solidFill>
          </a:ln>
        </p:spPr>
      </p:pic>
      <p:pic>
        <p:nvPicPr>
          <p:cNvPr id="27" name="Picture 26"/>
          <p:cNvPicPr>
            <a:picLocks noChangeAspect="1"/>
          </p:cNvPicPr>
          <p:nvPr/>
        </p:nvPicPr>
        <p:blipFill>
          <a:blip r:embed="rId5"/>
          <a:stretch>
            <a:fillRect/>
          </a:stretch>
        </p:blipFill>
        <p:spPr>
          <a:xfrm>
            <a:off x="4087531" y="1897327"/>
            <a:ext cx="3696239" cy="4572709"/>
          </a:xfrm>
          <a:prstGeom prst="rect">
            <a:avLst/>
          </a:prstGeom>
          <a:ln>
            <a:solidFill>
              <a:schemeClr val="tx1"/>
            </a:solidFill>
          </a:ln>
        </p:spPr>
      </p:pic>
      <p:sp>
        <p:nvSpPr>
          <p:cNvPr id="28" name="Text Placeholder 3"/>
          <p:cNvSpPr txBox="1">
            <a:spLocks/>
          </p:cNvSpPr>
          <p:nvPr/>
        </p:nvSpPr>
        <p:spPr>
          <a:xfrm>
            <a:off x="1543664" y="1524458"/>
            <a:ext cx="6057569" cy="412328"/>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Font typeface="Wingdings" panose="05000000000000000000" pitchFamily="2" charset="2"/>
              <a:buNone/>
            </a:pPr>
            <a:r>
              <a:rPr lang="en-US" b="1" dirty="0" smtClean="0">
                <a:solidFill>
                  <a:srgbClr val="C00000"/>
                </a:solidFill>
              </a:rPr>
              <a:t>BEFORE                                       AFTER</a:t>
            </a:r>
          </a:p>
        </p:txBody>
      </p:sp>
    </p:spTree>
    <p:custDataLst>
      <p:tags r:id="rId1"/>
    </p:custDataLst>
    <p:extLst>
      <p:ext uri="{BB962C8B-B14F-4D97-AF65-F5344CB8AC3E}">
        <p14:creationId xmlns:p14="http://schemas.microsoft.com/office/powerpoint/2010/main" val="3228872547"/>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Metal Hand Tools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22</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12" y="1630868"/>
            <a:ext cx="5678683" cy="4610905"/>
          </a:xfrm>
          <a:prstGeom prst="rect">
            <a:avLst/>
          </a:prstGeom>
          <a:ln>
            <a:solidFill>
              <a:sysClr val="windowText" lastClr="000000"/>
            </a:solidFill>
          </a:ln>
        </p:spPr>
      </p:pic>
      <p:sp>
        <p:nvSpPr>
          <p:cNvPr id="30" name="Text Box 2"/>
          <p:cNvSpPr txBox="1">
            <a:spLocks noChangeArrowheads="1"/>
          </p:cNvSpPr>
          <p:nvPr/>
        </p:nvSpPr>
        <p:spPr bwMode="auto">
          <a:xfrm>
            <a:off x="6344727" y="3656496"/>
            <a:ext cx="2358390" cy="10160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i="1" dirty="0">
                <a:effectLst/>
                <a:latin typeface="Times New Roman" panose="02020603050405020304" pitchFamily="18" charset="0"/>
                <a:ea typeface="Calibri" panose="020F0502020204030204" pitchFamily="34" charset="0"/>
                <a:cs typeface="Times New Roman" panose="02020603050405020304" pitchFamily="18" charset="0"/>
              </a:rPr>
              <a:t>Fig. 5.7. Metal tools that are long enough to create a cell line bridge are not to be used unless properly insulated.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13484554"/>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Proper Length of Tools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23</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16" name="Picture 15"/>
          <p:cNvPicPr/>
          <p:nvPr/>
        </p:nvPicPr>
        <p:blipFill>
          <a:blip r:embed="rId4">
            <a:extLst>
              <a:ext uri="{28A0092B-C50C-407E-A947-70E740481C1C}">
                <a14:useLocalDpi xmlns:a14="http://schemas.microsoft.com/office/drawing/2010/main" val="0"/>
              </a:ext>
            </a:extLst>
          </a:blip>
          <a:stretch>
            <a:fillRect/>
          </a:stretch>
        </p:blipFill>
        <p:spPr>
          <a:xfrm>
            <a:off x="524413" y="1721568"/>
            <a:ext cx="5903595" cy="3794125"/>
          </a:xfrm>
          <a:prstGeom prst="rect">
            <a:avLst/>
          </a:prstGeom>
          <a:ln>
            <a:solidFill>
              <a:schemeClr val="tx1"/>
            </a:solidFill>
          </a:ln>
        </p:spPr>
      </p:pic>
      <p:sp>
        <p:nvSpPr>
          <p:cNvPr id="17" name="Text Box 2"/>
          <p:cNvSpPr txBox="1">
            <a:spLocks noChangeArrowheads="1"/>
          </p:cNvSpPr>
          <p:nvPr/>
        </p:nvSpPr>
        <p:spPr bwMode="auto">
          <a:xfrm>
            <a:off x="6576729" y="2847976"/>
            <a:ext cx="2157695" cy="1541310"/>
          </a:xfrm>
          <a:prstGeom prst="rect">
            <a:avLst/>
          </a:prstGeom>
          <a:noFill/>
          <a:ln w="9525">
            <a:solidFill>
              <a:sysClr val="window" lastClr="FFFFFF"/>
            </a:solidFill>
            <a:miter lim="800000"/>
            <a:headEnd/>
            <a:tailEnd/>
          </a:ln>
        </p:spPr>
        <p:txBody>
          <a:bodyPr rot="0" vert="horz" wrap="square" lIns="91440" tIns="45720" rIns="91440" bIns="45720" anchor="t" anchorCtr="0">
            <a:noAutofit/>
          </a:bodyPr>
          <a:lstStyle/>
          <a:p>
            <a:pPr marL="0" marR="0">
              <a:spcBef>
                <a:spcPts val="0"/>
              </a:spcBef>
              <a:spcAft>
                <a:spcPts val="0"/>
              </a:spcAft>
            </a:pPr>
            <a:r>
              <a:rPr lang="en-US" i="1" kern="1200" dirty="0">
                <a:effectLst/>
                <a:latin typeface="Times New Roman" panose="02020603050405020304" pitchFamily="18" charset="0"/>
                <a:ea typeface="Times New Roman" panose="02020603050405020304" pitchFamily="18" charset="0"/>
              </a:rPr>
              <a:t>Fig. 4.19. Illustration above shows three possible electrical hazards if long, conductive hand tools are used.</a:t>
            </a:r>
            <a:endParaRPr lang="en-US" sz="2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750227100"/>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Power Tools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24</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 name="Picture 1"/>
          <p:cNvPicPr>
            <a:picLocks noChangeAspect="1"/>
          </p:cNvPicPr>
          <p:nvPr/>
        </p:nvPicPr>
        <p:blipFill>
          <a:blip r:embed="rId4"/>
          <a:stretch>
            <a:fillRect/>
          </a:stretch>
        </p:blipFill>
        <p:spPr>
          <a:xfrm>
            <a:off x="395567" y="1630869"/>
            <a:ext cx="8382679" cy="3503106"/>
          </a:xfrm>
          <a:prstGeom prst="rect">
            <a:avLst/>
          </a:prstGeom>
        </p:spPr>
      </p:pic>
      <p:sp>
        <p:nvSpPr>
          <p:cNvPr id="8" name="Rectangle 7"/>
          <p:cNvSpPr/>
          <p:nvPr/>
        </p:nvSpPr>
        <p:spPr>
          <a:xfrm>
            <a:off x="4009824" y="2262671"/>
            <a:ext cx="4600775" cy="54511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71420" y="2831241"/>
            <a:ext cx="4493460" cy="739999"/>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537" y="3746862"/>
            <a:ext cx="3261938" cy="57079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71420" y="3752015"/>
            <a:ext cx="4635700" cy="515186"/>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71419" y="4318068"/>
            <a:ext cx="4539179" cy="741612"/>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370169" y="1647825"/>
            <a:ext cx="8432520" cy="542787"/>
          </a:xfrm>
          <a:prstGeom prst="rect">
            <a:avLst/>
          </a:prstGeom>
        </p:spPr>
      </p:pic>
    </p:spTree>
    <p:custDataLst>
      <p:tags r:id="rId1"/>
    </p:custDataLst>
    <p:extLst>
      <p:ext uri="{BB962C8B-B14F-4D97-AF65-F5344CB8AC3E}">
        <p14:creationId xmlns:p14="http://schemas.microsoft.com/office/powerpoint/2010/main" val="668813021"/>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Power Tools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25</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6" name="Picture 5"/>
          <p:cNvPicPr/>
          <p:nvPr/>
        </p:nvPicPr>
        <p:blipFill>
          <a:blip r:embed="rId4"/>
          <a:stretch>
            <a:fillRect/>
          </a:stretch>
        </p:blipFill>
        <p:spPr>
          <a:xfrm>
            <a:off x="310832" y="1762925"/>
            <a:ext cx="5340985" cy="3998595"/>
          </a:xfrm>
          <a:prstGeom prst="rect">
            <a:avLst/>
          </a:prstGeom>
          <a:ln>
            <a:noFill/>
          </a:ln>
        </p:spPr>
      </p:pic>
      <p:sp>
        <p:nvSpPr>
          <p:cNvPr id="8" name="Text Box 2"/>
          <p:cNvSpPr txBox="1">
            <a:spLocks noChangeArrowheads="1"/>
          </p:cNvSpPr>
          <p:nvPr/>
        </p:nvSpPr>
        <p:spPr bwMode="auto">
          <a:xfrm>
            <a:off x="5545546" y="4331369"/>
            <a:ext cx="3339147" cy="164167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i="1" dirty="0">
                <a:effectLst/>
                <a:latin typeface="Times New Roman" panose="02020603050405020304" pitchFamily="18" charset="0"/>
                <a:ea typeface="Calibri" panose="020F0502020204030204" pitchFamily="34" charset="0"/>
                <a:cs typeface="Times New Roman" panose="02020603050405020304" pitchFamily="18" charset="0"/>
              </a:rPr>
              <a:t>Fig. 5.9. </a:t>
            </a:r>
            <a:r>
              <a:rPr lang="en-US" i="1" dirty="0">
                <a:latin typeface="Times New Roman" panose="02020603050405020304" pitchFamily="18" charset="0"/>
                <a:ea typeface="Calibri" panose="020F0502020204030204" pitchFamily="34" charset="0"/>
                <a:cs typeface="Times New Roman" panose="02020603050405020304" pitchFamily="18" charset="0"/>
              </a:rPr>
              <a:t>Battery operated power tools must be used in and around the tankhouse work zone because they do not provide a pathway for current to ground.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84644508"/>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Power Tools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26</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
        <p:nvSpPr>
          <p:cNvPr id="6" name="Text Placeholder 3"/>
          <p:cNvSpPr txBox="1">
            <a:spLocks/>
          </p:cNvSpPr>
          <p:nvPr/>
        </p:nvSpPr>
        <p:spPr>
          <a:xfrm>
            <a:off x="389218" y="1630869"/>
            <a:ext cx="6954074" cy="4639720"/>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spcAft>
                <a:spcPts val="1800"/>
              </a:spcAft>
            </a:pPr>
            <a:r>
              <a:rPr lang="en-US" dirty="0" smtClean="0"/>
              <a:t>Use of any tools within a tankhouse must adhere to specific criteria which is unique to the tankhouse.  All </a:t>
            </a:r>
            <a:r>
              <a:rPr lang="en-US" dirty="0"/>
              <a:t>employees involved in activities within the tankhouse work zone must comply with this policy </a:t>
            </a:r>
            <a:endParaRPr lang="en-US" dirty="0" smtClean="0"/>
          </a:p>
          <a:p>
            <a:pPr>
              <a:spcBef>
                <a:spcPts val="1800"/>
              </a:spcBef>
              <a:spcAft>
                <a:spcPts val="1800"/>
              </a:spcAft>
            </a:pPr>
            <a:r>
              <a:rPr lang="en-US" dirty="0" smtClean="0"/>
              <a:t>Work </a:t>
            </a:r>
            <a:r>
              <a:rPr lang="en-US" dirty="0"/>
              <a:t>activities (planned or unplanned) when corded electrical power tools or equipment are needed in the tankhouse work zone (such as welders, power water spray, generator, extension cords, etc.) require a </a:t>
            </a:r>
            <a:r>
              <a:rPr lang="en-US" b="1" i="1" dirty="0"/>
              <a:t>Special Use Checklist</a:t>
            </a:r>
            <a:r>
              <a:rPr lang="en-US" dirty="0"/>
              <a:t> to be performed.  </a:t>
            </a:r>
          </a:p>
          <a:p>
            <a:pPr>
              <a:spcBef>
                <a:spcPts val="1800"/>
              </a:spcBef>
              <a:spcAft>
                <a:spcPts val="1800"/>
              </a:spcAft>
            </a:pPr>
            <a:r>
              <a:rPr lang="en-US" dirty="0"/>
              <a:t>A </a:t>
            </a:r>
            <a:r>
              <a:rPr lang="en-US" b="1" i="1" dirty="0"/>
              <a:t>Special Use Checklist </a:t>
            </a:r>
            <a:r>
              <a:rPr lang="en-US" dirty="0"/>
              <a:t>is not required for battery-operated tools.</a:t>
            </a:r>
          </a:p>
        </p:txBody>
      </p:sp>
    </p:spTree>
    <p:custDataLst>
      <p:tags r:id="rId1"/>
    </p:custDataLst>
    <p:extLst>
      <p:ext uri="{BB962C8B-B14F-4D97-AF65-F5344CB8AC3E}">
        <p14:creationId xmlns:p14="http://schemas.microsoft.com/office/powerpoint/2010/main" val="2646642277"/>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Special Use Checklist</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27</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
        <p:nvSpPr>
          <p:cNvPr id="6" name="Text Placeholder 3"/>
          <p:cNvSpPr txBox="1">
            <a:spLocks/>
          </p:cNvSpPr>
          <p:nvPr/>
        </p:nvSpPr>
        <p:spPr>
          <a:xfrm>
            <a:off x="389218" y="1630869"/>
            <a:ext cx="3874774" cy="4639720"/>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spcAft>
                <a:spcPts val="1800"/>
              </a:spcAft>
            </a:pPr>
            <a:r>
              <a:rPr lang="en-US" dirty="0" smtClean="0"/>
              <a:t>If </a:t>
            </a:r>
            <a:r>
              <a:rPr lang="en-US" dirty="0"/>
              <a:t>corded electrical power tools or equipment are needed in the tankhouse work zone (such as welders, power water spray, generator, extension cords, etc.) the </a:t>
            </a:r>
            <a:r>
              <a:rPr lang="en-US" b="1" i="1" dirty="0"/>
              <a:t>Special Use Checklist</a:t>
            </a:r>
            <a:r>
              <a:rPr lang="en-US" dirty="0"/>
              <a:t> is required.</a:t>
            </a:r>
          </a:p>
          <a:p>
            <a:pPr>
              <a:spcBef>
                <a:spcPts val="1800"/>
              </a:spcBef>
              <a:spcAft>
                <a:spcPts val="1800"/>
              </a:spcAft>
            </a:pPr>
            <a:r>
              <a:rPr lang="en-US" dirty="0"/>
              <a:t>Each </a:t>
            </a:r>
            <a:r>
              <a:rPr lang="en-US" b="1" i="1" dirty="0"/>
              <a:t>Special Use Checklist </a:t>
            </a:r>
            <a:r>
              <a:rPr lang="en-US" dirty="0"/>
              <a:t>will be completed by an Electrical Supervisor, or designee, to determine if a variance is required before work commences.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6220" y="1630869"/>
            <a:ext cx="3999160" cy="4890924"/>
          </a:xfrm>
          <a:prstGeom prst="rect">
            <a:avLst/>
          </a:prstGeom>
          <a:noFill/>
          <a:ln>
            <a:noFill/>
          </a:ln>
        </p:spPr>
      </p:pic>
    </p:spTree>
    <p:custDataLst>
      <p:tags r:id="rId1"/>
    </p:custDataLst>
    <p:extLst>
      <p:ext uri="{BB962C8B-B14F-4D97-AF65-F5344CB8AC3E}">
        <p14:creationId xmlns:p14="http://schemas.microsoft.com/office/powerpoint/2010/main" val="4075638011"/>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Corded Power Tools &amp; Electrical Outlets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28</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692" y="2584016"/>
            <a:ext cx="5443981" cy="3878691"/>
          </a:xfrm>
          <a:prstGeom prst="rect">
            <a:avLst/>
          </a:prstGeom>
          <a:noFill/>
          <a:ln>
            <a:solidFill>
              <a:schemeClr val="tx1"/>
            </a:solidFill>
          </a:ln>
        </p:spPr>
      </p:pic>
      <p:sp>
        <p:nvSpPr>
          <p:cNvPr id="13" name="Text Placeholder 3"/>
          <p:cNvSpPr txBox="1">
            <a:spLocks/>
          </p:cNvSpPr>
          <p:nvPr/>
        </p:nvSpPr>
        <p:spPr>
          <a:xfrm>
            <a:off x="389218" y="1630869"/>
            <a:ext cx="7445746" cy="1218209"/>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spcAft>
                <a:spcPts val="1800"/>
              </a:spcAft>
            </a:pPr>
            <a:r>
              <a:rPr lang="en-US" dirty="0" smtClean="0"/>
              <a:t>Grounded </a:t>
            </a:r>
            <a:r>
              <a:rPr lang="en-US" dirty="0"/>
              <a:t>receptacles provide a path to ground and may create a shock hazard to anyone touching a grounded power tool or equipment within the </a:t>
            </a:r>
            <a:r>
              <a:rPr lang="en-US" dirty="0" smtClean="0"/>
              <a:t>Working Zone</a:t>
            </a:r>
            <a:r>
              <a:rPr lang="en-US" dirty="0"/>
              <a:t>.</a:t>
            </a:r>
          </a:p>
        </p:txBody>
      </p:sp>
      <p:pic>
        <p:nvPicPr>
          <p:cNvPr id="14" name="Picture 13" descr="C:\Users\60030104\Desktop\Tankhouse Electrical Safety\Pics\from Alan\Tankhouse photos\Bagdad draft complete\Original photos\DSC02644.JPG"/>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60067" y="2572909"/>
            <a:ext cx="2344918" cy="3126807"/>
          </a:xfrm>
          <a:prstGeom prst="rect">
            <a:avLst/>
          </a:prstGeom>
          <a:noFill/>
          <a:ln>
            <a:solidFill>
              <a:schemeClr val="tx1"/>
            </a:solidFill>
          </a:ln>
        </p:spPr>
      </p:pic>
      <p:sp>
        <p:nvSpPr>
          <p:cNvPr id="2" name="Oval 1"/>
          <p:cNvSpPr/>
          <p:nvPr/>
        </p:nvSpPr>
        <p:spPr>
          <a:xfrm>
            <a:off x="6107987" y="2906788"/>
            <a:ext cx="2776706" cy="28846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endCxn id="2" idx="5"/>
          </p:cNvCxnSpPr>
          <p:nvPr/>
        </p:nvCxnSpPr>
        <p:spPr>
          <a:xfrm>
            <a:off x="6602931" y="3213585"/>
            <a:ext cx="1875123" cy="21553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38319330"/>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Equipment Needed in the Tankhouse</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29</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411046" y="1606286"/>
            <a:ext cx="7702946" cy="4311872"/>
          </a:xfrm>
          <a:prstGeom prst="rect">
            <a:avLst/>
          </a:prstGeom>
        </p:spPr>
      </p:pic>
      <p:sp>
        <p:nvSpPr>
          <p:cNvPr id="15" name="Rectangle 14"/>
          <p:cNvSpPr/>
          <p:nvPr/>
        </p:nvSpPr>
        <p:spPr>
          <a:xfrm>
            <a:off x="2353359" y="2367926"/>
            <a:ext cx="3768041" cy="1134092"/>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353358" y="3568022"/>
            <a:ext cx="3768041" cy="112780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78498" y="4751824"/>
            <a:ext cx="3768041" cy="112780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210300" y="2394992"/>
            <a:ext cx="1795119" cy="62760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243638" y="3588792"/>
            <a:ext cx="1795119" cy="62760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32706" y="4782592"/>
            <a:ext cx="1795119" cy="62760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9340" y="2377450"/>
            <a:ext cx="1795119" cy="111504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4478" y="3566932"/>
            <a:ext cx="1769982" cy="112780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88393" y="4759483"/>
            <a:ext cx="1769982" cy="112780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87650153"/>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10" presetClass="exit" presetSubtype="0" fill="hold" grpId="0"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0" presetClass="exit" presetSubtype="0" fill="hold" grpId="0" nodeType="afterEffect">
                                  <p:stCondLst>
                                    <p:cond delay="0"/>
                                  </p:stCondLst>
                                  <p:childTnLst>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8" grpId="0" animBg="1"/>
      <p:bldP spid="18" grpId="1" animBg="1"/>
      <p:bldP spid="19" grpId="0" animBg="1"/>
      <p:bldP spid="19" grpId="1" animBg="1"/>
      <p:bldP spid="20" grpId="0" animBg="1"/>
      <p:bldP spid="21" grpId="0" animBg="1"/>
      <p:bldP spid="23" grpId="0" animBg="1"/>
      <p:bldP spid="23" grpId="1"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solidFill>
            <a:srgbClr val="0099CC"/>
          </a:solidFill>
        </p:spPr>
      </p:sp>
      <p:sp>
        <p:nvSpPr>
          <p:cNvPr id="3" name="Text Placeholder 2"/>
          <p:cNvSpPr>
            <a:spLocks noGrp="1"/>
          </p:cNvSpPr>
          <p:nvPr>
            <p:ph type="body" sz="quarter" idx="15"/>
          </p:nvPr>
        </p:nvSpPr>
        <p:spPr/>
        <p:txBody>
          <a:bodyPr/>
          <a:lstStyle/>
          <a:p>
            <a:r>
              <a:rPr lang="en-US" dirty="0" smtClean="0"/>
              <a:t>Activity #9</a:t>
            </a:r>
            <a:endParaRPr lang="en-US" dirty="0"/>
          </a:p>
        </p:txBody>
      </p:sp>
      <p:sp>
        <p:nvSpPr>
          <p:cNvPr id="6" name="Text Placeholder 5"/>
          <p:cNvSpPr>
            <a:spLocks noGrp="1"/>
          </p:cNvSpPr>
          <p:nvPr>
            <p:ph type="body" sz="quarter" idx="14"/>
          </p:nvPr>
        </p:nvSpPr>
        <p:spPr/>
        <p:txBody>
          <a:bodyPr/>
          <a:lstStyle/>
          <a:p>
            <a:r>
              <a:rPr lang="en-US" dirty="0" smtClean="0"/>
              <a:t>Crossword Puzzle</a:t>
            </a:r>
          </a:p>
          <a:p>
            <a:pPr marL="342900" indent="-342900">
              <a:spcBef>
                <a:spcPts val="1200"/>
              </a:spcBef>
              <a:spcAft>
                <a:spcPts val="1800"/>
              </a:spcAft>
              <a:buFont typeface="Arial" panose="020B0604020202020204" pitchFamily="34" charset="0"/>
              <a:buChar char="•"/>
            </a:pPr>
            <a:r>
              <a:rPr lang="en-US" dirty="0" smtClean="0">
                <a:latin typeface="Arial" panose="020B0604020202020204" pitchFamily="34" charset="0"/>
              </a:rPr>
              <a:t>Break into pairs (or groups) to complete the crossword puzzle based on EW/ER words and definitions for this Module.</a:t>
            </a:r>
          </a:p>
          <a:p>
            <a:pPr marL="342900" indent="-342900">
              <a:spcBef>
                <a:spcPts val="1200"/>
              </a:spcBef>
              <a:spcAft>
                <a:spcPts val="1800"/>
              </a:spcAft>
              <a:buFont typeface="Arial" panose="020B0604020202020204" pitchFamily="34" charset="0"/>
              <a:buChar char="•"/>
            </a:pPr>
            <a:r>
              <a:rPr lang="en-US" dirty="0" smtClean="0">
                <a:latin typeface="Arial" panose="020B0604020202020204" pitchFamily="34" charset="0"/>
              </a:rPr>
              <a:t>Test yourselves! See how many you know or can figure out before looking at the EW/ER Glossary in the back of your Student Guide.</a:t>
            </a:r>
          </a:p>
          <a:p>
            <a:pPr marL="342900" indent="-342900">
              <a:spcBef>
                <a:spcPts val="1200"/>
              </a:spcBef>
              <a:spcAft>
                <a:spcPts val="1800"/>
              </a:spcAft>
              <a:buFont typeface="Arial" panose="020B0604020202020204" pitchFamily="34" charset="0"/>
              <a:buChar char="•"/>
            </a:pPr>
            <a:r>
              <a:rPr lang="en-US" dirty="0" smtClean="0">
                <a:latin typeface="Arial" panose="020B0604020202020204" pitchFamily="34" charset="0"/>
              </a:rPr>
              <a:t>Time limit: 10 min.</a:t>
            </a:r>
          </a:p>
          <a:p>
            <a:pPr marL="342900" indent="-342900">
              <a:buFont typeface="Arial" panose="020B0604020202020204" pitchFamily="34" charset="0"/>
              <a:buChar char="•"/>
            </a:pPr>
            <a:endParaRPr lang="en-US" dirty="0" smtClean="0">
              <a:latin typeface="Arial" panose="020B0604020202020204" pitchFamily="34" charset="0"/>
            </a:endParaRPr>
          </a:p>
          <a:p>
            <a:endParaRPr lang="en-US" dirty="0"/>
          </a:p>
        </p:txBody>
      </p:sp>
      <p:sp>
        <p:nvSpPr>
          <p:cNvPr id="7" name="Text Placeholder 6"/>
          <p:cNvSpPr>
            <a:spLocks noGrp="1"/>
          </p:cNvSpPr>
          <p:nvPr>
            <p:ph type="body" sz="quarter" idx="16"/>
          </p:nvPr>
        </p:nvSpPr>
        <p:spPr/>
        <p:txBody>
          <a:bodyPr/>
          <a:lstStyle/>
          <a:p>
            <a:r>
              <a:rPr lang="en-US" dirty="0" smtClean="0"/>
              <a:t>Nomenclature</a:t>
            </a:r>
            <a:endParaRPr lang="en-US" dirty="0"/>
          </a:p>
        </p:txBody>
      </p:sp>
      <p:sp>
        <p:nvSpPr>
          <p:cNvPr id="9"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a:t>
            </a:fld>
            <a:endParaRPr lang="en-US" dirty="0"/>
          </a:p>
        </p:txBody>
      </p:sp>
      <p:sp>
        <p:nvSpPr>
          <p:cNvPr id="10"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8436816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Equipment Needed in the Tankhouse</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30</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 name="Picture 1"/>
          <p:cNvPicPr>
            <a:picLocks noChangeAspect="1"/>
          </p:cNvPicPr>
          <p:nvPr/>
        </p:nvPicPr>
        <p:blipFill>
          <a:blip r:embed="rId4"/>
          <a:stretch>
            <a:fillRect/>
          </a:stretch>
        </p:blipFill>
        <p:spPr>
          <a:xfrm>
            <a:off x="411046" y="2321014"/>
            <a:ext cx="7170853" cy="4446995"/>
          </a:xfrm>
          <a:prstGeom prst="rect">
            <a:avLst/>
          </a:prstGeom>
        </p:spPr>
      </p:pic>
      <p:pic>
        <p:nvPicPr>
          <p:cNvPr id="5" name="Picture 4"/>
          <p:cNvPicPr>
            <a:picLocks noChangeAspect="1"/>
          </p:cNvPicPr>
          <p:nvPr/>
        </p:nvPicPr>
        <p:blipFill>
          <a:blip r:embed="rId5"/>
          <a:stretch>
            <a:fillRect/>
          </a:stretch>
        </p:blipFill>
        <p:spPr>
          <a:xfrm>
            <a:off x="419512" y="1630869"/>
            <a:ext cx="7131501" cy="690145"/>
          </a:xfrm>
          <a:prstGeom prst="rect">
            <a:avLst/>
          </a:prstGeom>
        </p:spPr>
      </p:pic>
      <p:sp>
        <p:nvSpPr>
          <p:cNvPr id="9" name="Rectangle 8"/>
          <p:cNvSpPr/>
          <p:nvPr/>
        </p:nvSpPr>
        <p:spPr>
          <a:xfrm>
            <a:off x="448696" y="2356933"/>
            <a:ext cx="1711885" cy="1019800"/>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5154" y="3472327"/>
            <a:ext cx="1711885" cy="121714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5153" y="4785068"/>
            <a:ext cx="1711885" cy="1019800"/>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8696" y="5900462"/>
            <a:ext cx="1711885" cy="37016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43871" y="2354669"/>
            <a:ext cx="1691541" cy="103464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18704" y="2352391"/>
            <a:ext cx="1711885" cy="1033744"/>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29052" y="3456451"/>
            <a:ext cx="1711885" cy="123302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28526" y="3472325"/>
            <a:ext cx="1711885" cy="111804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33698" y="4785068"/>
            <a:ext cx="1711885" cy="1019800"/>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028525" y="4770617"/>
            <a:ext cx="1711885" cy="1019800"/>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29052" y="5884377"/>
            <a:ext cx="1711885" cy="82757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028526" y="5912690"/>
            <a:ext cx="1671658" cy="770945"/>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813880" y="2353822"/>
            <a:ext cx="1711885" cy="37016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837960" y="3484592"/>
            <a:ext cx="1670916" cy="37016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839129" y="4769769"/>
            <a:ext cx="1669748" cy="37016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825765" y="5884377"/>
            <a:ext cx="1654536" cy="37016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6564588"/>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par>
                          <p:cTn id="26" fill="hold">
                            <p:stCondLst>
                              <p:cond delay="0"/>
                            </p:stCondLst>
                            <p:childTnLst>
                              <p:par>
                                <p:cTn id="27" presetID="10" presetClass="exit" presetSubtype="0" fill="hold" grpId="0" nodeType="after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par>
                          <p:cTn id="53" fill="hold">
                            <p:stCondLst>
                              <p:cond delay="0"/>
                            </p:stCondLst>
                            <p:childTnLst>
                              <p:par>
                                <p:cTn id="54" presetID="10" presetClass="exit" presetSubtype="0" fill="hold" grpId="0" nodeType="after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25"/>
                                        </p:tgtEl>
                                      </p:cBhvr>
                                    </p:animEffect>
                                    <p:set>
                                      <p:cBhvr>
                                        <p:cTn id="69" dur="1" fill="hold">
                                          <p:stCondLst>
                                            <p:cond delay="499"/>
                                          </p:stCondLst>
                                        </p:cTn>
                                        <p:tgtEl>
                                          <p:spTgt spid="2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20"/>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par>
                          <p:cTn id="80" fill="hold">
                            <p:stCondLst>
                              <p:cond delay="0"/>
                            </p:stCondLst>
                            <p:childTnLst>
                              <p:par>
                                <p:cTn id="81" presetID="10" presetClass="exit" presetSubtype="0" fill="hold" grpId="0" nodeType="after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26"/>
                                        </p:tgtEl>
                                      </p:cBhvr>
                                    </p:animEffect>
                                    <p:set>
                                      <p:cBhvr>
                                        <p:cTn id="9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3" grpId="0" animBg="1"/>
      <p:bldP spid="13" grpId="1" animBg="1"/>
      <p:bldP spid="14"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3" grpId="0" animBg="1"/>
      <p:bldP spid="23" grpId="1" animBg="1"/>
      <p:bldP spid="24" grpId="0" animBg="1"/>
      <p:bldP spid="24" grpId="1" animBg="1"/>
      <p:bldP spid="25" grpId="0" animBg="1"/>
      <p:bldP spid="25" grpId="1"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Equipment Needed in the Tankhouse</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31</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395568" y="1630869"/>
            <a:ext cx="8226717" cy="2970007"/>
          </a:xfrm>
          <a:prstGeom prst="rect">
            <a:avLst/>
          </a:prstGeom>
        </p:spPr>
      </p:pic>
      <p:sp>
        <p:nvSpPr>
          <p:cNvPr id="9" name="Rectangle 8"/>
          <p:cNvSpPr/>
          <p:nvPr/>
        </p:nvSpPr>
        <p:spPr>
          <a:xfrm>
            <a:off x="3920285" y="2189038"/>
            <a:ext cx="4592947" cy="1299230"/>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0" name="Rectangle 9"/>
          <p:cNvSpPr/>
          <p:nvPr/>
        </p:nvSpPr>
        <p:spPr>
          <a:xfrm>
            <a:off x="3920285" y="3577141"/>
            <a:ext cx="4546382" cy="931359"/>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03339144"/>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Equipment Needed in the Tankhouse</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Tools and Equipment</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32</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391995" y="1630869"/>
            <a:ext cx="8145613" cy="2940727"/>
          </a:xfrm>
          <a:prstGeom prst="rect">
            <a:avLst/>
          </a:prstGeom>
        </p:spPr>
      </p:pic>
      <p:pic>
        <p:nvPicPr>
          <p:cNvPr id="2" name="Picture 1"/>
          <p:cNvPicPr>
            <a:picLocks noChangeAspect="1"/>
          </p:cNvPicPr>
          <p:nvPr/>
        </p:nvPicPr>
        <p:blipFill>
          <a:blip r:embed="rId5"/>
          <a:stretch>
            <a:fillRect/>
          </a:stretch>
        </p:blipFill>
        <p:spPr>
          <a:xfrm>
            <a:off x="423747" y="2082932"/>
            <a:ext cx="8113861" cy="3731974"/>
          </a:xfrm>
          <a:prstGeom prst="rect">
            <a:avLst/>
          </a:prstGeom>
        </p:spPr>
      </p:pic>
      <p:sp>
        <p:nvSpPr>
          <p:cNvPr id="8" name="Rectangle 7"/>
          <p:cNvSpPr/>
          <p:nvPr/>
        </p:nvSpPr>
        <p:spPr>
          <a:xfrm>
            <a:off x="3944661" y="2117436"/>
            <a:ext cx="4592947" cy="106286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p:cNvSpPr/>
          <p:nvPr/>
        </p:nvSpPr>
        <p:spPr>
          <a:xfrm>
            <a:off x="3944661" y="3340237"/>
            <a:ext cx="4592947" cy="779376"/>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p:nvSpPr>
        <p:spPr>
          <a:xfrm>
            <a:off x="3927900" y="4269608"/>
            <a:ext cx="4572484" cy="1457424"/>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1161502219"/>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Restricted Access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33</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72" y="1630869"/>
            <a:ext cx="3600062" cy="3600062"/>
          </a:xfrm>
          <a:prstGeom prst="rect">
            <a:avLst/>
          </a:prstGeom>
          <a:ln>
            <a:solidFill>
              <a:sysClr val="windowText" lastClr="000000"/>
            </a:solidFill>
          </a:ln>
        </p:spPr>
      </p:pic>
      <p:pic>
        <p:nvPicPr>
          <p:cNvPr id="8" name="Picture 7" descr="C:\Users\60030104\Desktop\Stray Current in the Tankhouse\Pics\from Alan\Tankhouse photos\Morenci draft complete\Southside EW\DSC0254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7260" y="2205095"/>
            <a:ext cx="4018594" cy="3006786"/>
          </a:xfrm>
          <a:prstGeom prst="rect">
            <a:avLst/>
          </a:prstGeom>
          <a:noFill/>
          <a:ln>
            <a:solidFill>
              <a:sysClr val="windowText" lastClr="000000"/>
            </a:solidFill>
          </a:ln>
        </p:spPr>
      </p:pic>
    </p:spTree>
    <p:custDataLst>
      <p:tags r:id="rId1"/>
    </p:custDataLst>
    <p:extLst>
      <p:ext uri="{BB962C8B-B14F-4D97-AF65-F5344CB8AC3E}">
        <p14:creationId xmlns:p14="http://schemas.microsoft.com/office/powerpoint/2010/main" val="1909688154"/>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Restricted Access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34</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3" name="Picture 2"/>
          <p:cNvPicPr>
            <a:picLocks noChangeAspect="1"/>
          </p:cNvPicPr>
          <p:nvPr/>
        </p:nvPicPr>
        <p:blipFill>
          <a:blip r:embed="rId4"/>
          <a:stretch>
            <a:fillRect/>
          </a:stretch>
        </p:blipFill>
        <p:spPr>
          <a:xfrm>
            <a:off x="461237" y="1632968"/>
            <a:ext cx="8153673" cy="4134664"/>
          </a:xfrm>
          <a:prstGeom prst="rect">
            <a:avLst/>
          </a:prstGeom>
        </p:spPr>
      </p:pic>
      <p:sp>
        <p:nvSpPr>
          <p:cNvPr id="18" name="Rectangle 17"/>
          <p:cNvSpPr/>
          <p:nvPr/>
        </p:nvSpPr>
        <p:spPr>
          <a:xfrm>
            <a:off x="4596032" y="2211287"/>
            <a:ext cx="3843466" cy="54511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1398" y="2882210"/>
            <a:ext cx="3749578" cy="75845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10502" y="2913975"/>
            <a:ext cx="3195766" cy="240794"/>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96032" y="3229267"/>
            <a:ext cx="3800839" cy="47103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10500" y="3844758"/>
            <a:ext cx="3916975" cy="539510"/>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610500" y="4420791"/>
            <a:ext cx="3916975" cy="45206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74287" y="4942279"/>
            <a:ext cx="3865212" cy="726154"/>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3"/>
          <p:cNvSpPr txBox="1">
            <a:spLocks/>
          </p:cNvSpPr>
          <p:nvPr/>
        </p:nvSpPr>
        <p:spPr>
          <a:xfrm>
            <a:off x="5723400" y="5668433"/>
            <a:ext cx="2673471" cy="418339"/>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200"/>
              </a:spcAft>
              <a:buFont typeface="Wingdings" panose="05000000000000000000" pitchFamily="2" charset="2"/>
              <a:buNone/>
            </a:pPr>
            <a:r>
              <a:rPr lang="en-US" sz="1600" i="1" dirty="0" smtClean="0">
                <a:solidFill>
                  <a:srgbClr val="C00000"/>
                </a:solidFill>
              </a:rPr>
              <a:t>(continued next slide)</a:t>
            </a:r>
          </a:p>
          <a:p>
            <a:pPr marL="0" indent="0">
              <a:spcBef>
                <a:spcPts val="0"/>
              </a:spcBef>
              <a:spcAft>
                <a:spcPts val="1200"/>
              </a:spcAft>
              <a:buFont typeface="Wingdings" panose="05000000000000000000" pitchFamily="2" charset="2"/>
              <a:buNone/>
            </a:pPr>
            <a:endParaRPr lang="en-US" dirty="0"/>
          </a:p>
        </p:txBody>
      </p:sp>
      <p:pic>
        <p:nvPicPr>
          <p:cNvPr id="2" name="Picture 1"/>
          <p:cNvPicPr>
            <a:picLocks noChangeAspect="1"/>
          </p:cNvPicPr>
          <p:nvPr/>
        </p:nvPicPr>
        <p:blipFill>
          <a:blip r:embed="rId5"/>
          <a:stretch>
            <a:fillRect/>
          </a:stretch>
        </p:blipFill>
        <p:spPr>
          <a:xfrm>
            <a:off x="481875" y="1637723"/>
            <a:ext cx="8092214" cy="501335"/>
          </a:xfrm>
          <a:prstGeom prst="rect">
            <a:avLst/>
          </a:prstGeom>
        </p:spPr>
      </p:pic>
    </p:spTree>
    <p:custDataLst>
      <p:tags r:id="rId1"/>
    </p:custDataLst>
    <p:extLst>
      <p:ext uri="{BB962C8B-B14F-4D97-AF65-F5344CB8AC3E}">
        <p14:creationId xmlns:p14="http://schemas.microsoft.com/office/powerpoint/2010/main" val="1002636960"/>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Restricted Access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35</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 name="Picture 1"/>
          <p:cNvPicPr>
            <a:picLocks noChangeAspect="1"/>
          </p:cNvPicPr>
          <p:nvPr/>
        </p:nvPicPr>
        <p:blipFill>
          <a:blip r:embed="rId4"/>
          <a:stretch>
            <a:fillRect/>
          </a:stretch>
        </p:blipFill>
        <p:spPr>
          <a:xfrm>
            <a:off x="449405" y="1551397"/>
            <a:ext cx="7962004" cy="527659"/>
          </a:xfrm>
          <a:prstGeom prst="rect">
            <a:avLst/>
          </a:prstGeom>
        </p:spPr>
      </p:pic>
      <p:pic>
        <p:nvPicPr>
          <p:cNvPr id="3" name="Picture 2"/>
          <p:cNvPicPr>
            <a:picLocks noChangeAspect="1"/>
          </p:cNvPicPr>
          <p:nvPr/>
        </p:nvPicPr>
        <p:blipFill>
          <a:blip r:embed="rId5"/>
          <a:stretch>
            <a:fillRect/>
          </a:stretch>
        </p:blipFill>
        <p:spPr>
          <a:xfrm>
            <a:off x="449405" y="2117487"/>
            <a:ext cx="7941852" cy="2425637"/>
          </a:xfrm>
          <a:prstGeom prst="rect">
            <a:avLst/>
          </a:prstGeom>
        </p:spPr>
      </p:pic>
      <p:pic>
        <p:nvPicPr>
          <p:cNvPr id="5" name="Picture 4"/>
          <p:cNvPicPr>
            <a:picLocks noChangeAspect="1"/>
          </p:cNvPicPr>
          <p:nvPr/>
        </p:nvPicPr>
        <p:blipFill>
          <a:blip r:embed="rId6"/>
          <a:stretch>
            <a:fillRect/>
          </a:stretch>
        </p:blipFill>
        <p:spPr>
          <a:xfrm>
            <a:off x="477981" y="2117487"/>
            <a:ext cx="3890819" cy="1638239"/>
          </a:xfrm>
          <a:prstGeom prst="rect">
            <a:avLst/>
          </a:prstGeom>
        </p:spPr>
      </p:pic>
      <p:sp>
        <p:nvSpPr>
          <p:cNvPr id="9" name="Rectangle 8"/>
          <p:cNvSpPr/>
          <p:nvPr/>
        </p:nvSpPr>
        <p:spPr>
          <a:xfrm>
            <a:off x="4481727" y="2216088"/>
            <a:ext cx="3796602" cy="70428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5395" y="3059578"/>
            <a:ext cx="3869267" cy="927954"/>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13430" y="4005023"/>
            <a:ext cx="3764899" cy="46537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p:cNvSpPr txBox="1">
            <a:spLocks/>
          </p:cNvSpPr>
          <p:nvPr/>
        </p:nvSpPr>
        <p:spPr>
          <a:xfrm>
            <a:off x="4912527" y="1199375"/>
            <a:ext cx="3365802" cy="418339"/>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200"/>
              </a:spcAft>
              <a:buFont typeface="Wingdings" panose="05000000000000000000" pitchFamily="2" charset="2"/>
              <a:buNone/>
            </a:pPr>
            <a:r>
              <a:rPr lang="en-US" sz="1600" i="1" dirty="0" smtClean="0">
                <a:solidFill>
                  <a:srgbClr val="C00000"/>
                </a:solidFill>
              </a:rPr>
              <a:t>(continued from previous slide)</a:t>
            </a:r>
          </a:p>
          <a:p>
            <a:pPr marL="0" indent="0">
              <a:spcBef>
                <a:spcPts val="0"/>
              </a:spcBef>
              <a:spcAft>
                <a:spcPts val="1200"/>
              </a:spcAft>
              <a:buFont typeface="Wingdings" panose="05000000000000000000" pitchFamily="2" charset="2"/>
              <a:buNone/>
            </a:pPr>
            <a:endParaRPr lang="en-US" dirty="0"/>
          </a:p>
        </p:txBody>
      </p:sp>
      <p:pic>
        <p:nvPicPr>
          <p:cNvPr id="15" name="Picture 14"/>
          <p:cNvPicPr>
            <a:picLocks noChangeAspect="1"/>
          </p:cNvPicPr>
          <p:nvPr/>
        </p:nvPicPr>
        <p:blipFill>
          <a:blip r:embed="rId7"/>
          <a:stretch>
            <a:fillRect/>
          </a:stretch>
        </p:blipFill>
        <p:spPr>
          <a:xfrm>
            <a:off x="507275" y="1608588"/>
            <a:ext cx="7904134" cy="489683"/>
          </a:xfrm>
          <a:prstGeom prst="rect">
            <a:avLst/>
          </a:prstGeom>
        </p:spPr>
      </p:pic>
      <p:sp>
        <p:nvSpPr>
          <p:cNvPr id="6" name="Rectangle 5"/>
          <p:cNvSpPr/>
          <p:nvPr/>
        </p:nvSpPr>
        <p:spPr>
          <a:xfrm>
            <a:off x="1760537" y="1519892"/>
            <a:ext cx="280988" cy="90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72670895"/>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Restricted Access Areas in the Tankhouse</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36</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
        <p:nvSpPr>
          <p:cNvPr id="6" name="Text Placeholder 3"/>
          <p:cNvSpPr txBox="1">
            <a:spLocks/>
          </p:cNvSpPr>
          <p:nvPr/>
        </p:nvSpPr>
        <p:spPr>
          <a:xfrm>
            <a:off x="389218" y="1630870"/>
            <a:ext cx="4220882" cy="3084006"/>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spcAft>
                <a:spcPts val="1800"/>
              </a:spcAft>
            </a:pPr>
            <a:r>
              <a:rPr lang="en-US" dirty="0" smtClean="0"/>
              <a:t>All </a:t>
            </a:r>
            <a:r>
              <a:rPr lang="en-US" dirty="0"/>
              <a:t>personnel visiting or working in the EW/ER tankhouse and surrounding areas must complete site-specific hazard awareness training before access is permitted. </a:t>
            </a:r>
            <a:endParaRPr lang="en-US" dirty="0" smtClean="0"/>
          </a:p>
          <a:p>
            <a:pPr>
              <a:spcBef>
                <a:spcPts val="1800"/>
              </a:spcBef>
              <a:spcAft>
                <a:spcPts val="1800"/>
              </a:spcAft>
            </a:pPr>
            <a:r>
              <a:rPr lang="en-US" dirty="0" smtClean="0"/>
              <a:t>In </a:t>
            </a:r>
            <a:r>
              <a:rPr lang="en-US" dirty="0"/>
              <a:t>addition, all visitors must be accompanied by authorized personnel</a:t>
            </a:r>
            <a:r>
              <a:rPr lang="en-US" dirty="0" smtClean="0"/>
              <a:t>.</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171" y="1705919"/>
            <a:ext cx="3707700" cy="4679086"/>
          </a:xfrm>
          <a:prstGeom prst="rect">
            <a:avLst/>
          </a:prstGeom>
          <a:noFill/>
          <a:ln>
            <a:solidFill>
              <a:sysClr val="windowText" lastClr="000000"/>
            </a:solidFill>
          </a:ln>
        </p:spPr>
      </p:pic>
      <p:sp>
        <p:nvSpPr>
          <p:cNvPr id="9" name="Text Box 2"/>
          <p:cNvSpPr txBox="1">
            <a:spLocks noChangeArrowheads="1"/>
          </p:cNvSpPr>
          <p:nvPr/>
        </p:nvSpPr>
        <p:spPr bwMode="auto">
          <a:xfrm>
            <a:off x="712395" y="5122319"/>
            <a:ext cx="3897705" cy="1117428"/>
          </a:xfrm>
          <a:prstGeom prst="rect">
            <a:avLst/>
          </a:prstGeom>
          <a:noFill/>
          <a:ln w="9525">
            <a:solidFill>
              <a:sysClr val="window" lastClr="FFFFFF"/>
            </a:solidFill>
            <a:miter lim="800000"/>
            <a:headEnd/>
            <a:tailEnd/>
          </a:ln>
        </p:spPr>
        <p:txBody>
          <a:bodyPr rot="0" vert="horz" wrap="square" lIns="91440" tIns="45720" rIns="91440" bIns="45720" anchor="t" anchorCtr="0">
            <a:noAutofit/>
          </a:bodyPr>
          <a:lstStyle/>
          <a:p>
            <a:pPr marL="0" marR="0">
              <a:spcBef>
                <a:spcPts val="0"/>
              </a:spcBef>
              <a:spcAft>
                <a:spcPts val="0"/>
              </a:spcAft>
            </a:pPr>
            <a:r>
              <a:rPr lang="en-US" i="1" kern="1200" dirty="0">
                <a:effectLst/>
                <a:latin typeface="Times New Roman" panose="02020603050405020304" pitchFamily="18" charset="0"/>
                <a:ea typeface="Times New Roman" panose="02020603050405020304" pitchFamily="18" charset="0"/>
              </a:rPr>
              <a:t>Fig. </a:t>
            </a:r>
            <a:r>
              <a:rPr lang="en-US" i="1" kern="1200" dirty="0" smtClean="0">
                <a:effectLst/>
                <a:latin typeface="Times New Roman" panose="02020603050405020304" pitchFamily="18" charset="0"/>
                <a:ea typeface="Times New Roman" panose="02020603050405020304" pitchFamily="18" charset="0"/>
              </a:rPr>
              <a:t>5.13a. </a:t>
            </a:r>
            <a:r>
              <a:rPr lang="en-US" i="1" dirty="0" smtClean="0">
                <a:latin typeface="Times New Roman" panose="02020603050405020304" pitchFamily="18" charset="0"/>
                <a:ea typeface="Times New Roman" panose="02020603050405020304" pitchFamily="18" charset="0"/>
              </a:rPr>
              <a:t>Sample h</a:t>
            </a:r>
            <a:r>
              <a:rPr lang="en-US" i="1" kern="1200" dirty="0" smtClean="0">
                <a:effectLst/>
                <a:latin typeface="Times New Roman" panose="02020603050405020304" pitchFamily="18" charset="0"/>
                <a:ea typeface="Times New Roman" panose="02020603050405020304" pitchFamily="18" charset="0"/>
              </a:rPr>
              <a:t>azard </a:t>
            </a:r>
            <a:r>
              <a:rPr lang="en-US" i="1" kern="1200" dirty="0">
                <a:effectLst/>
                <a:latin typeface="Times New Roman" panose="02020603050405020304" pitchFamily="18" charset="0"/>
                <a:ea typeface="Times New Roman" panose="02020603050405020304" pitchFamily="18" charset="0"/>
              </a:rPr>
              <a:t>awareness checklist reviewed and signed by all employees, contractors, vendors, and visitors. </a:t>
            </a:r>
            <a:endParaRPr lang="en-US" sz="2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520827496"/>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Restricted Access Areas in the Tankhouse</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37</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8" name="Picture 7" descr="C:\Users\60030104\Desktop\Stray Current in the Tankhouse\Pics\from Doug\20160916_083724.jpg"/>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51777" y="1630869"/>
            <a:ext cx="6296697" cy="3635926"/>
          </a:xfrm>
          <a:prstGeom prst="rect">
            <a:avLst/>
          </a:prstGeom>
          <a:noFill/>
          <a:ln>
            <a:solidFill>
              <a:schemeClr val="tx1"/>
            </a:solidFill>
          </a:ln>
        </p:spPr>
      </p:pic>
      <p:sp>
        <p:nvSpPr>
          <p:cNvPr id="9" name="Text Box 2"/>
          <p:cNvSpPr txBox="1">
            <a:spLocks noChangeArrowheads="1"/>
          </p:cNvSpPr>
          <p:nvPr/>
        </p:nvSpPr>
        <p:spPr bwMode="auto">
          <a:xfrm>
            <a:off x="466053" y="5395880"/>
            <a:ext cx="7506372" cy="900145"/>
          </a:xfrm>
          <a:prstGeom prst="rect">
            <a:avLst/>
          </a:prstGeom>
          <a:noFill/>
          <a:ln w="9525">
            <a:solidFill>
              <a:sysClr val="window" lastClr="FFFFFF"/>
            </a:solidFill>
            <a:miter lim="800000"/>
            <a:headEnd/>
            <a:tailEnd/>
          </a:ln>
        </p:spPr>
        <p:txBody>
          <a:bodyPr rot="0" vert="horz" wrap="square" lIns="91440" tIns="45720" rIns="91440" bIns="45720" anchor="t" anchorCtr="0">
            <a:noAutofit/>
          </a:bodyPr>
          <a:lstStyle/>
          <a:p>
            <a:pPr marL="0" marR="0">
              <a:spcBef>
                <a:spcPts val="0"/>
              </a:spcBef>
              <a:spcAft>
                <a:spcPts val="0"/>
              </a:spcAft>
            </a:pPr>
            <a:r>
              <a:rPr lang="en-US" i="1" kern="1200" dirty="0">
                <a:effectLst/>
                <a:latin typeface="Times New Roman" panose="02020603050405020304" pitchFamily="18" charset="0"/>
                <a:ea typeface="Times New Roman" panose="02020603050405020304" pitchFamily="18" charset="0"/>
              </a:rPr>
              <a:t>Fig. </a:t>
            </a:r>
            <a:r>
              <a:rPr lang="en-US" i="1" kern="1200" dirty="0" smtClean="0">
                <a:effectLst/>
                <a:latin typeface="Times New Roman" panose="02020603050405020304" pitchFamily="18" charset="0"/>
                <a:ea typeface="Times New Roman" panose="02020603050405020304" pitchFamily="18" charset="0"/>
              </a:rPr>
              <a:t>5.13b. Example </a:t>
            </a:r>
            <a:r>
              <a:rPr lang="en-US" i="1" kern="1200" dirty="0">
                <a:effectLst/>
                <a:latin typeface="Times New Roman" panose="02020603050405020304" pitchFamily="18" charset="0"/>
                <a:ea typeface="Times New Roman" panose="02020603050405020304" pitchFamily="18" charset="0"/>
              </a:rPr>
              <a:t>of administrative and engineering controls for restricted access to the EW/ER tankhouse and surrounding areas. </a:t>
            </a:r>
            <a:r>
              <a:rPr lang="en-US" i="1" kern="1200" dirty="0" smtClean="0">
                <a:effectLst/>
                <a:latin typeface="Times New Roman" panose="02020603050405020304" pitchFamily="18" charset="0"/>
                <a:ea typeface="Times New Roman" panose="02020603050405020304" pitchFamily="18" charset="0"/>
              </a:rPr>
              <a:t>Above </a:t>
            </a:r>
            <a:r>
              <a:rPr lang="en-US" i="1" kern="1200" dirty="0">
                <a:effectLst/>
                <a:latin typeface="Times New Roman" panose="02020603050405020304" pitchFamily="18" charset="0"/>
                <a:ea typeface="Times New Roman" panose="02020603050405020304" pitchFamily="18" charset="0"/>
              </a:rPr>
              <a:t>is a barricade </a:t>
            </a:r>
            <a:r>
              <a:rPr lang="en-US" i="1" kern="1200" dirty="0" smtClean="0">
                <a:effectLst/>
                <a:latin typeface="Times New Roman" panose="02020603050405020304" pitchFamily="18" charset="0"/>
                <a:ea typeface="Times New Roman" panose="02020603050405020304" pitchFamily="18" charset="0"/>
              </a:rPr>
              <a:t>with a gate </a:t>
            </a:r>
            <a:r>
              <a:rPr lang="en-US" i="1" kern="1200" dirty="0">
                <a:effectLst/>
                <a:latin typeface="Times New Roman" panose="02020603050405020304" pitchFamily="18" charset="0"/>
                <a:ea typeface="Times New Roman" panose="02020603050405020304" pitchFamily="18" charset="0"/>
              </a:rPr>
              <a:t>with signage posted prior to access to the cell line.</a:t>
            </a:r>
            <a:endParaRPr lang="en-US" sz="2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448157269"/>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Safety Signage</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38</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 name="Picture 1"/>
          <p:cNvPicPr>
            <a:picLocks noChangeAspect="1"/>
          </p:cNvPicPr>
          <p:nvPr/>
        </p:nvPicPr>
        <p:blipFill>
          <a:blip r:embed="rId4"/>
          <a:stretch>
            <a:fillRect/>
          </a:stretch>
        </p:blipFill>
        <p:spPr>
          <a:xfrm>
            <a:off x="395568" y="2864727"/>
            <a:ext cx="8164222" cy="3586873"/>
          </a:xfrm>
          <a:prstGeom prst="rect">
            <a:avLst/>
          </a:prstGeom>
        </p:spPr>
      </p:pic>
      <p:sp>
        <p:nvSpPr>
          <p:cNvPr id="8" name="Rectangle 7"/>
          <p:cNvSpPr/>
          <p:nvPr/>
        </p:nvSpPr>
        <p:spPr>
          <a:xfrm>
            <a:off x="517783" y="3996701"/>
            <a:ext cx="3855767" cy="119948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77679" y="3468528"/>
            <a:ext cx="3855767" cy="72036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87653" y="4272324"/>
            <a:ext cx="3855767" cy="785150"/>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7633" y="5373882"/>
            <a:ext cx="3855767" cy="514686"/>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41104" y="5358168"/>
            <a:ext cx="3855767" cy="983515"/>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2445666" y="1161764"/>
            <a:ext cx="5626389" cy="1733639"/>
          </a:xfrm>
          <a:prstGeom prst="rect">
            <a:avLst/>
          </a:prstGeom>
        </p:spPr>
      </p:pic>
      <p:pic>
        <p:nvPicPr>
          <p:cNvPr id="15" name="Picture 14"/>
          <p:cNvPicPr>
            <a:picLocks noChangeAspect="1"/>
          </p:cNvPicPr>
          <p:nvPr/>
        </p:nvPicPr>
        <p:blipFill>
          <a:blip r:embed="rId6"/>
          <a:stretch>
            <a:fillRect/>
          </a:stretch>
        </p:blipFill>
        <p:spPr>
          <a:xfrm>
            <a:off x="428906" y="2896289"/>
            <a:ext cx="8081682" cy="488811"/>
          </a:xfrm>
          <a:prstGeom prst="rect">
            <a:avLst/>
          </a:prstGeom>
        </p:spPr>
      </p:pic>
    </p:spTree>
    <p:custDataLst>
      <p:tags r:id="rId1"/>
    </p:custDataLst>
    <p:extLst>
      <p:ext uri="{BB962C8B-B14F-4D97-AF65-F5344CB8AC3E}">
        <p14:creationId xmlns:p14="http://schemas.microsoft.com/office/powerpoint/2010/main" val="952775920"/>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Safety Signage</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39</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10" name="Picture 9" descr="C:\Users\60030104\Desktop\Stray Current in the Tankhouse\Pics\from Alan\Tankhouse photos\Miami draft complete\IMG_005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142" y="1630869"/>
            <a:ext cx="2407023" cy="3209668"/>
          </a:xfrm>
          <a:prstGeom prst="rect">
            <a:avLst/>
          </a:prstGeom>
          <a:noFill/>
          <a:ln>
            <a:solidFill>
              <a:schemeClr val="tx1"/>
            </a:solidFill>
          </a:ln>
        </p:spPr>
      </p:pic>
      <p:pic>
        <p:nvPicPr>
          <p:cNvPr id="13" name="Picture 12" descr="C:\Users\60030104\Desktop\Stray Current in the Tankhouse\Pics\from Alan\Tankhouse photos\Miami draft complete\IMG_000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3709" y="2387080"/>
            <a:ext cx="2403821" cy="3202347"/>
          </a:xfrm>
          <a:prstGeom prst="rect">
            <a:avLst/>
          </a:prstGeom>
          <a:noFill/>
          <a:ln>
            <a:solidFill>
              <a:schemeClr val="tx1"/>
            </a:solidFill>
          </a:ln>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6079075" y="3048322"/>
            <a:ext cx="2160463" cy="3287620"/>
          </a:xfrm>
          <a:prstGeom prst="rect">
            <a:avLst/>
          </a:prstGeom>
          <a:noFill/>
          <a:ln>
            <a:solidFill>
              <a:schemeClr val="tx1"/>
            </a:solidFill>
          </a:ln>
        </p:spPr>
      </p:pic>
    </p:spTree>
    <p:custDataLst>
      <p:tags r:id="rId1"/>
    </p:custDataLst>
    <p:extLst>
      <p:ext uri="{BB962C8B-B14F-4D97-AF65-F5344CB8AC3E}">
        <p14:creationId xmlns:p14="http://schemas.microsoft.com/office/powerpoint/2010/main" val="1502002466"/>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r>
              <a:rPr lang="en-US" dirty="0" smtClean="0"/>
              <a:t>Activity #9</a:t>
            </a:r>
            <a:endParaRPr lang="en-US" dirty="0"/>
          </a:p>
        </p:txBody>
      </p:sp>
      <p:sp>
        <p:nvSpPr>
          <p:cNvPr id="7" name="Text Placeholder 6"/>
          <p:cNvSpPr>
            <a:spLocks noGrp="1"/>
          </p:cNvSpPr>
          <p:nvPr>
            <p:ph type="body" sz="quarter" idx="16"/>
          </p:nvPr>
        </p:nvSpPr>
        <p:spPr/>
        <p:txBody>
          <a:bodyPr>
            <a:normAutofit fontScale="92500"/>
          </a:bodyPr>
          <a:lstStyle/>
          <a:p>
            <a:r>
              <a:rPr lang="en-US" dirty="0"/>
              <a:t>Crossword Puzzle Answer Key</a:t>
            </a:r>
          </a:p>
        </p:txBody>
      </p:sp>
      <p:sp>
        <p:nvSpPr>
          <p:cNvPr id="10"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4</a:t>
            </a:fld>
            <a:endParaRPr lang="en-US" dirty="0"/>
          </a:p>
        </p:txBody>
      </p:sp>
      <p:pic>
        <p:nvPicPr>
          <p:cNvPr id="5" name="Picture 4"/>
          <p:cNvPicPr>
            <a:picLocks noChangeAspect="1"/>
          </p:cNvPicPr>
          <p:nvPr/>
        </p:nvPicPr>
        <p:blipFill>
          <a:blip r:embed="rId3"/>
          <a:stretch>
            <a:fillRect/>
          </a:stretch>
        </p:blipFill>
        <p:spPr>
          <a:xfrm>
            <a:off x="745853" y="1262062"/>
            <a:ext cx="5246968" cy="5246968"/>
          </a:xfrm>
          <a:prstGeom prst="rect">
            <a:avLst/>
          </a:prstGeom>
        </p:spPr>
      </p:pic>
      <p:pic>
        <p:nvPicPr>
          <p:cNvPr id="6" name="Picture 5"/>
          <p:cNvPicPr>
            <a:picLocks noChangeAspect="1"/>
          </p:cNvPicPr>
          <p:nvPr/>
        </p:nvPicPr>
        <p:blipFill>
          <a:blip r:embed="rId4"/>
          <a:stretch>
            <a:fillRect/>
          </a:stretch>
        </p:blipFill>
        <p:spPr>
          <a:xfrm>
            <a:off x="784621" y="1293263"/>
            <a:ext cx="2101984" cy="306859"/>
          </a:xfrm>
          <a:prstGeom prst="rect">
            <a:avLst/>
          </a:prstGeom>
        </p:spPr>
      </p:pic>
      <p:pic>
        <p:nvPicPr>
          <p:cNvPr id="9" name="Picture 8"/>
          <p:cNvPicPr>
            <a:picLocks noChangeAspect="1"/>
          </p:cNvPicPr>
          <p:nvPr/>
        </p:nvPicPr>
        <p:blipFill>
          <a:blip r:embed="rId5"/>
          <a:stretch>
            <a:fillRect/>
          </a:stretch>
        </p:blipFill>
        <p:spPr>
          <a:xfrm>
            <a:off x="786209" y="3080789"/>
            <a:ext cx="2823768" cy="293345"/>
          </a:xfrm>
          <a:prstGeom prst="rect">
            <a:avLst/>
          </a:prstGeom>
        </p:spPr>
      </p:pic>
      <p:pic>
        <p:nvPicPr>
          <p:cNvPr id="11" name="Picture 10"/>
          <p:cNvPicPr>
            <a:picLocks noChangeAspect="1"/>
          </p:cNvPicPr>
          <p:nvPr/>
        </p:nvPicPr>
        <p:blipFill>
          <a:blip r:embed="rId6"/>
          <a:stretch>
            <a:fillRect/>
          </a:stretch>
        </p:blipFill>
        <p:spPr>
          <a:xfrm>
            <a:off x="3605212" y="3085554"/>
            <a:ext cx="1568449" cy="297420"/>
          </a:xfrm>
          <a:prstGeom prst="rect">
            <a:avLst/>
          </a:prstGeom>
        </p:spPr>
      </p:pic>
      <p:pic>
        <p:nvPicPr>
          <p:cNvPr id="12" name="Picture 11"/>
          <p:cNvPicPr>
            <a:picLocks noChangeAspect="1"/>
          </p:cNvPicPr>
          <p:nvPr/>
        </p:nvPicPr>
        <p:blipFill>
          <a:blip r:embed="rId7"/>
          <a:stretch>
            <a:fillRect/>
          </a:stretch>
        </p:blipFill>
        <p:spPr>
          <a:xfrm>
            <a:off x="1049479" y="4111851"/>
            <a:ext cx="3359540" cy="301235"/>
          </a:xfrm>
          <a:prstGeom prst="rect">
            <a:avLst/>
          </a:prstGeom>
        </p:spPr>
      </p:pic>
      <p:pic>
        <p:nvPicPr>
          <p:cNvPr id="13" name="Picture 12"/>
          <p:cNvPicPr>
            <a:picLocks noChangeAspect="1"/>
          </p:cNvPicPr>
          <p:nvPr/>
        </p:nvPicPr>
        <p:blipFill>
          <a:blip r:embed="rId8"/>
          <a:stretch>
            <a:fillRect/>
          </a:stretch>
        </p:blipFill>
        <p:spPr>
          <a:xfrm>
            <a:off x="2838349" y="4877955"/>
            <a:ext cx="3100487" cy="295770"/>
          </a:xfrm>
          <a:prstGeom prst="rect">
            <a:avLst/>
          </a:prstGeom>
        </p:spPr>
      </p:pic>
      <p:pic>
        <p:nvPicPr>
          <p:cNvPr id="14" name="Picture 13"/>
          <p:cNvPicPr>
            <a:picLocks noChangeAspect="1"/>
          </p:cNvPicPr>
          <p:nvPr/>
        </p:nvPicPr>
        <p:blipFill>
          <a:blip r:embed="rId9"/>
          <a:stretch>
            <a:fillRect/>
          </a:stretch>
        </p:blipFill>
        <p:spPr>
          <a:xfrm>
            <a:off x="2066956" y="5641065"/>
            <a:ext cx="3622644" cy="296770"/>
          </a:xfrm>
          <a:prstGeom prst="rect">
            <a:avLst/>
          </a:prstGeom>
        </p:spPr>
      </p:pic>
      <p:pic>
        <p:nvPicPr>
          <p:cNvPr id="16" name="Picture 15"/>
          <p:cNvPicPr>
            <a:picLocks noChangeAspect="1"/>
          </p:cNvPicPr>
          <p:nvPr/>
        </p:nvPicPr>
        <p:blipFill>
          <a:blip r:embed="rId10"/>
          <a:stretch>
            <a:fillRect/>
          </a:stretch>
        </p:blipFill>
        <p:spPr>
          <a:xfrm>
            <a:off x="1302751" y="1600122"/>
            <a:ext cx="295861" cy="475248"/>
          </a:xfrm>
          <a:prstGeom prst="rect">
            <a:avLst/>
          </a:prstGeom>
        </p:spPr>
      </p:pic>
      <p:pic>
        <p:nvPicPr>
          <p:cNvPr id="17" name="Picture 16"/>
          <p:cNvPicPr>
            <a:picLocks noChangeAspect="1"/>
          </p:cNvPicPr>
          <p:nvPr/>
        </p:nvPicPr>
        <p:blipFill>
          <a:blip r:embed="rId11"/>
          <a:stretch>
            <a:fillRect/>
          </a:stretch>
        </p:blipFill>
        <p:spPr>
          <a:xfrm>
            <a:off x="1305927" y="2332175"/>
            <a:ext cx="291664" cy="751790"/>
          </a:xfrm>
          <a:prstGeom prst="rect">
            <a:avLst/>
          </a:prstGeom>
        </p:spPr>
      </p:pic>
      <p:pic>
        <p:nvPicPr>
          <p:cNvPr id="18" name="Picture 17"/>
          <p:cNvPicPr>
            <a:picLocks noChangeAspect="1"/>
          </p:cNvPicPr>
          <p:nvPr/>
        </p:nvPicPr>
        <p:blipFill>
          <a:blip r:embed="rId12"/>
          <a:stretch>
            <a:fillRect/>
          </a:stretch>
        </p:blipFill>
        <p:spPr>
          <a:xfrm>
            <a:off x="1302751" y="3374134"/>
            <a:ext cx="296198" cy="255343"/>
          </a:xfrm>
          <a:prstGeom prst="rect">
            <a:avLst/>
          </a:prstGeom>
        </p:spPr>
      </p:pic>
      <p:pic>
        <p:nvPicPr>
          <p:cNvPr id="19" name="Picture 18"/>
          <p:cNvPicPr>
            <a:picLocks noChangeAspect="1"/>
          </p:cNvPicPr>
          <p:nvPr/>
        </p:nvPicPr>
        <p:blipFill>
          <a:blip r:embed="rId13"/>
          <a:stretch>
            <a:fillRect/>
          </a:stretch>
        </p:blipFill>
        <p:spPr>
          <a:xfrm>
            <a:off x="3604383" y="1299396"/>
            <a:ext cx="295203" cy="1781393"/>
          </a:xfrm>
          <a:prstGeom prst="rect">
            <a:avLst/>
          </a:prstGeom>
        </p:spPr>
      </p:pic>
      <p:pic>
        <p:nvPicPr>
          <p:cNvPr id="20" name="Picture 19"/>
          <p:cNvPicPr>
            <a:picLocks noChangeAspect="1"/>
          </p:cNvPicPr>
          <p:nvPr/>
        </p:nvPicPr>
        <p:blipFill>
          <a:blip r:embed="rId14"/>
          <a:stretch>
            <a:fillRect/>
          </a:stretch>
        </p:blipFill>
        <p:spPr>
          <a:xfrm>
            <a:off x="3604382" y="3375416"/>
            <a:ext cx="296551" cy="511294"/>
          </a:xfrm>
          <a:prstGeom prst="rect">
            <a:avLst/>
          </a:prstGeom>
        </p:spPr>
      </p:pic>
      <p:pic>
        <p:nvPicPr>
          <p:cNvPr id="22" name="Picture 21"/>
          <p:cNvPicPr>
            <a:picLocks noChangeAspect="1"/>
          </p:cNvPicPr>
          <p:nvPr/>
        </p:nvPicPr>
        <p:blipFill>
          <a:blip r:embed="rId15"/>
          <a:stretch>
            <a:fillRect/>
          </a:stretch>
        </p:blipFill>
        <p:spPr>
          <a:xfrm>
            <a:off x="3090701" y="1807495"/>
            <a:ext cx="295107" cy="1272013"/>
          </a:xfrm>
          <a:prstGeom prst="rect">
            <a:avLst/>
          </a:prstGeom>
        </p:spPr>
      </p:pic>
      <p:pic>
        <p:nvPicPr>
          <p:cNvPr id="23" name="Picture 22"/>
          <p:cNvPicPr>
            <a:picLocks noChangeAspect="1"/>
          </p:cNvPicPr>
          <p:nvPr/>
        </p:nvPicPr>
        <p:blipFill>
          <a:blip r:embed="rId16"/>
          <a:stretch>
            <a:fillRect/>
          </a:stretch>
        </p:blipFill>
        <p:spPr>
          <a:xfrm>
            <a:off x="3090701" y="3368438"/>
            <a:ext cx="300037" cy="734573"/>
          </a:xfrm>
          <a:prstGeom prst="rect">
            <a:avLst/>
          </a:prstGeom>
        </p:spPr>
      </p:pic>
      <p:pic>
        <p:nvPicPr>
          <p:cNvPr id="25" name="Picture 24"/>
          <p:cNvPicPr>
            <a:picLocks noChangeAspect="1"/>
          </p:cNvPicPr>
          <p:nvPr/>
        </p:nvPicPr>
        <p:blipFill>
          <a:blip r:embed="rId17"/>
          <a:stretch>
            <a:fillRect/>
          </a:stretch>
        </p:blipFill>
        <p:spPr>
          <a:xfrm>
            <a:off x="3090701" y="4402596"/>
            <a:ext cx="297114" cy="471283"/>
          </a:xfrm>
          <a:prstGeom prst="rect">
            <a:avLst/>
          </a:prstGeom>
        </p:spPr>
      </p:pic>
      <p:pic>
        <p:nvPicPr>
          <p:cNvPr id="52" name="Picture 51"/>
          <p:cNvPicPr>
            <a:picLocks noChangeAspect="1"/>
          </p:cNvPicPr>
          <p:nvPr/>
        </p:nvPicPr>
        <p:blipFill>
          <a:blip r:embed="rId17"/>
          <a:stretch>
            <a:fillRect/>
          </a:stretch>
        </p:blipFill>
        <p:spPr>
          <a:xfrm>
            <a:off x="3092289" y="5166990"/>
            <a:ext cx="297114" cy="471283"/>
          </a:xfrm>
          <a:prstGeom prst="rect">
            <a:avLst/>
          </a:prstGeom>
        </p:spPr>
      </p:pic>
      <p:pic>
        <p:nvPicPr>
          <p:cNvPr id="26" name="Picture 25"/>
          <p:cNvPicPr>
            <a:picLocks noChangeAspect="1"/>
          </p:cNvPicPr>
          <p:nvPr/>
        </p:nvPicPr>
        <p:blipFill>
          <a:blip r:embed="rId18"/>
          <a:stretch>
            <a:fillRect/>
          </a:stretch>
        </p:blipFill>
        <p:spPr>
          <a:xfrm>
            <a:off x="3088591" y="5930484"/>
            <a:ext cx="298805" cy="257591"/>
          </a:xfrm>
          <a:prstGeom prst="rect">
            <a:avLst/>
          </a:prstGeom>
        </p:spPr>
      </p:pic>
      <p:pic>
        <p:nvPicPr>
          <p:cNvPr id="47" name="Picture 46"/>
          <p:cNvPicPr>
            <a:picLocks noChangeAspect="1"/>
          </p:cNvPicPr>
          <p:nvPr/>
        </p:nvPicPr>
        <p:blipFill>
          <a:blip r:embed="rId19"/>
          <a:stretch>
            <a:fillRect/>
          </a:stretch>
        </p:blipFill>
        <p:spPr>
          <a:xfrm>
            <a:off x="2587766" y="2577577"/>
            <a:ext cx="287005" cy="503518"/>
          </a:xfrm>
          <a:prstGeom prst="rect">
            <a:avLst/>
          </a:prstGeom>
        </p:spPr>
      </p:pic>
      <p:pic>
        <p:nvPicPr>
          <p:cNvPr id="56" name="Picture 55"/>
          <p:cNvPicPr>
            <a:picLocks noChangeAspect="1"/>
          </p:cNvPicPr>
          <p:nvPr/>
        </p:nvPicPr>
        <p:blipFill>
          <a:blip r:embed="rId16"/>
          <a:stretch>
            <a:fillRect/>
          </a:stretch>
        </p:blipFill>
        <p:spPr>
          <a:xfrm>
            <a:off x="2579111" y="3371613"/>
            <a:ext cx="298740" cy="731398"/>
          </a:xfrm>
          <a:prstGeom prst="rect">
            <a:avLst/>
          </a:prstGeom>
        </p:spPr>
      </p:pic>
      <p:pic>
        <p:nvPicPr>
          <p:cNvPr id="61" name="Picture 60"/>
          <p:cNvPicPr>
            <a:picLocks noChangeAspect="1"/>
          </p:cNvPicPr>
          <p:nvPr/>
        </p:nvPicPr>
        <p:blipFill>
          <a:blip r:embed="rId14"/>
          <a:stretch>
            <a:fillRect/>
          </a:stretch>
        </p:blipFill>
        <p:spPr>
          <a:xfrm>
            <a:off x="2322371" y="5937130"/>
            <a:ext cx="296551" cy="511294"/>
          </a:xfrm>
          <a:prstGeom prst="rect">
            <a:avLst/>
          </a:prstGeom>
        </p:spPr>
      </p:pic>
      <p:pic>
        <p:nvPicPr>
          <p:cNvPr id="48" name="Picture 47"/>
          <p:cNvPicPr>
            <a:picLocks noChangeAspect="1"/>
          </p:cNvPicPr>
          <p:nvPr/>
        </p:nvPicPr>
        <p:blipFill>
          <a:blip r:embed="rId20"/>
          <a:stretch>
            <a:fillRect/>
          </a:stretch>
        </p:blipFill>
        <p:spPr>
          <a:xfrm>
            <a:off x="2324489" y="4621312"/>
            <a:ext cx="300004" cy="1016961"/>
          </a:xfrm>
          <a:prstGeom prst="rect">
            <a:avLst/>
          </a:prstGeom>
        </p:spPr>
      </p:pic>
      <p:sp>
        <p:nvSpPr>
          <p:cNvPr id="28"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119609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1000"/>
                                        <p:tgtEl>
                                          <p:spTgt spid="9"/>
                                        </p:tgtEl>
                                      </p:cBhvr>
                                    </p:animEffect>
                                    <p:set>
                                      <p:cBhvr>
                                        <p:cTn id="12" dur="1" fill="hold">
                                          <p:stCondLst>
                                            <p:cond delay="999"/>
                                          </p:stCondLst>
                                        </p:cTn>
                                        <p:tgtEl>
                                          <p:spTgt spid="9"/>
                                        </p:tgtEl>
                                        <p:attrNameLst>
                                          <p:attrName>style.visibility</p:attrName>
                                        </p:attrNameLst>
                                      </p:cBhvr>
                                      <p:to>
                                        <p:strVal val="hidden"/>
                                      </p:to>
                                    </p:set>
                                  </p:childTnLst>
                                </p:cTn>
                              </p:par>
                            </p:childTnLst>
                          </p:cTn>
                        </p:par>
                        <p:par>
                          <p:cTn id="13" fill="hold">
                            <p:stCondLst>
                              <p:cond delay="1000"/>
                            </p:stCondLst>
                            <p:childTnLst>
                              <p:par>
                                <p:cTn id="14" presetID="22" presetClass="exit" presetSubtype="8" fill="hold" nodeType="afterEffect">
                                  <p:stCondLst>
                                    <p:cond delay="0"/>
                                  </p:stCondLst>
                                  <p:childTnLst>
                                    <p:animEffect transition="out" filter="wipe(left)">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nodeType="clickEffect">
                                  <p:stCondLst>
                                    <p:cond delay="0"/>
                                  </p:stCondLst>
                                  <p:childTnLst>
                                    <p:animEffect transition="out" filter="wipe(left)">
                                      <p:cBhvr>
                                        <p:cTn id="20" dur="1000"/>
                                        <p:tgtEl>
                                          <p:spTgt spid="12"/>
                                        </p:tgtEl>
                                      </p:cBhvr>
                                    </p:animEffect>
                                    <p:set>
                                      <p:cBhvr>
                                        <p:cTn id="21" dur="1" fill="hold">
                                          <p:stCondLst>
                                            <p:cond delay="9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nodeType="clickEffect">
                                  <p:stCondLst>
                                    <p:cond delay="0"/>
                                  </p:stCondLst>
                                  <p:childTnLst>
                                    <p:animEffect transition="out" filter="wipe(left)">
                                      <p:cBhvr>
                                        <p:cTn id="25" dur="1000"/>
                                        <p:tgtEl>
                                          <p:spTgt spid="13"/>
                                        </p:tgtEl>
                                      </p:cBhvr>
                                    </p:animEffect>
                                    <p:set>
                                      <p:cBhvr>
                                        <p:cTn id="26" dur="1" fill="hold">
                                          <p:stCondLst>
                                            <p:cond delay="9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1" fill="hold" nodeType="clickEffect">
                                  <p:stCondLst>
                                    <p:cond delay="0"/>
                                  </p:stCondLst>
                                  <p:childTnLst>
                                    <p:animEffect transition="out" filter="wipe(up)">
                                      <p:cBhvr>
                                        <p:cTn id="35" dur="1000"/>
                                        <p:tgtEl>
                                          <p:spTgt spid="16"/>
                                        </p:tgtEl>
                                      </p:cBhvr>
                                    </p:animEffect>
                                    <p:set>
                                      <p:cBhvr>
                                        <p:cTn id="36" dur="1" fill="hold">
                                          <p:stCondLst>
                                            <p:cond delay="999"/>
                                          </p:stCondLst>
                                        </p:cTn>
                                        <p:tgtEl>
                                          <p:spTgt spid="16"/>
                                        </p:tgtEl>
                                        <p:attrNameLst>
                                          <p:attrName>style.visibility</p:attrName>
                                        </p:attrNameLst>
                                      </p:cBhvr>
                                      <p:to>
                                        <p:strVal val="hidden"/>
                                      </p:to>
                                    </p:set>
                                  </p:childTnLst>
                                </p:cTn>
                              </p:par>
                            </p:childTnLst>
                          </p:cTn>
                        </p:par>
                        <p:par>
                          <p:cTn id="37" fill="hold">
                            <p:stCondLst>
                              <p:cond delay="1000"/>
                            </p:stCondLst>
                            <p:childTnLst>
                              <p:par>
                                <p:cTn id="38" presetID="22" presetClass="exit" presetSubtype="1" fill="hold" nodeType="afterEffect">
                                  <p:stCondLst>
                                    <p:cond delay="0"/>
                                  </p:stCondLst>
                                  <p:childTnLst>
                                    <p:animEffect transition="out" filter="wipe(up)">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childTnLst>
                          </p:cTn>
                        </p:par>
                        <p:par>
                          <p:cTn id="41" fill="hold">
                            <p:stCondLst>
                              <p:cond delay="2000"/>
                            </p:stCondLst>
                            <p:childTnLst>
                              <p:par>
                                <p:cTn id="42" presetID="22" presetClass="exit" presetSubtype="1" fill="hold" nodeType="afterEffect">
                                  <p:stCondLst>
                                    <p:cond delay="0"/>
                                  </p:stCondLst>
                                  <p:childTnLst>
                                    <p:animEffect transition="out" filter="wipe(up)">
                                      <p:cBhvr>
                                        <p:cTn id="43" dur="1000"/>
                                        <p:tgtEl>
                                          <p:spTgt spid="18"/>
                                        </p:tgtEl>
                                      </p:cBhvr>
                                    </p:animEffect>
                                    <p:set>
                                      <p:cBhvr>
                                        <p:cTn id="44" dur="1" fill="hold">
                                          <p:stCondLst>
                                            <p:cond delay="9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1" fill="hold" nodeType="clickEffect">
                                  <p:stCondLst>
                                    <p:cond delay="0"/>
                                  </p:stCondLst>
                                  <p:childTnLst>
                                    <p:animEffect transition="out" filter="wipe(up)">
                                      <p:cBhvr>
                                        <p:cTn id="48" dur="1000"/>
                                        <p:tgtEl>
                                          <p:spTgt spid="19"/>
                                        </p:tgtEl>
                                      </p:cBhvr>
                                    </p:animEffect>
                                    <p:set>
                                      <p:cBhvr>
                                        <p:cTn id="49" dur="1" fill="hold">
                                          <p:stCondLst>
                                            <p:cond delay="999"/>
                                          </p:stCondLst>
                                        </p:cTn>
                                        <p:tgtEl>
                                          <p:spTgt spid="19"/>
                                        </p:tgtEl>
                                        <p:attrNameLst>
                                          <p:attrName>style.visibility</p:attrName>
                                        </p:attrNameLst>
                                      </p:cBhvr>
                                      <p:to>
                                        <p:strVal val="hidden"/>
                                      </p:to>
                                    </p:set>
                                  </p:childTnLst>
                                </p:cTn>
                              </p:par>
                            </p:childTnLst>
                          </p:cTn>
                        </p:par>
                        <p:par>
                          <p:cTn id="50" fill="hold">
                            <p:stCondLst>
                              <p:cond delay="1000"/>
                            </p:stCondLst>
                            <p:childTnLst>
                              <p:par>
                                <p:cTn id="51" presetID="22" presetClass="exit" presetSubtype="1" fill="hold" nodeType="afterEffect">
                                  <p:stCondLst>
                                    <p:cond delay="0"/>
                                  </p:stCondLst>
                                  <p:childTnLst>
                                    <p:animEffect transition="out" filter="wipe(up)">
                                      <p:cBhvr>
                                        <p:cTn id="52" dur="1000"/>
                                        <p:tgtEl>
                                          <p:spTgt spid="20"/>
                                        </p:tgtEl>
                                      </p:cBhvr>
                                    </p:animEffect>
                                    <p:set>
                                      <p:cBhvr>
                                        <p:cTn id="53" dur="1" fill="hold">
                                          <p:stCondLst>
                                            <p:cond delay="999"/>
                                          </p:stCondLst>
                                        </p:cTn>
                                        <p:tgtEl>
                                          <p:spTgt spid="2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xit" presetSubtype="1" fill="hold" nodeType="clickEffect">
                                  <p:stCondLst>
                                    <p:cond delay="0"/>
                                  </p:stCondLst>
                                  <p:childTnLst>
                                    <p:animEffect transition="out" filter="wipe(up)">
                                      <p:cBhvr>
                                        <p:cTn id="57" dur="1000"/>
                                        <p:tgtEl>
                                          <p:spTgt spid="22"/>
                                        </p:tgtEl>
                                      </p:cBhvr>
                                    </p:animEffect>
                                    <p:set>
                                      <p:cBhvr>
                                        <p:cTn id="58" dur="1" fill="hold">
                                          <p:stCondLst>
                                            <p:cond delay="999"/>
                                          </p:stCondLst>
                                        </p:cTn>
                                        <p:tgtEl>
                                          <p:spTgt spid="22"/>
                                        </p:tgtEl>
                                        <p:attrNameLst>
                                          <p:attrName>style.visibility</p:attrName>
                                        </p:attrNameLst>
                                      </p:cBhvr>
                                      <p:to>
                                        <p:strVal val="hidden"/>
                                      </p:to>
                                    </p:set>
                                  </p:childTnLst>
                                </p:cTn>
                              </p:par>
                            </p:childTnLst>
                          </p:cTn>
                        </p:par>
                        <p:par>
                          <p:cTn id="59" fill="hold">
                            <p:stCondLst>
                              <p:cond delay="1000"/>
                            </p:stCondLst>
                            <p:childTnLst>
                              <p:par>
                                <p:cTn id="60" presetID="22" presetClass="exit" presetSubtype="1" fill="hold" nodeType="afterEffect">
                                  <p:stCondLst>
                                    <p:cond delay="0"/>
                                  </p:stCondLst>
                                  <p:childTnLst>
                                    <p:animEffect transition="out" filter="wipe(up)">
                                      <p:cBhvr>
                                        <p:cTn id="61" dur="1000"/>
                                        <p:tgtEl>
                                          <p:spTgt spid="23"/>
                                        </p:tgtEl>
                                      </p:cBhvr>
                                    </p:animEffect>
                                    <p:set>
                                      <p:cBhvr>
                                        <p:cTn id="62" dur="1" fill="hold">
                                          <p:stCondLst>
                                            <p:cond delay="999"/>
                                          </p:stCondLst>
                                        </p:cTn>
                                        <p:tgtEl>
                                          <p:spTgt spid="23"/>
                                        </p:tgtEl>
                                        <p:attrNameLst>
                                          <p:attrName>style.visibility</p:attrName>
                                        </p:attrNameLst>
                                      </p:cBhvr>
                                      <p:to>
                                        <p:strVal val="hidden"/>
                                      </p:to>
                                    </p:set>
                                  </p:childTnLst>
                                </p:cTn>
                              </p:par>
                            </p:childTnLst>
                          </p:cTn>
                        </p:par>
                        <p:par>
                          <p:cTn id="63" fill="hold">
                            <p:stCondLst>
                              <p:cond delay="2000"/>
                            </p:stCondLst>
                            <p:childTnLst>
                              <p:par>
                                <p:cTn id="64" presetID="22" presetClass="exit" presetSubtype="1" fill="hold" nodeType="afterEffect">
                                  <p:stCondLst>
                                    <p:cond delay="0"/>
                                  </p:stCondLst>
                                  <p:childTnLst>
                                    <p:animEffect transition="out" filter="wipe(up)">
                                      <p:cBhvr>
                                        <p:cTn id="65" dur="1000"/>
                                        <p:tgtEl>
                                          <p:spTgt spid="25"/>
                                        </p:tgtEl>
                                      </p:cBhvr>
                                    </p:animEffect>
                                    <p:set>
                                      <p:cBhvr>
                                        <p:cTn id="66" dur="1" fill="hold">
                                          <p:stCondLst>
                                            <p:cond delay="999"/>
                                          </p:stCondLst>
                                        </p:cTn>
                                        <p:tgtEl>
                                          <p:spTgt spid="25"/>
                                        </p:tgtEl>
                                        <p:attrNameLst>
                                          <p:attrName>style.visibility</p:attrName>
                                        </p:attrNameLst>
                                      </p:cBhvr>
                                      <p:to>
                                        <p:strVal val="hidden"/>
                                      </p:to>
                                    </p:set>
                                  </p:childTnLst>
                                </p:cTn>
                              </p:par>
                            </p:childTnLst>
                          </p:cTn>
                        </p:par>
                        <p:par>
                          <p:cTn id="67" fill="hold">
                            <p:stCondLst>
                              <p:cond delay="3000"/>
                            </p:stCondLst>
                            <p:childTnLst>
                              <p:par>
                                <p:cTn id="68" presetID="22" presetClass="exit" presetSubtype="1" fill="hold" nodeType="afterEffect">
                                  <p:stCondLst>
                                    <p:cond delay="0"/>
                                  </p:stCondLst>
                                  <p:childTnLst>
                                    <p:animEffect transition="out" filter="wipe(up)">
                                      <p:cBhvr>
                                        <p:cTn id="69" dur="1000"/>
                                        <p:tgtEl>
                                          <p:spTgt spid="52"/>
                                        </p:tgtEl>
                                      </p:cBhvr>
                                    </p:animEffect>
                                    <p:set>
                                      <p:cBhvr>
                                        <p:cTn id="70" dur="1" fill="hold">
                                          <p:stCondLst>
                                            <p:cond delay="999"/>
                                          </p:stCondLst>
                                        </p:cTn>
                                        <p:tgtEl>
                                          <p:spTgt spid="52"/>
                                        </p:tgtEl>
                                        <p:attrNameLst>
                                          <p:attrName>style.visibility</p:attrName>
                                        </p:attrNameLst>
                                      </p:cBhvr>
                                      <p:to>
                                        <p:strVal val="hidden"/>
                                      </p:to>
                                    </p:set>
                                  </p:childTnLst>
                                </p:cTn>
                              </p:par>
                            </p:childTnLst>
                          </p:cTn>
                        </p:par>
                        <p:par>
                          <p:cTn id="71" fill="hold">
                            <p:stCondLst>
                              <p:cond delay="4000"/>
                            </p:stCondLst>
                            <p:childTnLst>
                              <p:par>
                                <p:cTn id="72" presetID="22" presetClass="exit" presetSubtype="1" fill="hold" nodeType="afterEffect">
                                  <p:stCondLst>
                                    <p:cond delay="0"/>
                                  </p:stCondLst>
                                  <p:childTnLst>
                                    <p:animEffect transition="out" filter="wipe(up)">
                                      <p:cBhvr>
                                        <p:cTn id="73" dur="1000"/>
                                        <p:tgtEl>
                                          <p:spTgt spid="26"/>
                                        </p:tgtEl>
                                      </p:cBhvr>
                                    </p:animEffect>
                                    <p:set>
                                      <p:cBhvr>
                                        <p:cTn id="74" dur="1" fill="hold">
                                          <p:stCondLst>
                                            <p:cond delay="999"/>
                                          </p:stCondLst>
                                        </p:cTn>
                                        <p:tgtEl>
                                          <p:spTgt spid="2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xit" presetSubtype="1" fill="hold" nodeType="clickEffect">
                                  <p:stCondLst>
                                    <p:cond delay="0"/>
                                  </p:stCondLst>
                                  <p:childTnLst>
                                    <p:animEffect transition="out" filter="wipe(up)">
                                      <p:cBhvr>
                                        <p:cTn id="78" dur="1000"/>
                                        <p:tgtEl>
                                          <p:spTgt spid="47"/>
                                        </p:tgtEl>
                                      </p:cBhvr>
                                    </p:animEffect>
                                    <p:set>
                                      <p:cBhvr>
                                        <p:cTn id="79" dur="1" fill="hold">
                                          <p:stCondLst>
                                            <p:cond delay="999"/>
                                          </p:stCondLst>
                                        </p:cTn>
                                        <p:tgtEl>
                                          <p:spTgt spid="47"/>
                                        </p:tgtEl>
                                        <p:attrNameLst>
                                          <p:attrName>style.visibility</p:attrName>
                                        </p:attrNameLst>
                                      </p:cBhvr>
                                      <p:to>
                                        <p:strVal val="hidden"/>
                                      </p:to>
                                    </p:set>
                                  </p:childTnLst>
                                </p:cTn>
                              </p:par>
                            </p:childTnLst>
                          </p:cTn>
                        </p:par>
                        <p:par>
                          <p:cTn id="80" fill="hold">
                            <p:stCondLst>
                              <p:cond delay="1000"/>
                            </p:stCondLst>
                            <p:childTnLst>
                              <p:par>
                                <p:cTn id="81" presetID="22" presetClass="exit" presetSubtype="1" fill="hold" nodeType="afterEffect">
                                  <p:stCondLst>
                                    <p:cond delay="0"/>
                                  </p:stCondLst>
                                  <p:childTnLst>
                                    <p:animEffect transition="out" filter="wipe(up)">
                                      <p:cBhvr>
                                        <p:cTn id="82" dur="1000"/>
                                        <p:tgtEl>
                                          <p:spTgt spid="56"/>
                                        </p:tgtEl>
                                      </p:cBhvr>
                                    </p:animEffect>
                                    <p:set>
                                      <p:cBhvr>
                                        <p:cTn id="83" dur="1" fill="hold">
                                          <p:stCondLst>
                                            <p:cond delay="999"/>
                                          </p:stCondLst>
                                        </p:cTn>
                                        <p:tgtEl>
                                          <p:spTgt spid="5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xit" presetSubtype="1" fill="hold" nodeType="clickEffect">
                                  <p:stCondLst>
                                    <p:cond delay="0"/>
                                  </p:stCondLst>
                                  <p:childTnLst>
                                    <p:animEffect transition="out" filter="wipe(up)">
                                      <p:cBhvr>
                                        <p:cTn id="87" dur="1000"/>
                                        <p:tgtEl>
                                          <p:spTgt spid="48"/>
                                        </p:tgtEl>
                                      </p:cBhvr>
                                    </p:animEffect>
                                    <p:set>
                                      <p:cBhvr>
                                        <p:cTn id="88" dur="1" fill="hold">
                                          <p:stCondLst>
                                            <p:cond delay="999"/>
                                          </p:stCondLst>
                                        </p:cTn>
                                        <p:tgtEl>
                                          <p:spTgt spid="48"/>
                                        </p:tgtEl>
                                        <p:attrNameLst>
                                          <p:attrName>style.visibility</p:attrName>
                                        </p:attrNameLst>
                                      </p:cBhvr>
                                      <p:to>
                                        <p:strVal val="hidden"/>
                                      </p:to>
                                    </p:set>
                                  </p:childTnLst>
                                </p:cTn>
                              </p:par>
                            </p:childTnLst>
                          </p:cTn>
                        </p:par>
                        <p:par>
                          <p:cTn id="89" fill="hold">
                            <p:stCondLst>
                              <p:cond delay="1000"/>
                            </p:stCondLst>
                            <p:childTnLst>
                              <p:par>
                                <p:cTn id="90" presetID="22" presetClass="exit" presetSubtype="1" fill="hold" nodeType="afterEffect">
                                  <p:stCondLst>
                                    <p:cond delay="0"/>
                                  </p:stCondLst>
                                  <p:childTnLst>
                                    <p:animEffect transition="out" filter="wipe(up)">
                                      <p:cBhvr>
                                        <p:cTn id="91" dur="1000"/>
                                        <p:tgtEl>
                                          <p:spTgt spid="61"/>
                                        </p:tgtEl>
                                      </p:cBhvr>
                                    </p:animEffect>
                                    <p:set>
                                      <p:cBhvr>
                                        <p:cTn id="92" dur="1" fill="hold">
                                          <p:stCondLst>
                                            <p:cond delay="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Training</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40</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 name="Picture 1"/>
          <p:cNvPicPr>
            <a:picLocks noChangeAspect="1"/>
          </p:cNvPicPr>
          <p:nvPr/>
        </p:nvPicPr>
        <p:blipFill>
          <a:blip r:embed="rId4"/>
          <a:stretch>
            <a:fillRect/>
          </a:stretch>
        </p:blipFill>
        <p:spPr>
          <a:xfrm>
            <a:off x="487294" y="1551398"/>
            <a:ext cx="8259995" cy="3954253"/>
          </a:xfrm>
          <a:prstGeom prst="rect">
            <a:avLst/>
          </a:prstGeom>
        </p:spPr>
      </p:pic>
      <p:sp>
        <p:nvSpPr>
          <p:cNvPr id="9" name="Rectangle 8"/>
          <p:cNvSpPr/>
          <p:nvPr/>
        </p:nvSpPr>
        <p:spPr>
          <a:xfrm>
            <a:off x="4687519" y="2110672"/>
            <a:ext cx="3946627" cy="124212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8323" y="3528524"/>
            <a:ext cx="3855767" cy="49903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77806" y="3511592"/>
            <a:ext cx="3855767" cy="515970"/>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17291" y="4148818"/>
            <a:ext cx="3972142" cy="126984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531745" y="1582021"/>
            <a:ext cx="8193156" cy="468023"/>
          </a:xfrm>
          <a:prstGeom prst="rect">
            <a:avLst/>
          </a:prstGeom>
        </p:spPr>
      </p:pic>
    </p:spTree>
    <p:custDataLst>
      <p:tags r:id="rId1"/>
    </p:custDataLst>
    <p:extLst>
      <p:ext uri="{BB962C8B-B14F-4D97-AF65-F5344CB8AC3E}">
        <p14:creationId xmlns:p14="http://schemas.microsoft.com/office/powerpoint/2010/main" val="4097595924"/>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Training</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41</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6001" y="1630869"/>
            <a:ext cx="5292408" cy="3528272"/>
          </a:xfrm>
          <a:prstGeom prst="rect">
            <a:avLst/>
          </a:prstGeom>
          <a:ln>
            <a:solidFill>
              <a:sysClr val="windowText" lastClr="000000"/>
            </a:solidFill>
          </a:ln>
        </p:spPr>
      </p:pic>
      <p:sp>
        <p:nvSpPr>
          <p:cNvPr id="8" name="Text Box 2"/>
          <p:cNvSpPr txBox="1">
            <a:spLocks noChangeArrowheads="1"/>
          </p:cNvSpPr>
          <p:nvPr/>
        </p:nvSpPr>
        <p:spPr bwMode="auto">
          <a:xfrm>
            <a:off x="6006164" y="1551398"/>
            <a:ext cx="1995307" cy="453450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i="1" dirty="0">
                <a:effectLst/>
                <a:latin typeface="Times New Roman" panose="02020603050405020304" pitchFamily="18" charset="0"/>
                <a:ea typeface="Calibri" panose="020F0502020204030204" pitchFamily="34" charset="0"/>
                <a:cs typeface="Times New Roman" panose="02020603050405020304" pitchFamily="18" charset="0"/>
              </a:rPr>
              <a:t>Fig. 5.14. </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smtClean="0">
                <a:effectLst/>
                <a:latin typeface="Times New Roman" panose="02020603050405020304" pitchFamily="18" charset="0"/>
                <a:ea typeface="Calibri" panose="020F0502020204030204" pitchFamily="34" charset="0"/>
                <a:cs typeface="Times New Roman" panose="02020603050405020304" pitchFamily="18" charset="0"/>
              </a:rPr>
              <a:t>H.D</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Moss - Technical Instructor/Facilitator in Miami - uses the Tankhouse Electrical Demonstrator (TED) to show his students the simulated tankhouse current and its effect on various tankhouse components.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83920478"/>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ext Placeholder 2"/>
          <p:cNvSpPr>
            <a:spLocks noGrp="1"/>
          </p:cNvSpPr>
          <p:nvPr>
            <p:ph type="body" sz="quarter" idx="15"/>
          </p:nvPr>
        </p:nvSpPr>
        <p:spPr/>
        <p:txBody>
          <a:bodyPr/>
          <a:lstStyle/>
          <a:p>
            <a:r>
              <a:rPr lang="en-US" dirty="0" smtClean="0"/>
              <a:t>Activity #10</a:t>
            </a:r>
            <a:endParaRPr lang="en-US" dirty="0"/>
          </a:p>
        </p:txBody>
      </p:sp>
      <p:sp>
        <p:nvSpPr>
          <p:cNvPr id="6" name="Text Placeholder 5"/>
          <p:cNvSpPr>
            <a:spLocks noGrp="1"/>
          </p:cNvSpPr>
          <p:nvPr>
            <p:ph type="body" sz="quarter" idx="14"/>
          </p:nvPr>
        </p:nvSpPr>
        <p:spPr/>
        <p:txBody>
          <a:bodyPr/>
          <a:lstStyle/>
          <a:p>
            <a:r>
              <a:rPr lang="en-US" sz="2400" dirty="0" smtClean="0"/>
              <a:t>Review Questions</a:t>
            </a:r>
          </a:p>
          <a:p>
            <a:pPr marL="342900" indent="-342900">
              <a:spcBef>
                <a:spcPts val="1200"/>
              </a:spcBef>
              <a:spcAft>
                <a:spcPts val="1800"/>
              </a:spcAft>
              <a:buFont typeface="Arial" panose="020B0604020202020204" pitchFamily="34" charset="0"/>
              <a:buChar char="•"/>
            </a:pPr>
            <a:r>
              <a:rPr lang="en-US" sz="2400" dirty="0" smtClean="0">
                <a:latin typeface="Arial" panose="020B0604020202020204" pitchFamily="34" charset="0"/>
              </a:rPr>
              <a:t>Review and discuss the content from Module </a:t>
            </a:r>
            <a:r>
              <a:rPr lang="en-US" sz="2400" dirty="0">
                <a:latin typeface="Arial" panose="020B0604020202020204" pitchFamily="34" charset="0"/>
              </a:rPr>
              <a:t>5</a:t>
            </a:r>
            <a:r>
              <a:rPr lang="en-US" sz="2400" dirty="0" smtClean="0">
                <a:latin typeface="Arial" panose="020B0604020202020204" pitchFamily="34" charset="0"/>
              </a:rPr>
              <a:t> by answering the questions on the next eight (</a:t>
            </a:r>
            <a:r>
              <a:rPr lang="en-US" sz="2400" dirty="0">
                <a:latin typeface="Arial" panose="020B0604020202020204" pitchFamily="34" charset="0"/>
              </a:rPr>
              <a:t>8</a:t>
            </a:r>
            <a:r>
              <a:rPr lang="en-US" sz="2400" dirty="0" smtClean="0">
                <a:latin typeface="Arial" panose="020B0604020202020204" pitchFamily="34" charset="0"/>
              </a:rPr>
              <a:t>) slides.</a:t>
            </a:r>
          </a:p>
          <a:p>
            <a:endParaRPr lang="en-US" dirty="0"/>
          </a:p>
        </p:txBody>
      </p:sp>
      <p:sp>
        <p:nvSpPr>
          <p:cNvPr id="7" name="Text Placeholder 6"/>
          <p:cNvSpPr>
            <a:spLocks noGrp="1"/>
          </p:cNvSpPr>
          <p:nvPr>
            <p:ph type="body" sz="quarter" idx="16"/>
          </p:nvPr>
        </p:nvSpPr>
        <p:spPr>
          <a:xfrm>
            <a:off x="628649" y="457200"/>
            <a:ext cx="6236971" cy="804862"/>
          </a:xfrm>
        </p:spPr>
        <p:txBody>
          <a:bodyPr>
            <a:normAutofit/>
          </a:bodyPr>
          <a:lstStyle/>
          <a:p>
            <a:r>
              <a:rPr lang="en-US" sz="2800" dirty="0" smtClean="0"/>
              <a:t>Module 5 Review</a:t>
            </a:r>
            <a:endParaRPr lang="en-US" sz="2800" dirty="0"/>
          </a:p>
        </p:txBody>
      </p:sp>
      <p:sp>
        <p:nvSpPr>
          <p:cNvPr id="9" name="Slide Number Placeholder 2"/>
          <p:cNvSpPr>
            <a:spLocks noGrp="1"/>
          </p:cNvSpPr>
          <p:nvPr>
            <p:ph type="sldNum" sz="quarter" idx="12"/>
          </p:nvPr>
        </p:nvSpPr>
        <p:spPr>
          <a:xfrm>
            <a:off x="7343292" y="6451600"/>
            <a:ext cx="1541401" cy="316409"/>
          </a:xfrm>
        </p:spPr>
        <p:txBody>
          <a:bodyPr/>
          <a:lstStyle/>
          <a:p>
            <a:pPr algn="ctr"/>
            <a:fld id="{ACE95213-8A3A-47CF-B992-DEFB84E9041E}" type="slidenum">
              <a:rPr lang="en-US" smtClean="0"/>
              <a:t>42</a:t>
            </a:fld>
            <a:endParaRPr lang="en-US" dirty="0"/>
          </a:p>
        </p:txBody>
      </p:sp>
      <p:sp>
        <p:nvSpPr>
          <p:cNvPr id="10"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18011609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49994" y="1586429"/>
            <a:ext cx="7656724" cy="1362512"/>
          </a:xfrm>
        </p:spPr>
        <p:txBody>
          <a:bodyPr/>
          <a:lstStyle/>
          <a:p>
            <a:pPr marL="514350" lvl="0" indent="-514350">
              <a:lnSpc>
                <a:spcPct val="100000"/>
              </a:lnSpc>
              <a:spcBef>
                <a:spcPts val="1200"/>
              </a:spcBef>
              <a:spcAft>
                <a:spcPts val="600"/>
              </a:spcAft>
              <a:buFont typeface="+mj-lt"/>
              <a:buAutoNum type="arabicPeriod"/>
            </a:pPr>
            <a:r>
              <a:rPr lang="en-US" sz="2800" dirty="0" smtClean="0"/>
              <a:t>Should </a:t>
            </a:r>
            <a:r>
              <a:rPr lang="en-US" sz="2800" dirty="0"/>
              <a:t>there still be any electrical current in the system, a </a:t>
            </a:r>
            <a:r>
              <a:rPr lang="en-US" sz="2800" dirty="0" smtClean="0"/>
              <a:t>__________  </a:t>
            </a:r>
            <a:r>
              <a:rPr lang="en-US" sz="2800" dirty="0"/>
              <a:t>____________ or spider should be used to dissipate any residual electricity from the rectifier / bus bar circuit.</a:t>
            </a:r>
          </a:p>
        </p:txBody>
      </p:sp>
      <p:sp>
        <p:nvSpPr>
          <p:cNvPr id="7" name="Text Placeholder 5"/>
          <p:cNvSpPr txBox="1">
            <a:spLocks/>
          </p:cNvSpPr>
          <p:nvPr/>
        </p:nvSpPr>
        <p:spPr>
          <a:xfrm>
            <a:off x="1101686" y="4362450"/>
            <a:ext cx="7656724" cy="466935"/>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None/>
            </a:pPr>
            <a:r>
              <a:rPr lang="en-US" sz="2800" dirty="0" smtClean="0">
                <a:solidFill>
                  <a:srgbClr val="0099CC"/>
                </a:solidFill>
              </a:rPr>
              <a:t>Answer: </a:t>
            </a:r>
            <a:r>
              <a:rPr lang="en-US" sz="2800" dirty="0" smtClean="0"/>
              <a:t>grounding cluster</a:t>
            </a:r>
            <a:endParaRPr lang="en-US" sz="2800" dirty="0"/>
          </a:p>
        </p:txBody>
      </p:sp>
      <p:sp>
        <p:nvSpPr>
          <p:cNvPr id="10" name="Slide Number Placeholder 2"/>
          <p:cNvSpPr>
            <a:spLocks noGrp="1"/>
          </p:cNvSpPr>
          <p:nvPr>
            <p:ph type="sldNum" sz="quarter" idx="12"/>
          </p:nvPr>
        </p:nvSpPr>
        <p:spPr>
          <a:xfrm>
            <a:off x="7343292" y="6451600"/>
            <a:ext cx="1541401" cy="316409"/>
          </a:xfrm>
        </p:spPr>
        <p:txBody>
          <a:bodyPr/>
          <a:lstStyle/>
          <a:p>
            <a:pPr algn="ctr"/>
            <a:fld id="{ACE95213-8A3A-47CF-B992-DEFB84E9041E}" type="slidenum">
              <a:rPr lang="en-US" smtClean="0"/>
              <a:t>43</a:t>
            </a:fld>
            <a:endParaRPr lang="en-US" dirty="0"/>
          </a:p>
        </p:txBody>
      </p:sp>
      <p:sp>
        <p:nvSpPr>
          <p:cNvPr id="11" name="Text Placeholder 4"/>
          <p:cNvSpPr>
            <a:spLocks noGrp="1"/>
          </p:cNvSpPr>
          <p:nvPr>
            <p:ph type="body" sz="quarter" idx="15"/>
          </p:nvPr>
        </p:nvSpPr>
        <p:spPr>
          <a:xfrm>
            <a:off x="638977" y="462709"/>
            <a:ext cx="6462996" cy="864017"/>
          </a:xfrm>
        </p:spPr>
        <p:txBody>
          <a:bodyPr>
            <a:noAutofit/>
          </a:bodyPr>
          <a:lstStyle/>
          <a:p>
            <a:pPr>
              <a:lnSpc>
                <a:spcPct val="100000"/>
              </a:lnSpc>
            </a:pPr>
            <a:r>
              <a:rPr lang="en-US" sz="2800" dirty="0" smtClean="0"/>
              <a:t>Module 5 Review</a:t>
            </a:r>
            <a:endParaRPr lang="en-US" sz="2800" dirty="0"/>
          </a:p>
        </p:txBody>
      </p:sp>
      <p:sp>
        <p:nvSpPr>
          <p:cNvPr id="12"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3028038445"/>
      </p:ext>
    </p:extLst>
  </p:cSld>
  <p:clrMapOvr>
    <a:masterClrMapping/>
  </p:clrMapOvr>
  <mc:AlternateContent xmlns:mc="http://schemas.openxmlformats.org/markup-compatibility/2006" xmlns:p14="http://schemas.microsoft.com/office/powerpoint/2010/main">
    <mc:Choice Requires="p14">
      <p:transition spd="slow" p14:dur="2000" advTm="20821"/>
    </mc:Choice>
    <mc:Fallback xmlns="">
      <p:transition spd="slow" advTm="2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49994" y="1586428"/>
            <a:ext cx="7656724" cy="1975921"/>
          </a:xfrm>
        </p:spPr>
        <p:txBody>
          <a:bodyPr/>
          <a:lstStyle/>
          <a:p>
            <a:pPr marL="514350" lvl="0" indent="-514350">
              <a:lnSpc>
                <a:spcPct val="100000"/>
              </a:lnSpc>
              <a:spcBef>
                <a:spcPts val="1200"/>
              </a:spcBef>
              <a:spcAft>
                <a:spcPts val="600"/>
              </a:spcAft>
              <a:buFont typeface="+mj-lt"/>
              <a:buAutoNum type="arabicPeriod" startAt="2"/>
            </a:pPr>
            <a:r>
              <a:rPr lang="en-US" sz="2800" dirty="0" smtClean="0"/>
              <a:t>Voltage </a:t>
            </a:r>
            <a:r>
              <a:rPr lang="en-US" sz="2800" dirty="0"/>
              <a:t>that still exists on the cell line after the power supply is disconnected is referred to as the </a:t>
            </a:r>
            <a:r>
              <a:rPr lang="en-US" sz="2800" dirty="0" smtClean="0"/>
              <a:t>____________  ____________.</a:t>
            </a:r>
            <a:endParaRPr lang="en-US" sz="2800" dirty="0"/>
          </a:p>
        </p:txBody>
      </p:sp>
      <p:sp>
        <p:nvSpPr>
          <p:cNvPr id="7" name="Text Placeholder 5"/>
          <p:cNvSpPr txBox="1">
            <a:spLocks/>
          </p:cNvSpPr>
          <p:nvPr/>
        </p:nvSpPr>
        <p:spPr>
          <a:xfrm>
            <a:off x="1101686" y="3952874"/>
            <a:ext cx="7656724" cy="596265"/>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None/>
            </a:pPr>
            <a:r>
              <a:rPr lang="en-US" sz="2800" dirty="0">
                <a:solidFill>
                  <a:srgbClr val="0099CC"/>
                </a:solidFill>
              </a:rPr>
              <a:t>Answer: </a:t>
            </a:r>
            <a:r>
              <a:rPr lang="en-US" sz="2800" dirty="0" smtClean="0"/>
              <a:t>Battery Effect</a:t>
            </a:r>
            <a:endParaRPr lang="en-US" sz="2800" dirty="0"/>
          </a:p>
        </p:txBody>
      </p:sp>
      <p:sp>
        <p:nvSpPr>
          <p:cNvPr id="10" name="Slide Number Placeholder 2"/>
          <p:cNvSpPr>
            <a:spLocks noGrp="1"/>
          </p:cNvSpPr>
          <p:nvPr>
            <p:ph type="sldNum" sz="quarter" idx="12"/>
          </p:nvPr>
        </p:nvSpPr>
        <p:spPr>
          <a:xfrm>
            <a:off x="7343292" y="6451600"/>
            <a:ext cx="1541401" cy="316409"/>
          </a:xfrm>
        </p:spPr>
        <p:txBody>
          <a:bodyPr/>
          <a:lstStyle/>
          <a:p>
            <a:pPr algn="ctr"/>
            <a:fld id="{ACE95213-8A3A-47CF-B992-DEFB84E9041E}" type="slidenum">
              <a:rPr lang="en-US" smtClean="0"/>
              <a:t>44</a:t>
            </a:fld>
            <a:endParaRPr lang="en-US" dirty="0"/>
          </a:p>
        </p:txBody>
      </p:sp>
      <p:sp>
        <p:nvSpPr>
          <p:cNvPr id="11" name="Text Placeholder 4"/>
          <p:cNvSpPr>
            <a:spLocks noGrp="1"/>
          </p:cNvSpPr>
          <p:nvPr>
            <p:ph type="body" sz="quarter" idx="15"/>
          </p:nvPr>
        </p:nvSpPr>
        <p:spPr>
          <a:xfrm>
            <a:off x="638977" y="462709"/>
            <a:ext cx="6462996" cy="864017"/>
          </a:xfrm>
        </p:spPr>
        <p:txBody>
          <a:bodyPr>
            <a:noAutofit/>
          </a:bodyPr>
          <a:lstStyle/>
          <a:p>
            <a:pPr>
              <a:lnSpc>
                <a:spcPct val="100000"/>
              </a:lnSpc>
            </a:pPr>
            <a:r>
              <a:rPr lang="en-US" sz="2800" dirty="0" smtClean="0"/>
              <a:t>Module 5 Review</a:t>
            </a:r>
            <a:endParaRPr lang="en-US" sz="2800" dirty="0"/>
          </a:p>
        </p:txBody>
      </p:sp>
      <p:sp>
        <p:nvSpPr>
          <p:cNvPr id="12"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4114798065"/>
      </p:ext>
    </p:extLst>
  </p:cSld>
  <p:clrMapOvr>
    <a:masterClrMapping/>
  </p:clrMapOvr>
  <mc:AlternateContent xmlns:mc="http://schemas.openxmlformats.org/markup-compatibility/2006" xmlns:p14="http://schemas.microsoft.com/office/powerpoint/2010/main">
    <mc:Choice Requires="p14">
      <p:transition spd="slow" p14:dur="2000" advTm="20821"/>
    </mc:Choice>
    <mc:Fallback xmlns="">
      <p:transition spd="slow" advTm="2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49994" y="1586429"/>
            <a:ext cx="7656724" cy="1852096"/>
          </a:xfrm>
        </p:spPr>
        <p:txBody>
          <a:bodyPr/>
          <a:lstStyle/>
          <a:p>
            <a:pPr marL="514350" lvl="0" indent="-514350">
              <a:lnSpc>
                <a:spcPct val="100000"/>
              </a:lnSpc>
              <a:spcBef>
                <a:spcPts val="1200"/>
              </a:spcBef>
              <a:spcAft>
                <a:spcPts val="600"/>
              </a:spcAft>
              <a:buFont typeface="+mj-lt"/>
              <a:buAutoNum type="arabicPeriod" startAt="3"/>
            </a:pPr>
            <a:r>
              <a:rPr lang="en-US" sz="2800" dirty="0" smtClean="0"/>
              <a:t>To </a:t>
            </a:r>
            <a:r>
              <a:rPr lang="en-US" sz="2800" dirty="0"/>
              <a:t>prevent injury due to arc flash when setting a Jumper Frame, position everyone at least _____ feet from the jump to be clear of arc and frame.</a:t>
            </a:r>
          </a:p>
        </p:txBody>
      </p:sp>
      <p:sp>
        <p:nvSpPr>
          <p:cNvPr id="7" name="Text Placeholder 5"/>
          <p:cNvSpPr txBox="1">
            <a:spLocks/>
          </p:cNvSpPr>
          <p:nvPr/>
        </p:nvSpPr>
        <p:spPr>
          <a:xfrm>
            <a:off x="1101686" y="3952874"/>
            <a:ext cx="7656724" cy="596265"/>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None/>
            </a:pPr>
            <a:r>
              <a:rPr lang="en-US" sz="2800" dirty="0">
                <a:solidFill>
                  <a:srgbClr val="0099CC"/>
                </a:solidFill>
              </a:rPr>
              <a:t>Answer: </a:t>
            </a:r>
            <a:r>
              <a:rPr lang="en-US" sz="2800" dirty="0" smtClean="0"/>
              <a:t>20 (site-specific)</a:t>
            </a:r>
            <a:endParaRPr lang="en-US" sz="2800" dirty="0"/>
          </a:p>
        </p:txBody>
      </p:sp>
      <p:sp>
        <p:nvSpPr>
          <p:cNvPr id="10" name="Slide Number Placeholder 2"/>
          <p:cNvSpPr>
            <a:spLocks noGrp="1"/>
          </p:cNvSpPr>
          <p:nvPr>
            <p:ph type="sldNum" sz="quarter" idx="12"/>
          </p:nvPr>
        </p:nvSpPr>
        <p:spPr>
          <a:xfrm>
            <a:off x="7343292" y="6451600"/>
            <a:ext cx="1541401" cy="316409"/>
          </a:xfrm>
        </p:spPr>
        <p:txBody>
          <a:bodyPr/>
          <a:lstStyle/>
          <a:p>
            <a:pPr algn="ctr"/>
            <a:fld id="{ACE95213-8A3A-47CF-B992-DEFB84E9041E}" type="slidenum">
              <a:rPr lang="en-US" smtClean="0"/>
              <a:t>45</a:t>
            </a:fld>
            <a:endParaRPr lang="en-US" dirty="0"/>
          </a:p>
        </p:txBody>
      </p:sp>
      <p:sp>
        <p:nvSpPr>
          <p:cNvPr id="11" name="Text Placeholder 4"/>
          <p:cNvSpPr>
            <a:spLocks noGrp="1"/>
          </p:cNvSpPr>
          <p:nvPr>
            <p:ph type="body" sz="quarter" idx="15"/>
          </p:nvPr>
        </p:nvSpPr>
        <p:spPr>
          <a:xfrm>
            <a:off x="638977" y="462709"/>
            <a:ext cx="6462996" cy="864017"/>
          </a:xfrm>
        </p:spPr>
        <p:txBody>
          <a:bodyPr>
            <a:noAutofit/>
          </a:bodyPr>
          <a:lstStyle/>
          <a:p>
            <a:pPr>
              <a:lnSpc>
                <a:spcPct val="100000"/>
              </a:lnSpc>
            </a:pPr>
            <a:r>
              <a:rPr lang="en-US" sz="2800" dirty="0" smtClean="0"/>
              <a:t>Module 5 Review</a:t>
            </a:r>
            <a:endParaRPr lang="en-US" sz="2800" dirty="0"/>
          </a:p>
        </p:txBody>
      </p:sp>
      <p:sp>
        <p:nvSpPr>
          <p:cNvPr id="12"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1638477732"/>
      </p:ext>
    </p:extLst>
  </p:cSld>
  <p:clrMapOvr>
    <a:masterClrMapping/>
  </p:clrMapOvr>
  <mc:AlternateContent xmlns:mc="http://schemas.openxmlformats.org/markup-compatibility/2006" xmlns:p14="http://schemas.microsoft.com/office/powerpoint/2010/main">
    <mc:Choice Requires="p14">
      <p:transition spd="slow" p14:dur="2000" advTm="20821"/>
    </mc:Choice>
    <mc:Fallback xmlns="">
      <p:transition spd="slow" advTm="2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49994" y="1586429"/>
            <a:ext cx="7656724" cy="1362512"/>
          </a:xfrm>
        </p:spPr>
        <p:txBody>
          <a:bodyPr/>
          <a:lstStyle/>
          <a:p>
            <a:pPr marL="514350" lvl="0" indent="-514350">
              <a:lnSpc>
                <a:spcPct val="100000"/>
              </a:lnSpc>
              <a:spcBef>
                <a:spcPts val="1200"/>
              </a:spcBef>
              <a:spcAft>
                <a:spcPts val="600"/>
              </a:spcAft>
              <a:buFont typeface="+mj-lt"/>
              <a:buAutoNum type="arabicPeriod" startAt="4"/>
            </a:pPr>
            <a:r>
              <a:rPr lang="en-US" sz="2800" dirty="0" smtClean="0"/>
              <a:t>When </a:t>
            </a:r>
            <a:r>
              <a:rPr lang="en-US" sz="2800" dirty="0"/>
              <a:t>setting a Jumper Frame, inspect cells for ___________ to prevent a potential explosion due to a depleted </a:t>
            </a:r>
            <a:r>
              <a:rPr lang="en-US" sz="2800" dirty="0" smtClean="0"/>
              <a:t>cell.</a:t>
            </a:r>
            <a:endParaRPr lang="en-US" sz="2800" dirty="0"/>
          </a:p>
        </p:txBody>
      </p:sp>
      <p:sp>
        <p:nvSpPr>
          <p:cNvPr id="7" name="Text Placeholder 5"/>
          <p:cNvSpPr txBox="1">
            <a:spLocks/>
          </p:cNvSpPr>
          <p:nvPr/>
        </p:nvSpPr>
        <p:spPr>
          <a:xfrm>
            <a:off x="1101686" y="3695700"/>
            <a:ext cx="7656724" cy="853439"/>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None/>
            </a:pPr>
            <a:r>
              <a:rPr lang="en-US" sz="2800" dirty="0">
                <a:solidFill>
                  <a:srgbClr val="0099CC"/>
                </a:solidFill>
              </a:rPr>
              <a:t>Answer: </a:t>
            </a:r>
            <a:r>
              <a:rPr lang="en-US" sz="2800" dirty="0" smtClean="0"/>
              <a:t>flow</a:t>
            </a:r>
            <a:endParaRPr lang="en-US" sz="2800" dirty="0"/>
          </a:p>
        </p:txBody>
      </p:sp>
      <p:sp>
        <p:nvSpPr>
          <p:cNvPr id="10" name="Slide Number Placeholder 2"/>
          <p:cNvSpPr>
            <a:spLocks noGrp="1"/>
          </p:cNvSpPr>
          <p:nvPr>
            <p:ph type="sldNum" sz="quarter" idx="12"/>
          </p:nvPr>
        </p:nvSpPr>
        <p:spPr>
          <a:xfrm>
            <a:off x="7343292" y="6451600"/>
            <a:ext cx="1541401" cy="316409"/>
          </a:xfrm>
        </p:spPr>
        <p:txBody>
          <a:bodyPr/>
          <a:lstStyle/>
          <a:p>
            <a:pPr algn="ctr"/>
            <a:fld id="{ACE95213-8A3A-47CF-B992-DEFB84E9041E}" type="slidenum">
              <a:rPr lang="en-US" smtClean="0"/>
              <a:t>46</a:t>
            </a:fld>
            <a:endParaRPr lang="en-US" dirty="0"/>
          </a:p>
        </p:txBody>
      </p:sp>
      <p:sp>
        <p:nvSpPr>
          <p:cNvPr id="11" name="Text Placeholder 4"/>
          <p:cNvSpPr>
            <a:spLocks noGrp="1"/>
          </p:cNvSpPr>
          <p:nvPr>
            <p:ph type="body" sz="quarter" idx="15"/>
          </p:nvPr>
        </p:nvSpPr>
        <p:spPr>
          <a:xfrm>
            <a:off x="638977" y="462709"/>
            <a:ext cx="6462996" cy="864017"/>
          </a:xfrm>
        </p:spPr>
        <p:txBody>
          <a:bodyPr>
            <a:noAutofit/>
          </a:bodyPr>
          <a:lstStyle/>
          <a:p>
            <a:pPr>
              <a:lnSpc>
                <a:spcPct val="100000"/>
              </a:lnSpc>
            </a:pPr>
            <a:r>
              <a:rPr lang="en-US" sz="2800" dirty="0" smtClean="0"/>
              <a:t>Module 5 Review</a:t>
            </a:r>
            <a:endParaRPr lang="en-US" sz="2800" dirty="0"/>
          </a:p>
        </p:txBody>
      </p:sp>
      <p:sp>
        <p:nvSpPr>
          <p:cNvPr id="12"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418543251"/>
      </p:ext>
    </p:extLst>
  </p:cSld>
  <p:clrMapOvr>
    <a:masterClrMapping/>
  </p:clrMapOvr>
  <mc:AlternateContent xmlns:mc="http://schemas.openxmlformats.org/markup-compatibility/2006" xmlns:p14="http://schemas.microsoft.com/office/powerpoint/2010/main">
    <mc:Choice Requires="p14">
      <p:transition spd="slow" p14:dur="2000" advTm="20821"/>
    </mc:Choice>
    <mc:Fallback xmlns="">
      <p:transition spd="slow" advTm="2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49994" y="1586429"/>
            <a:ext cx="7656724" cy="1362512"/>
          </a:xfrm>
        </p:spPr>
        <p:txBody>
          <a:bodyPr/>
          <a:lstStyle/>
          <a:p>
            <a:pPr marL="514350" lvl="0" indent="-514350">
              <a:lnSpc>
                <a:spcPct val="100000"/>
              </a:lnSpc>
              <a:spcBef>
                <a:spcPts val="1200"/>
              </a:spcBef>
              <a:spcAft>
                <a:spcPts val="600"/>
              </a:spcAft>
              <a:buFont typeface="+mj-lt"/>
              <a:buAutoNum type="arabicPeriod" startAt="5"/>
            </a:pPr>
            <a:r>
              <a:rPr lang="en-US" sz="2800" dirty="0" smtClean="0"/>
              <a:t>When </a:t>
            </a:r>
            <a:r>
              <a:rPr lang="en-US" sz="2800" dirty="0"/>
              <a:t>setting a Jumper Frame, stopping the crane ascent in mid-removal can cause excessive ____________ and damage to frame knives.</a:t>
            </a:r>
          </a:p>
        </p:txBody>
      </p:sp>
      <p:sp>
        <p:nvSpPr>
          <p:cNvPr id="7" name="Text Placeholder 5"/>
          <p:cNvSpPr txBox="1">
            <a:spLocks/>
          </p:cNvSpPr>
          <p:nvPr/>
        </p:nvSpPr>
        <p:spPr>
          <a:xfrm>
            <a:off x="1101686" y="3952874"/>
            <a:ext cx="7656724" cy="596265"/>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None/>
            </a:pPr>
            <a:r>
              <a:rPr lang="en-US" sz="2800" dirty="0">
                <a:solidFill>
                  <a:srgbClr val="0099CC"/>
                </a:solidFill>
              </a:rPr>
              <a:t>Answer: </a:t>
            </a:r>
            <a:r>
              <a:rPr lang="en-US" sz="2800" dirty="0" smtClean="0"/>
              <a:t>arcing</a:t>
            </a:r>
            <a:endParaRPr lang="en-US" sz="2800" dirty="0"/>
          </a:p>
        </p:txBody>
      </p:sp>
      <p:sp>
        <p:nvSpPr>
          <p:cNvPr id="10" name="Slide Number Placeholder 2"/>
          <p:cNvSpPr>
            <a:spLocks noGrp="1"/>
          </p:cNvSpPr>
          <p:nvPr>
            <p:ph type="sldNum" sz="quarter" idx="12"/>
          </p:nvPr>
        </p:nvSpPr>
        <p:spPr>
          <a:xfrm>
            <a:off x="7343292" y="6451600"/>
            <a:ext cx="1541401" cy="316409"/>
          </a:xfrm>
        </p:spPr>
        <p:txBody>
          <a:bodyPr/>
          <a:lstStyle/>
          <a:p>
            <a:pPr algn="ctr"/>
            <a:fld id="{ACE95213-8A3A-47CF-B992-DEFB84E9041E}" type="slidenum">
              <a:rPr lang="en-US" smtClean="0"/>
              <a:t>47</a:t>
            </a:fld>
            <a:endParaRPr lang="en-US" dirty="0"/>
          </a:p>
        </p:txBody>
      </p:sp>
      <p:sp>
        <p:nvSpPr>
          <p:cNvPr id="11" name="Text Placeholder 4"/>
          <p:cNvSpPr>
            <a:spLocks noGrp="1"/>
          </p:cNvSpPr>
          <p:nvPr>
            <p:ph type="body" sz="quarter" idx="15"/>
          </p:nvPr>
        </p:nvSpPr>
        <p:spPr>
          <a:xfrm>
            <a:off x="638977" y="462709"/>
            <a:ext cx="6462996" cy="864017"/>
          </a:xfrm>
        </p:spPr>
        <p:txBody>
          <a:bodyPr>
            <a:noAutofit/>
          </a:bodyPr>
          <a:lstStyle/>
          <a:p>
            <a:pPr>
              <a:lnSpc>
                <a:spcPct val="100000"/>
              </a:lnSpc>
            </a:pPr>
            <a:r>
              <a:rPr lang="en-US" sz="2800" dirty="0" smtClean="0"/>
              <a:t>Module 5 Review</a:t>
            </a:r>
            <a:endParaRPr lang="en-US" sz="2800" dirty="0"/>
          </a:p>
        </p:txBody>
      </p:sp>
      <p:sp>
        <p:nvSpPr>
          <p:cNvPr id="12"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3705714231"/>
      </p:ext>
    </p:extLst>
  </p:cSld>
  <p:clrMapOvr>
    <a:masterClrMapping/>
  </p:clrMapOvr>
  <mc:AlternateContent xmlns:mc="http://schemas.openxmlformats.org/markup-compatibility/2006" xmlns:p14="http://schemas.microsoft.com/office/powerpoint/2010/main">
    <mc:Choice Requires="p14">
      <p:transition spd="slow" p14:dur="2000" advTm="20821"/>
    </mc:Choice>
    <mc:Fallback xmlns="">
      <p:transition spd="slow" advTm="2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49994" y="1586429"/>
            <a:ext cx="7656724" cy="1928296"/>
          </a:xfrm>
        </p:spPr>
        <p:txBody>
          <a:bodyPr/>
          <a:lstStyle/>
          <a:p>
            <a:pPr marL="514350" lvl="0" indent="-514350">
              <a:lnSpc>
                <a:spcPct val="100000"/>
              </a:lnSpc>
              <a:spcBef>
                <a:spcPts val="1200"/>
              </a:spcBef>
              <a:spcAft>
                <a:spcPts val="600"/>
              </a:spcAft>
              <a:buFont typeface="+mj-lt"/>
              <a:buAutoNum type="arabicPeriod" startAt="6"/>
            </a:pPr>
            <a:r>
              <a:rPr lang="en-US" sz="2800" dirty="0" smtClean="0"/>
              <a:t>The </a:t>
            </a:r>
            <a:r>
              <a:rPr lang="en-US" sz="2800" dirty="0"/>
              <a:t>permissible length of hand tools on the cell line is dependent on the distance between the cell rows and from </a:t>
            </a:r>
            <a:r>
              <a:rPr lang="en-US" sz="2800" dirty="0" smtClean="0"/>
              <a:t>the cells </a:t>
            </a:r>
            <a:r>
              <a:rPr lang="en-US" sz="2800" dirty="0"/>
              <a:t>to the _________________. </a:t>
            </a:r>
          </a:p>
        </p:txBody>
      </p:sp>
      <p:sp>
        <p:nvSpPr>
          <p:cNvPr id="7" name="Text Placeholder 5"/>
          <p:cNvSpPr txBox="1">
            <a:spLocks/>
          </p:cNvSpPr>
          <p:nvPr/>
        </p:nvSpPr>
        <p:spPr>
          <a:xfrm>
            <a:off x="1101686" y="3952874"/>
            <a:ext cx="7656724" cy="596265"/>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None/>
            </a:pPr>
            <a:r>
              <a:rPr lang="en-US" sz="2800" dirty="0">
                <a:solidFill>
                  <a:srgbClr val="0099CC"/>
                </a:solidFill>
              </a:rPr>
              <a:t>Answer: </a:t>
            </a:r>
            <a:r>
              <a:rPr lang="en-US" sz="2800" dirty="0" smtClean="0"/>
              <a:t>structure</a:t>
            </a:r>
            <a:endParaRPr lang="en-US" sz="2800" dirty="0"/>
          </a:p>
        </p:txBody>
      </p:sp>
      <p:sp>
        <p:nvSpPr>
          <p:cNvPr id="10" name="Slide Number Placeholder 2"/>
          <p:cNvSpPr>
            <a:spLocks noGrp="1"/>
          </p:cNvSpPr>
          <p:nvPr>
            <p:ph type="sldNum" sz="quarter" idx="12"/>
          </p:nvPr>
        </p:nvSpPr>
        <p:spPr>
          <a:xfrm>
            <a:off x="7343292" y="6451600"/>
            <a:ext cx="1541401" cy="316409"/>
          </a:xfrm>
        </p:spPr>
        <p:txBody>
          <a:bodyPr/>
          <a:lstStyle/>
          <a:p>
            <a:pPr algn="ctr"/>
            <a:fld id="{ACE95213-8A3A-47CF-B992-DEFB84E9041E}" type="slidenum">
              <a:rPr lang="en-US" smtClean="0"/>
              <a:t>48</a:t>
            </a:fld>
            <a:endParaRPr lang="en-US" dirty="0"/>
          </a:p>
        </p:txBody>
      </p:sp>
      <p:sp>
        <p:nvSpPr>
          <p:cNvPr id="11" name="Text Placeholder 4"/>
          <p:cNvSpPr>
            <a:spLocks noGrp="1"/>
          </p:cNvSpPr>
          <p:nvPr>
            <p:ph type="body" sz="quarter" idx="15"/>
          </p:nvPr>
        </p:nvSpPr>
        <p:spPr>
          <a:xfrm>
            <a:off x="638977" y="462709"/>
            <a:ext cx="6462996" cy="864017"/>
          </a:xfrm>
        </p:spPr>
        <p:txBody>
          <a:bodyPr>
            <a:noAutofit/>
          </a:bodyPr>
          <a:lstStyle/>
          <a:p>
            <a:pPr>
              <a:lnSpc>
                <a:spcPct val="100000"/>
              </a:lnSpc>
            </a:pPr>
            <a:r>
              <a:rPr lang="en-US" sz="2800" dirty="0" smtClean="0"/>
              <a:t>Module 5 Review</a:t>
            </a:r>
            <a:endParaRPr lang="en-US" sz="2800" dirty="0"/>
          </a:p>
        </p:txBody>
      </p:sp>
      <p:sp>
        <p:nvSpPr>
          <p:cNvPr id="12"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2314025395"/>
      </p:ext>
    </p:extLst>
  </p:cSld>
  <p:clrMapOvr>
    <a:masterClrMapping/>
  </p:clrMapOvr>
  <mc:AlternateContent xmlns:mc="http://schemas.openxmlformats.org/markup-compatibility/2006" xmlns:p14="http://schemas.microsoft.com/office/powerpoint/2010/main">
    <mc:Choice Requires="p14">
      <p:transition spd="slow" p14:dur="2000" advTm="20821"/>
    </mc:Choice>
    <mc:Fallback xmlns="">
      <p:transition spd="slow" advTm="2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49994" y="1586429"/>
            <a:ext cx="7656724" cy="1966396"/>
          </a:xfrm>
        </p:spPr>
        <p:txBody>
          <a:bodyPr/>
          <a:lstStyle/>
          <a:p>
            <a:pPr marL="514350" lvl="0" indent="-514350">
              <a:lnSpc>
                <a:spcPct val="100000"/>
              </a:lnSpc>
              <a:spcBef>
                <a:spcPts val="1200"/>
              </a:spcBef>
              <a:spcAft>
                <a:spcPts val="600"/>
              </a:spcAft>
              <a:buFont typeface="+mj-lt"/>
              <a:buAutoNum type="arabicPeriod" startAt="7"/>
            </a:pPr>
            <a:r>
              <a:rPr lang="en-US" sz="2800" dirty="0" smtClean="0"/>
              <a:t>Battery </a:t>
            </a:r>
            <a:r>
              <a:rPr lang="en-US" sz="2800" dirty="0"/>
              <a:t>operated power tools must be used in and around the tankhouse Work Zone because they do not provide a pathway for current to ________________. </a:t>
            </a:r>
          </a:p>
        </p:txBody>
      </p:sp>
      <p:sp>
        <p:nvSpPr>
          <p:cNvPr id="7" name="Text Placeholder 5"/>
          <p:cNvSpPr txBox="1">
            <a:spLocks/>
          </p:cNvSpPr>
          <p:nvPr/>
        </p:nvSpPr>
        <p:spPr>
          <a:xfrm>
            <a:off x="1101686" y="3952874"/>
            <a:ext cx="7656724" cy="596265"/>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None/>
            </a:pPr>
            <a:r>
              <a:rPr lang="en-US" sz="2800" dirty="0">
                <a:solidFill>
                  <a:srgbClr val="0099CC"/>
                </a:solidFill>
              </a:rPr>
              <a:t>Answer: </a:t>
            </a:r>
            <a:r>
              <a:rPr lang="en-US" sz="2800" dirty="0" smtClean="0"/>
              <a:t>ground</a:t>
            </a:r>
            <a:endParaRPr lang="en-US" sz="2800" dirty="0"/>
          </a:p>
        </p:txBody>
      </p:sp>
      <p:sp>
        <p:nvSpPr>
          <p:cNvPr id="10" name="Slide Number Placeholder 2"/>
          <p:cNvSpPr>
            <a:spLocks noGrp="1"/>
          </p:cNvSpPr>
          <p:nvPr>
            <p:ph type="sldNum" sz="quarter" idx="12"/>
          </p:nvPr>
        </p:nvSpPr>
        <p:spPr>
          <a:xfrm>
            <a:off x="7343292" y="6451600"/>
            <a:ext cx="1541401" cy="316409"/>
          </a:xfrm>
        </p:spPr>
        <p:txBody>
          <a:bodyPr/>
          <a:lstStyle/>
          <a:p>
            <a:pPr algn="ctr"/>
            <a:fld id="{ACE95213-8A3A-47CF-B992-DEFB84E9041E}" type="slidenum">
              <a:rPr lang="en-US" smtClean="0"/>
              <a:t>49</a:t>
            </a:fld>
            <a:endParaRPr lang="en-US" dirty="0"/>
          </a:p>
        </p:txBody>
      </p:sp>
      <p:sp>
        <p:nvSpPr>
          <p:cNvPr id="11" name="Text Placeholder 4"/>
          <p:cNvSpPr>
            <a:spLocks noGrp="1"/>
          </p:cNvSpPr>
          <p:nvPr>
            <p:ph type="body" sz="quarter" idx="15"/>
          </p:nvPr>
        </p:nvSpPr>
        <p:spPr>
          <a:xfrm>
            <a:off x="638977" y="462709"/>
            <a:ext cx="6462996" cy="864017"/>
          </a:xfrm>
        </p:spPr>
        <p:txBody>
          <a:bodyPr>
            <a:noAutofit/>
          </a:bodyPr>
          <a:lstStyle/>
          <a:p>
            <a:pPr>
              <a:lnSpc>
                <a:spcPct val="100000"/>
              </a:lnSpc>
            </a:pPr>
            <a:r>
              <a:rPr lang="en-US" sz="2800" dirty="0" smtClean="0"/>
              <a:t>Module 5 Review</a:t>
            </a:r>
            <a:endParaRPr lang="en-US" sz="2800" dirty="0"/>
          </a:p>
        </p:txBody>
      </p:sp>
      <p:sp>
        <p:nvSpPr>
          <p:cNvPr id="12"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extLst>
      <p:ext uri="{BB962C8B-B14F-4D97-AF65-F5344CB8AC3E}">
        <p14:creationId xmlns:p14="http://schemas.microsoft.com/office/powerpoint/2010/main" val="1370209004"/>
      </p:ext>
    </p:extLst>
  </p:cSld>
  <p:clrMapOvr>
    <a:masterClrMapping/>
  </p:clrMapOvr>
  <mc:AlternateContent xmlns:mc="http://schemas.openxmlformats.org/markup-compatibility/2006" xmlns:p14="http://schemas.microsoft.com/office/powerpoint/2010/main">
    <mc:Choice Requires="p14">
      <p:transition spd="slow" p14:dur="2000" advTm="20821"/>
    </mc:Choice>
    <mc:Fallback xmlns="">
      <p:transition spd="slow" advTm="2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95568" y="1447633"/>
            <a:ext cx="8376080" cy="3537132"/>
          </a:xfrm>
          <a:prstGeom prst="rect">
            <a:avLst/>
          </a:prstGeom>
        </p:spPr>
      </p:pic>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Shutdowns</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5</a:t>
            </a:fld>
            <a:endParaRPr lang="en-US" dirty="0"/>
          </a:p>
        </p:txBody>
      </p:sp>
      <p:sp>
        <p:nvSpPr>
          <p:cNvPr id="13" name="Rectangle 12"/>
          <p:cNvSpPr/>
          <p:nvPr/>
        </p:nvSpPr>
        <p:spPr>
          <a:xfrm>
            <a:off x="577901" y="2444935"/>
            <a:ext cx="3714657" cy="35620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77900" y="2807531"/>
            <a:ext cx="3714657" cy="594935"/>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59187" y="2149646"/>
            <a:ext cx="3818319" cy="78006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82214" y="2961065"/>
            <a:ext cx="3972836" cy="51026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7900" y="3617722"/>
            <a:ext cx="3818319" cy="28900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59187" y="3617722"/>
            <a:ext cx="3942946" cy="1258402"/>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Tree>
    <p:custDataLst>
      <p:tags r:id="rId1"/>
    </p:custDataLst>
    <p:extLst>
      <p:ext uri="{BB962C8B-B14F-4D97-AF65-F5344CB8AC3E}">
        <p14:creationId xmlns:p14="http://schemas.microsoft.com/office/powerpoint/2010/main" val="1117148331"/>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649994" y="1586429"/>
            <a:ext cx="7656724" cy="2309296"/>
          </a:xfrm>
        </p:spPr>
        <p:txBody>
          <a:bodyPr/>
          <a:lstStyle/>
          <a:p>
            <a:pPr marL="514350" lvl="0" indent="-514350">
              <a:lnSpc>
                <a:spcPct val="100000"/>
              </a:lnSpc>
              <a:spcBef>
                <a:spcPts val="1200"/>
              </a:spcBef>
              <a:spcAft>
                <a:spcPts val="600"/>
              </a:spcAft>
              <a:buClr>
                <a:srgbClr val="0099CC"/>
              </a:buClr>
              <a:buFont typeface="+mj-lt"/>
              <a:buAutoNum type="arabicPeriod" startAt="8"/>
            </a:pPr>
            <a:r>
              <a:rPr lang="en-US" sz="2800" dirty="0" smtClean="0"/>
              <a:t>All </a:t>
            </a:r>
            <a:r>
              <a:rPr lang="en-US" sz="2800" dirty="0"/>
              <a:t>personnel visiting or working in the EW/ER tankhouse and surrounding areas must complete ______-____________ hazard awareness training before access is permitted.</a:t>
            </a:r>
          </a:p>
        </p:txBody>
      </p:sp>
      <p:sp>
        <p:nvSpPr>
          <p:cNvPr id="7" name="Text Placeholder 5"/>
          <p:cNvSpPr txBox="1">
            <a:spLocks/>
          </p:cNvSpPr>
          <p:nvPr/>
        </p:nvSpPr>
        <p:spPr>
          <a:xfrm>
            <a:off x="1101686" y="4410074"/>
            <a:ext cx="7656724" cy="561975"/>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600"/>
              </a:spcAft>
              <a:buNone/>
            </a:pPr>
            <a:r>
              <a:rPr lang="en-US" sz="2800" dirty="0">
                <a:solidFill>
                  <a:srgbClr val="0099CC"/>
                </a:solidFill>
              </a:rPr>
              <a:t>Answer: </a:t>
            </a:r>
            <a:r>
              <a:rPr lang="en-US" sz="2800" dirty="0" smtClean="0"/>
              <a:t>site-specific</a:t>
            </a:r>
            <a:endParaRPr lang="en-US" sz="2800" dirty="0"/>
          </a:p>
        </p:txBody>
      </p:sp>
      <p:sp>
        <p:nvSpPr>
          <p:cNvPr id="10" name="Slide Number Placeholder 2"/>
          <p:cNvSpPr>
            <a:spLocks noGrp="1"/>
          </p:cNvSpPr>
          <p:nvPr>
            <p:ph type="sldNum" sz="quarter" idx="12"/>
          </p:nvPr>
        </p:nvSpPr>
        <p:spPr>
          <a:xfrm>
            <a:off x="7343292" y="6451600"/>
            <a:ext cx="1541401" cy="316409"/>
          </a:xfrm>
        </p:spPr>
        <p:txBody>
          <a:bodyPr/>
          <a:lstStyle/>
          <a:p>
            <a:pPr algn="ctr"/>
            <a:fld id="{ACE95213-8A3A-47CF-B992-DEFB84E9041E}" type="slidenum">
              <a:rPr lang="en-US" smtClean="0"/>
              <a:t>50</a:t>
            </a:fld>
            <a:endParaRPr lang="en-US" dirty="0"/>
          </a:p>
        </p:txBody>
      </p:sp>
      <p:sp>
        <p:nvSpPr>
          <p:cNvPr id="11" name="Text Placeholder 4"/>
          <p:cNvSpPr>
            <a:spLocks noGrp="1"/>
          </p:cNvSpPr>
          <p:nvPr>
            <p:ph type="body" sz="quarter" idx="15"/>
          </p:nvPr>
        </p:nvSpPr>
        <p:spPr>
          <a:xfrm>
            <a:off x="638977" y="462709"/>
            <a:ext cx="6462996" cy="864017"/>
          </a:xfrm>
        </p:spPr>
        <p:txBody>
          <a:bodyPr>
            <a:noAutofit/>
          </a:bodyPr>
          <a:lstStyle/>
          <a:p>
            <a:pPr>
              <a:lnSpc>
                <a:spcPct val="100000"/>
              </a:lnSpc>
            </a:pPr>
            <a:r>
              <a:rPr lang="en-US" sz="2800" dirty="0" smtClean="0"/>
              <a:t>Module 5 Review</a:t>
            </a:r>
            <a:endParaRPr lang="en-US" sz="2800" dirty="0"/>
          </a:p>
        </p:txBody>
      </p:sp>
      <p:sp>
        <p:nvSpPr>
          <p:cNvPr id="12"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
        <p:nvSpPr>
          <p:cNvPr id="8" name="Text Placeholder 5"/>
          <p:cNvSpPr txBox="1">
            <a:spLocks/>
          </p:cNvSpPr>
          <p:nvPr/>
        </p:nvSpPr>
        <p:spPr>
          <a:xfrm>
            <a:off x="395568" y="5894024"/>
            <a:ext cx="7911149" cy="517793"/>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spcAft>
                <a:spcPts val="600"/>
              </a:spcAft>
              <a:buNone/>
            </a:pPr>
            <a:r>
              <a:rPr lang="en-US" sz="2400" b="1" dirty="0" smtClean="0">
                <a:solidFill>
                  <a:srgbClr val="0099CC"/>
                </a:solidFill>
              </a:rPr>
              <a:t>End of Review</a:t>
            </a:r>
            <a:endParaRPr lang="en-US" sz="2400" b="1" dirty="0">
              <a:solidFill>
                <a:srgbClr val="0099CC"/>
              </a:solidFill>
            </a:endParaRPr>
          </a:p>
        </p:txBody>
      </p:sp>
    </p:spTree>
    <p:extLst>
      <p:ext uri="{BB962C8B-B14F-4D97-AF65-F5344CB8AC3E}">
        <p14:creationId xmlns:p14="http://schemas.microsoft.com/office/powerpoint/2010/main" val="847137638"/>
      </p:ext>
    </p:extLst>
  </p:cSld>
  <p:clrMapOvr>
    <a:masterClrMapping/>
  </p:clrMapOvr>
  <mc:AlternateContent xmlns:mc="http://schemas.openxmlformats.org/markup-compatibility/2006" xmlns:p14="http://schemas.microsoft.com/office/powerpoint/2010/main">
    <mc:Choice Requires="p14">
      <p:transition spd="slow" p14:dur="2000" advTm="20821"/>
    </mc:Choice>
    <mc:Fallback xmlns="">
      <p:transition spd="slow" advTm="208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Battery Effect</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6</a:t>
            </a:fld>
            <a:endParaRPr lang="en-US" dirty="0"/>
          </a:p>
        </p:txBody>
      </p:sp>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2232" y="2157389"/>
            <a:ext cx="4794242" cy="3741204"/>
          </a:xfrm>
          <a:prstGeom prst="rect">
            <a:avLst/>
          </a:prstGeom>
          <a:noFill/>
          <a:ln>
            <a:solidFill>
              <a:sysClr val="windowText" lastClr="000000"/>
            </a:solidFill>
          </a:ln>
        </p:spPr>
      </p:pic>
      <p:sp>
        <p:nvSpPr>
          <p:cNvPr id="20" name="Text Box 252"/>
          <p:cNvSpPr txBox="1">
            <a:spLocks noChangeArrowheads="1"/>
          </p:cNvSpPr>
          <p:nvPr/>
        </p:nvSpPr>
        <p:spPr bwMode="auto">
          <a:xfrm>
            <a:off x="4523875" y="3493306"/>
            <a:ext cx="3590118" cy="1734101"/>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Fig. 5.1. At left, a grounding cluster, also known as a spider, used to dissipate residual electricity in the circuit.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2" name="Picture 21" descr="FRMIcon_ContactElectricity_transparen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191" y="1188763"/>
            <a:ext cx="666115" cy="586670"/>
          </a:xfrm>
          <a:prstGeom prst="rect">
            <a:avLst/>
          </a:prstGeom>
          <a:noFill/>
          <a:ln>
            <a:noFill/>
          </a:ln>
          <a:effectLst/>
        </p:spPr>
      </p:pic>
    </p:spTree>
    <p:custDataLst>
      <p:tags r:id="rId1"/>
    </p:custDataLst>
    <p:extLst>
      <p:ext uri="{BB962C8B-B14F-4D97-AF65-F5344CB8AC3E}">
        <p14:creationId xmlns:p14="http://schemas.microsoft.com/office/powerpoint/2010/main" val="4175377991"/>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Battery Effect</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7</a:t>
            </a:fld>
            <a:endParaRPr lang="en-US" dirty="0"/>
          </a:p>
        </p:txBody>
      </p:sp>
      <p:pic>
        <p:nvPicPr>
          <p:cNvPr id="2" name="Picture 1"/>
          <p:cNvPicPr>
            <a:picLocks noChangeAspect="1"/>
          </p:cNvPicPr>
          <p:nvPr/>
        </p:nvPicPr>
        <p:blipFill>
          <a:blip r:embed="rId4"/>
          <a:stretch>
            <a:fillRect/>
          </a:stretch>
        </p:blipFill>
        <p:spPr>
          <a:xfrm>
            <a:off x="4919132" y="1614901"/>
            <a:ext cx="4026015" cy="3278327"/>
          </a:xfrm>
          <a:prstGeom prst="rect">
            <a:avLst/>
          </a:prstGeom>
        </p:spPr>
      </p:pic>
      <p:sp>
        <p:nvSpPr>
          <p:cNvPr id="10" name="Text Placeholder 3"/>
          <p:cNvSpPr txBox="1">
            <a:spLocks/>
          </p:cNvSpPr>
          <p:nvPr/>
        </p:nvSpPr>
        <p:spPr>
          <a:xfrm>
            <a:off x="395569" y="1785390"/>
            <a:ext cx="4447364" cy="4639720"/>
          </a:xfrm>
          <a:prstGeom prst="rect">
            <a:avLst/>
          </a:prstGeom>
        </p:spPr>
        <p:txBody>
          <a:bodyPr/>
          <a:lstStyle>
            <a:lvl1pPr marL="228600" indent="-228600" algn="l" defTabSz="914400" rtl="0" eaLnBrk="1" latinLnBrk="0" hangingPunct="1">
              <a:lnSpc>
                <a:spcPct val="90000"/>
              </a:lnSpc>
              <a:spcBef>
                <a:spcPts val="600"/>
              </a:spcBef>
              <a:buClr>
                <a:srgbClr val="00B0F0"/>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Clr>
                <a:srgbClr val="00B0F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600"/>
              </a:spcAft>
            </a:pPr>
            <a:r>
              <a:rPr lang="en-US" dirty="0" smtClean="0"/>
              <a:t>The rectifier creates a lead oxide layer on the lead anodes similar to what a battery charger does for a lead car battery. </a:t>
            </a:r>
          </a:p>
          <a:p>
            <a:pPr>
              <a:spcBef>
                <a:spcPts val="1200"/>
              </a:spcBef>
              <a:spcAft>
                <a:spcPts val="600"/>
              </a:spcAft>
            </a:pPr>
            <a:r>
              <a:rPr lang="en-US" dirty="0" smtClean="0"/>
              <a:t>When </a:t>
            </a:r>
            <a:r>
              <a:rPr lang="en-US" dirty="0"/>
              <a:t>the rectifier is turned off, the charged layer of lead oxide remains on the lead </a:t>
            </a:r>
            <a:r>
              <a:rPr lang="en-US" dirty="0" smtClean="0"/>
              <a:t>anodes.</a:t>
            </a:r>
          </a:p>
          <a:p>
            <a:pPr>
              <a:spcBef>
                <a:spcPts val="1200"/>
              </a:spcBef>
              <a:spcAft>
                <a:spcPts val="600"/>
              </a:spcAft>
            </a:pPr>
            <a:r>
              <a:rPr lang="en-US" dirty="0"/>
              <a:t>I</a:t>
            </a:r>
            <a:r>
              <a:rPr lang="en-US" dirty="0" smtClean="0"/>
              <a:t>t </a:t>
            </a:r>
            <a:r>
              <a:rPr lang="en-US" dirty="0"/>
              <a:t>will discharge if a short occurs between electrodes (similar in fashion to when a wrench is placed across the terminals of a car battery</a:t>
            </a:r>
            <a:r>
              <a:rPr lang="en-US" dirty="0" smtClean="0"/>
              <a:t>).</a:t>
            </a:r>
          </a:p>
          <a:p>
            <a:pPr>
              <a:spcBef>
                <a:spcPts val="1200"/>
              </a:spcBef>
              <a:spcAft>
                <a:spcPts val="600"/>
              </a:spcAft>
            </a:pPr>
            <a:r>
              <a:rPr lang="en-US" dirty="0"/>
              <a:t>This does </a:t>
            </a:r>
            <a:r>
              <a:rPr lang="en-US" b="1" i="1" dirty="0"/>
              <a:t>not</a:t>
            </a:r>
            <a:r>
              <a:rPr lang="en-US" dirty="0"/>
              <a:t> apply to electrorefinery cells</a:t>
            </a:r>
            <a:r>
              <a:rPr lang="en-US" dirty="0" smtClean="0"/>
              <a:t>.</a:t>
            </a:r>
            <a:endParaRPr lang="en-US" dirty="0"/>
          </a:p>
        </p:txBody>
      </p:sp>
      <p:sp>
        <p:nvSpPr>
          <p:cNvPr id="13" name="Text Box 1081"/>
          <p:cNvSpPr txBox="1">
            <a:spLocks noChangeArrowheads="1"/>
          </p:cNvSpPr>
          <p:nvPr/>
        </p:nvSpPr>
        <p:spPr bwMode="auto">
          <a:xfrm>
            <a:off x="5058947" y="5030871"/>
            <a:ext cx="3886200" cy="942176"/>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Fig. 5.2. Shown: car battery with wrench about to come in contact with both posts. Arc Flash!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15" name="Picture 14" descr="FRMIcon_ContactElectricity_transparen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191" y="1188763"/>
            <a:ext cx="666115" cy="586670"/>
          </a:xfrm>
          <a:prstGeom prst="rect">
            <a:avLst/>
          </a:prstGeom>
          <a:noFill/>
          <a:ln>
            <a:noFill/>
          </a:ln>
          <a:effectLst/>
        </p:spPr>
      </p:pic>
    </p:spTree>
    <p:custDataLst>
      <p:tags r:id="rId1"/>
    </p:custDataLst>
    <p:extLst>
      <p:ext uri="{BB962C8B-B14F-4D97-AF65-F5344CB8AC3E}">
        <p14:creationId xmlns:p14="http://schemas.microsoft.com/office/powerpoint/2010/main" val="475012161"/>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Battery Effect</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8</a:t>
            </a:fld>
            <a:endParaRPr lang="en-US" dirty="0"/>
          </a:p>
        </p:txBody>
      </p:sp>
      <p:sp>
        <p:nvSpPr>
          <p:cNvPr id="6"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pic>
        <p:nvPicPr>
          <p:cNvPr id="2" name="Picture 1"/>
          <p:cNvPicPr>
            <a:picLocks noChangeAspect="1"/>
          </p:cNvPicPr>
          <p:nvPr/>
        </p:nvPicPr>
        <p:blipFill>
          <a:blip r:embed="rId4"/>
          <a:stretch>
            <a:fillRect/>
          </a:stretch>
        </p:blipFill>
        <p:spPr>
          <a:xfrm>
            <a:off x="395568" y="1630869"/>
            <a:ext cx="5733932" cy="4019508"/>
          </a:xfrm>
          <a:prstGeom prst="rect">
            <a:avLst/>
          </a:prstGeom>
          <a:ln>
            <a:solidFill>
              <a:schemeClr val="tx1"/>
            </a:solidFill>
          </a:ln>
        </p:spPr>
      </p:pic>
      <p:sp>
        <p:nvSpPr>
          <p:cNvPr id="10" name="Text Box 2"/>
          <p:cNvSpPr txBox="1">
            <a:spLocks noChangeArrowheads="1"/>
          </p:cNvSpPr>
          <p:nvPr/>
        </p:nvSpPr>
        <p:spPr bwMode="auto">
          <a:xfrm>
            <a:off x="395568" y="5701004"/>
            <a:ext cx="8267211" cy="601825"/>
          </a:xfrm>
          <a:prstGeom prst="rect">
            <a:avLst/>
          </a:prstGeom>
          <a:noFill/>
          <a:ln w="9525">
            <a:solidFill>
              <a:sysClr val="window" lastClr="FFFFFF"/>
            </a:solidFill>
            <a:miter lim="800000"/>
            <a:headEnd/>
            <a:tailEnd/>
          </a:ln>
        </p:spPr>
        <p:txBody>
          <a:bodyPr rot="0" vert="horz" wrap="square" lIns="91440" tIns="45720" rIns="91440" bIns="45720" anchor="t" anchorCtr="0">
            <a:noAutofit/>
          </a:bodyPr>
          <a:lstStyle/>
          <a:p>
            <a:pPr marL="0" marR="0">
              <a:spcBef>
                <a:spcPts val="500"/>
              </a:spcBef>
              <a:spcAft>
                <a:spcPts val="0"/>
              </a:spcAft>
            </a:pPr>
            <a:r>
              <a:rPr lang="en-US" i="1" kern="1200" dirty="0" smtClean="0">
                <a:effectLst/>
                <a:latin typeface="Times New Roman" panose="02020603050405020304" pitchFamily="18" charset="0"/>
                <a:ea typeface="Times New Roman" panose="02020603050405020304" pitchFamily="18" charset="0"/>
              </a:rPr>
              <a:t>Although </a:t>
            </a:r>
            <a:r>
              <a:rPr lang="en-US" i="1" kern="1200" dirty="0">
                <a:effectLst/>
                <a:latin typeface="Times New Roman" panose="02020603050405020304" pitchFamily="18" charset="0"/>
                <a:ea typeface="Times New Roman" panose="02020603050405020304" pitchFamily="18" charset="0"/>
              </a:rPr>
              <a:t>this is a large amount of current at first, you can see that after an hour or so the battery effect has diminished to near zero.</a:t>
            </a:r>
            <a:endParaRPr lang="en-US" sz="2000" dirty="0">
              <a:effectLst/>
              <a:latin typeface="Times New Roman" panose="02020603050405020304" pitchFamily="18" charset="0"/>
              <a:ea typeface="Times New Roman" panose="02020603050405020304" pitchFamily="18" charset="0"/>
            </a:endParaRPr>
          </a:p>
        </p:txBody>
      </p:sp>
      <p:sp>
        <p:nvSpPr>
          <p:cNvPr id="13" name="Text Box 2"/>
          <p:cNvSpPr txBox="1">
            <a:spLocks noChangeArrowheads="1"/>
          </p:cNvSpPr>
          <p:nvPr/>
        </p:nvSpPr>
        <p:spPr bwMode="auto">
          <a:xfrm>
            <a:off x="6212323" y="3612129"/>
            <a:ext cx="2261937" cy="1940104"/>
          </a:xfrm>
          <a:prstGeom prst="rect">
            <a:avLst/>
          </a:prstGeom>
          <a:noFill/>
          <a:ln w="9525">
            <a:solidFill>
              <a:sysClr val="window" lastClr="FFFFFF"/>
            </a:solidFill>
            <a:miter lim="800000"/>
            <a:headEnd/>
            <a:tailEnd/>
          </a:ln>
        </p:spPr>
        <p:txBody>
          <a:bodyPr rot="0" vert="horz" wrap="square" lIns="91440" tIns="45720" rIns="91440" bIns="45720" anchor="t" anchorCtr="0">
            <a:noAutofit/>
          </a:bodyPr>
          <a:lstStyle/>
          <a:p>
            <a:pPr marL="0" marR="0">
              <a:spcBef>
                <a:spcPts val="500"/>
              </a:spcBef>
              <a:spcAft>
                <a:spcPts val="0"/>
              </a:spcAft>
            </a:pPr>
            <a:r>
              <a:rPr lang="en-US" i="1" kern="1200" dirty="0">
                <a:effectLst/>
                <a:latin typeface="Times New Roman" panose="02020603050405020304" pitchFamily="18" charset="0"/>
                <a:ea typeface="Times New Roman" panose="02020603050405020304" pitchFamily="18" charset="0"/>
              </a:rPr>
              <a:t>Fig. </a:t>
            </a:r>
            <a:r>
              <a:rPr lang="en-US" i="1" dirty="0" smtClean="0">
                <a:latin typeface="Times New Roman" panose="02020603050405020304" pitchFamily="18" charset="0"/>
                <a:ea typeface="Times New Roman" panose="02020603050405020304" pitchFamily="18" charset="0"/>
              </a:rPr>
              <a:t>5</a:t>
            </a:r>
            <a:r>
              <a:rPr lang="en-US" i="1" kern="1200" dirty="0" smtClean="0">
                <a:effectLst/>
                <a:latin typeface="Times New Roman" panose="02020603050405020304" pitchFamily="18" charset="0"/>
                <a:ea typeface="Times New Roman" panose="02020603050405020304" pitchFamily="18" charset="0"/>
              </a:rPr>
              <a:t>.3. </a:t>
            </a:r>
            <a:r>
              <a:rPr lang="en-US" i="1" kern="1200" dirty="0">
                <a:effectLst/>
                <a:latin typeface="Times New Roman" panose="02020603050405020304" pitchFamily="18" charset="0"/>
                <a:ea typeface="Times New Roman" panose="02020603050405020304" pitchFamily="18" charset="0"/>
              </a:rPr>
              <a:t>The diagram </a:t>
            </a:r>
            <a:r>
              <a:rPr lang="en-US" i="1" kern="1200" dirty="0" smtClean="0">
                <a:effectLst/>
                <a:latin typeface="Times New Roman" panose="02020603050405020304" pitchFamily="18" charset="0"/>
                <a:ea typeface="Times New Roman" panose="02020603050405020304" pitchFamily="18" charset="0"/>
              </a:rPr>
              <a:t>at left </a:t>
            </a:r>
            <a:r>
              <a:rPr lang="en-US" i="1" kern="1200" dirty="0">
                <a:effectLst/>
                <a:latin typeface="Times New Roman" panose="02020603050405020304" pitchFamily="18" charset="0"/>
                <a:ea typeface="Times New Roman" panose="02020603050405020304" pitchFamily="18" charset="0"/>
              </a:rPr>
              <a:t>illustrates that when a jumper frame is placed over the cells, a reverse current equal to -140 amps/ft² is generated.  </a:t>
            </a:r>
            <a:endParaRPr lang="en-US" sz="2000" dirty="0">
              <a:effectLst/>
              <a:latin typeface="Times New Roman" panose="02020603050405020304" pitchFamily="18" charset="0"/>
              <a:ea typeface="Times New Roman" panose="02020603050405020304" pitchFamily="18" charset="0"/>
            </a:endParaRPr>
          </a:p>
        </p:txBody>
      </p:sp>
      <p:sp>
        <p:nvSpPr>
          <p:cNvPr id="3" name="TextBox 2"/>
          <p:cNvSpPr txBox="1"/>
          <p:nvPr/>
        </p:nvSpPr>
        <p:spPr>
          <a:xfrm>
            <a:off x="6212323" y="1843099"/>
            <a:ext cx="2450456" cy="1477328"/>
          </a:xfrm>
          <a:prstGeom prst="rect">
            <a:avLst/>
          </a:prstGeom>
          <a:noFill/>
        </p:spPr>
        <p:txBody>
          <a:bodyPr wrap="square" rtlCol="0">
            <a:spAutoFit/>
          </a:bodyPr>
          <a:lstStyle/>
          <a:p>
            <a:r>
              <a:rPr lang="en-US" b="1" dirty="0"/>
              <a:t>Note: Even after the rectifier is locked out, an arc flash and shock hazard may still exist.</a:t>
            </a:r>
            <a:endParaRPr lang="en-US" dirty="0"/>
          </a:p>
          <a:p>
            <a:endParaRPr lang="en-US" dirty="0"/>
          </a:p>
        </p:txBody>
      </p:sp>
      <p:pic>
        <p:nvPicPr>
          <p:cNvPr id="15" name="Picture 14" descr="FRMIcon_ContactElectricity_transparen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191" y="1188763"/>
            <a:ext cx="666115" cy="586670"/>
          </a:xfrm>
          <a:prstGeom prst="rect">
            <a:avLst/>
          </a:prstGeom>
          <a:noFill/>
          <a:ln>
            <a:noFill/>
          </a:ln>
          <a:effectLst/>
        </p:spPr>
      </p:pic>
    </p:spTree>
    <p:custDataLst>
      <p:tags r:id="rId1"/>
    </p:custDataLst>
    <p:extLst>
      <p:ext uri="{BB962C8B-B14F-4D97-AF65-F5344CB8AC3E}">
        <p14:creationId xmlns:p14="http://schemas.microsoft.com/office/powerpoint/2010/main" val="10480138"/>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7470" y="1561729"/>
            <a:ext cx="8115521" cy="3670671"/>
          </a:xfrm>
          <a:prstGeom prst="rect">
            <a:avLst/>
          </a:prstGeom>
        </p:spPr>
      </p:pic>
      <p:sp>
        <p:nvSpPr>
          <p:cNvPr id="11" name="Text Placeholder 3"/>
          <p:cNvSpPr>
            <a:spLocks noGrp="1"/>
          </p:cNvSpPr>
          <p:nvPr>
            <p:ph type="body" sz="quarter" idx="14"/>
          </p:nvPr>
        </p:nvSpPr>
        <p:spPr>
          <a:xfrm>
            <a:off x="395569" y="1178806"/>
            <a:ext cx="8001302" cy="372592"/>
          </a:xfrm>
        </p:spPr>
        <p:txBody>
          <a:bodyPr/>
          <a:lstStyle/>
          <a:p>
            <a:pPr marL="0" indent="0">
              <a:spcBef>
                <a:spcPts val="1200"/>
              </a:spcBef>
              <a:spcAft>
                <a:spcPts val="600"/>
              </a:spcAft>
              <a:buNone/>
            </a:pPr>
            <a:r>
              <a:rPr lang="en-US" b="1" dirty="0" smtClean="0"/>
              <a:t>Breaking Cell Contact</a:t>
            </a:r>
          </a:p>
        </p:txBody>
      </p:sp>
      <p:sp>
        <p:nvSpPr>
          <p:cNvPr id="4" name="Text Placeholder 3"/>
          <p:cNvSpPr>
            <a:spLocks noGrp="1"/>
          </p:cNvSpPr>
          <p:nvPr>
            <p:ph type="body" sz="quarter" idx="15"/>
          </p:nvPr>
        </p:nvSpPr>
        <p:spPr>
          <a:xfrm>
            <a:off x="395568" y="400692"/>
            <a:ext cx="6857639" cy="698643"/>
          </a:xfrm>
        </p:spPr>
        <p:txBody>
          <a:bodyPr/>
          <a:lstStyle/>
          <a:p>
            <a:r>
              <a:rPr lang="en-US" dirty="0" smtClean="0"/>
              <a:t>Tankhouse Processes</a:t>
            </a:r>
            <a:endParaRPr lang="en-US" dirty="0"/>
          </a:p>
        </p:txBody>
      </p:sp>
      <p:sp>
        <p:nvSpPr>
          <p:cNvPr id="12" name="Slide Number Placeholder 2"/>
          <p:cNvSpPr txBox="1">
            <a:spLocks/>
          </p:cNvSpPr>
          <p:nvPr/>
        </p:nvSpPr>
        <p:spPr>
          <a:xfrm>
            <a:off x="7343292" y="6451600"/>
            <a:ext cx="1541401" cy="316409"/>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CE95213-8A3A-47CF-B992-DEFB84E9041E}" type="slidenum">
              <a:rPr lang="en-US" smtClean="0"/>
              <a:pPr algn="ctr"/>
              <a:t>9</a:t>
            </a:fld>
            <a:endParaRPr lang="en-US" dirty="0"/>
          </a:p>
        </p:txBody>
      </p:sp>
      <p:sp>
        <p:nvSpPr>
          <p:cNvPr id="7" name="Footer Placeholder 1"/>
          <p:cNvSpPr>
            <a:spLocks noGrp="1"/>
          </p:cNvSpPr>
          <p:nvPr>
            <p:ph type="ftr" sz="quarter" idx="11"/>
          </p:nvPr>
        </p:nvSpPr>
        <p:spPr>
          <a:xfrm>
            <a:off x="389218" y="6425110"/>
            <a:ext cx="5486400" cy="365125"/>
          </a:xfrm>
        </p:spPr>
        <p:txBody>
          <a:bodyPr/>
          <a:lstStyle/>
          <a:p>
            <a:pPr algn="l"/>
            <a:r>
              <a:rPr lang="en-US" dirty="0" smtClean="0"/>
              <a:t>TANKHOUSE ELECTRICAL SAFETY  HYD FCX2025C </a:t>
            </a:r>
            <a:r>
              <a:rPr lang="en-US" dirty="0" smtClean="0">
                <a:solidFill>
                  <a:srgbClr val="C00000"/>
                </a:solidFill>
              </a:rPr>
              <a:t>VER. 2</a:t>
            </a:r>
            <a:endParaRPr lang="en-US" dirty="0">
              <a:solidFill>
                <a:srgbClr val="C00000"/>
              </a:solidFill>
            </a:endParaRPr>
          </a:p>
        </p:txBody>
      </p:sp>
      <p:sp>
        <p:nvSpPr>
          <p:cNvPr id="8" name="Rectangle 7"/>
          <p:cNvSpPr/>
          <p:nvPr/>
        </p:nvSpPr>
        <p:spPr>
          <a:xfrm>
            <a:off x="4578548" y="2083827"/>
            <a:ext cx="3905051" cy="54507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4109" y="2744108"/>
            <a:ext cx="3818319" cy="1152994"/>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8548" y="2768431"/>
            <a:ext cx="3818319" cy="767759"/>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4109" y="4052696"/>
            <a:ext cx="3818319" cy="509298"/>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78547" y="4058710"/>
            <a:ext cx="3818319" cy="509297"/>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7901" y="4695132"/>
            <a:ext cx="3818319" cy="387811"/>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78546" y="4661656"/>
            <a:ext cx="3818319" cy="482983"/>
          </a:xfrm>
          <a:prstGeom prst="rect">
            <a:avLst/>
          </a:prstGeom>
          <a:solidFill>
            <a:srgbClr val="D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92131771"/>
      </p:ext>
    </p:extLst>
  </p:cSld>
  <p:clrMapOvr>
    <a:masterClrMapping/>
  </p:clrMapOvr>
  <mc:AlternateContent xmlns:mc="http://schemas.openxmlformats.org/markup-compatibility/2006" xmlns:p14="http://schemas.microsoft.com/office/powerpoint/2010/main">
    <mc:Choice Requires="p14">
      <p:transition spd="slow" p14:dur="2000" advTm="26476"/>
    </mc:Choice>
    <mc:Fallback xmlns="">
      <p:transition spd="slow" advTm="26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6.3|6|4.3"/>
</p:tagLst>
</file>

<file path=ppt/tags/tag10.xml><?xml version="1.0" encoding="utf-8"?>
<p:tagLst xmlns:a="http://schemas.openxmlformats.org/drawingml/2006/main" xmlns:r="http://schemas.openxmlformats.org/officeDocument/2006/relationships" xmlns:p="http://schemas.openxmlformats.org/presentationml/2006/main">
  <p:tag name="TIMING" val="|4.6|6.3|6|4.3"/>
</p:tagLst>
</file>

<file path=ppt/tags/tag11.xml><?xml version="1.0" encoding="utf-8"?>
<p:tagLst xmlns:a="http://schemas.openxmlformats.org/drawingml/2006/main" xmlns:r="http://schemas.openxmlformats.org/officeDocument/2006/relationships" xmlns:p="http://schemas.openxmlformats.org/presentationml/2006/main">
  <p:tag name="TIMING" val="|4.6|6.3|6|4.3"/>
</p:tagLst>
</file>

<file path=ppt/tags/tag12.xml><?xml version="1.0" encoding="utf-8"?>
<p:tagLst xmlns:a="http://schemas.openxmlformats.org/drawingml/2006/main" xmlns:r="http://schemas.openxmlformats.org/officeDocument/2006/relationships" xmlns:p="http://schemas.openxmlformats.org/presentationml/2006/main">
  <p:tag name="TIMING" val="|4.6|6.3|6|4.3"/>
</p:tagLst>
</file>

<file path=ppt/tags/tag13.xml><?xml version="1.0" encoding="utf-8"?>
<p:tagLst xmlns:a="http://schemas.openxmlformats.org/drawingml/2006/main" xmlns:r="http://schemas.openxmlformats.org/officeDocument/2006/relationships" xmlns:p="http://schemas.openxmlformats.org/presentationml/2006/main">
  <p:tag name="TIMING" val="|4.6|6.3|6|4.3"/>
</p:tagLst>
</file>

<file path=ppt/tags/tag14.xml><?xml version="1.0" encoding="utf-8"?>
<p:tagLst xmlns:a="http://schemas.openxmlformats.org/drawingml/2006/main" xmlns:r="http://schemas.openxmlformats.org/officeDocument/2006/relationships" xmlns:p="http://schemas.openxmlformats.org/presentationml/2006/main">
  <p:tag name="TIMING" val="|4.6|6.3|6|4.3"/>
</p:tagLst>
</file>

<file path=ppt/tags/tag15.xml><?xml version="1.0" encoding="utf-8"?>
<p:tagLst xmlns:a="http://schemas.openxmlformats.org/drawingml/2006/main" xmlns:r="http://schemas.openxmlformats.org/officeDocument/2006/relationships" xmlns:p="http://schemas.openxmlformats.org/presentationml/2006/main">
  <p:tag name="TIMING" val="|4.6|6.3|6|4.3"/>
</p:tagLst>
</file>

<file path=ppt/tags/tag16.xml><?xml version="1.0" encoding="utf-8"?>
<p:tagLst xmlns:a="http://schemas.openxmlformats.org/drawingml/2006/main" xmlns:r="http://schemas.openxmlformats.org/officeDocument/2006/relationships" xmlns:p="http://schemas.openxmlformats.org/presentationml/2006/main">
  <p:tag name="TIMING" val="|4.6|6.3|6|4.3"/>
</p:tagLst>
</file>

<file path=ppt/tags/tag17.xml><?xml version="1.0" encoding="utf-8"?>
<p:tagLst xmlns:a="http://schemas.openxmlformats.org/drawingml/2006/main" xmlns:r="http://schemas.openxmlformats.org/officeDocument/2006/relationships" xmlns:p="http://schemas.openxmlformats.org/presentationml/2006/main">
  <p:tag name="TIMING" val="|4.6|6.3|6|4.3"/>
</p:tagLst>
</file>

<file path=ppt/tags/tag18.xml><?xml version="1.0" encoding="utf-8"?>
<p:tagLst xmlns:a="http://schemas.openxmlformats.org/drawingml/2006/main" xmlns:r="http://schemas.openxmlformats.org/officeDocument/2006/relationships" xmlns:p="http://schemas.openxmlformats.org/presentationml/2006/main">
  <p:tag name="TIMING" val="|4.6|6.3|6|4.3"/>
</p:tagLst>
</file>

<file path=ppt/tags/tag19.xml><?xml version="1.0" encoding="utf-8"?>
<p:tagLst xmlns:a="http://schemas.openxmlformats.org/drawingml/2006/main" xmlns:r="http://schemas.openxmlformats.org/officeDocument/2006/relationships" xmlns:p="http://schemas.openxmlformats.org/presentationml/2006/main">
  <p:tag name="TIMING" val="|4.6|6.3|6|4.3"/>
</p:tagLst>
</file>

<file path=ppt/tags/tag2.xml><?xml version="1.0" encoding="utf-8"?>
<p:tagLst xmlns:a="http://schemas.openxmlformats.org/drawingml/2006/main" xmlns:r="http://schemas.openxmlformats.org/officeDocument/2006/relationships" xmlns:p="http://schemas.openxmlformats.org/presentationml/2006/main">
  <p:tag name="TIMING" val="|4.6|6.3|6|4.3"/>
</p:tagLst>
</file>

<file path=ppt/tags/tag20.xml><?xml version="1.0" encoding="utf-8"?>
<p:tagLst xmlns:a="http://schemas.openxmlformats.org/drawingml/2006/main" xmlns:r="http://schemas.openxmlformats.org/officeDocument/2006/relationships" xmlns:p="http://schemas.openxmlformats.org/presentationml/2006/main">
  <p:tag name="TIMING" val="|4.6|6.3|6|4.3"/>
</p:tagLst>
</file>

<file path=ppt/tags/tag21.xml><?xml version="1.0" encoding="utf-8"?>
<p:tagLst xmlns:a="http://schemas.openxmlformats.org/drawingml/2006/main" xmlns:r="http://schemas.openxmlformats.org/officeDocument/2006/relationships" xmlns:p="http://schemas.openxmlformats.org/presentationml/2006/main">
  <p:tag name="TIMING" val="|4.6|6.3|6|4.3"/>
</p:tagLst>
</file>

<file path=ppt/tags/tag22.xml><?xml version="1.0" encoding="utf-8"?>
<p:tagLst xmlns:a="http://schemas.openxmlformats.org/drawingml/2006/main" xmlns:r="http://schemas.openxmlformats.org/officeDocument/2006/relationships" xmlns:p="http://schemas.openxmlformats.org/presentationml/2006/main">
  <p:tag name="TIMING" val="|4.6|6.3|6|4.3"/>
</p:tagLst>
</file>

<file path=ppt/tags/tag23.xml><?xml version="1.0" encoding="utf-8"?>
<p:tagLst xmlns:a="http://schemas.openxmlformats.org/drawingml/2006/main" xmlns:r="http://schemas.openxmlformats.org/officeDocument/2006/relationships" xmlns:p="http://schemas.openxmlformats.org/presentationml/2006/main">
  <p:tag name="TIMING" val="|4.6|6.3|6|4.3"/>
</p:tagLst>
</file>

<file path=ppt/tags/tag24.xml><?xml version="1.0" encoding="utf-8"?>
<p:tagLst xmlns:a="http://schemas.openxmlformats.org/drawingml/2006/main" xmlns:r="http://schemas.openxmlformats.org/officeDocument/2006/relationships" xmlns:p="http://schemas.openxmlformats.org/presentationml/2006/main">
  <p:tag name="TIMING" val="|4.6|6.3|6|4.3"/>
</p:tagLst>
</file>

<file path=ppt/tags/tag25.xml><?xml version="1.0" encoding="utf-8"?>
<p:tagLst xmlns:a="http://schemas.openxmlformats.org/drawingml/2006/main" xmlns:r="http://schemas.openxmlformats.org/officeDocument/2006/relationships" xmlns:p="http://schemas.openxmlformats.org/presentationml/2006/main">
  <p:tag name="TIMING" val="|4.6|6.3|6|4.3"/>
</p:tagLst>
</file>

<file path=ppt/tags/tag26.xml><?xml version="1.0" encoding="utf-8"?>
<p:tagLst xmlns:a="http://schemas.openxmlformats.org/drawingml/2006/main" xmlns:r="http://schemas.openxmlformats.org/officeDocument/2006/relationships" xmlns:p="http://schemas.openxmlformats.org/presentationml/2006/main">
  <p:tag name="TIMING" val="|4.6|6.3|6|4.3"/>
</p:tagLst>
</file>

<file path=ppt/tags/tag27.xml><?xml version="1.0" encoding="utf-8"?>
<p:tagLst xmlns:a="http://schemas.openxmlformats.org/drawingml/2006/main" xmlns:r="http://schemas.openxmlformats.org/officeDocument/2006/relationships" xmlns:p="http://schemas.openxmlformats.org/presentationml/2006/main">
  <p:tag name="TIMING" val="|4.6|6.3|6|4.3"/>
</p:tagLst>
</file>

<file path=ppt/tags/tag28.xml><?xml version="1.0" encoding="utf-8"?>
<p:tagLst xmlns:a="http://schemas.openxmlformats.org/drawingml/2006/main" xmlns:r="http://schemas.openxmlformats.org/officeDocument/2006/relationships" xmlns:p="http://schemas.openxmlformats.org/presentationml/2006/main">
  <p:tag name="TIMING" val="|4.6|6.3|6|4.3"/>
</p:tagLst>
</file>

<file path=ppt/tags/tag29.xml><?xml version="1.0" encoding="utf-8"?>
<p:tagLst xmlns:a="http://schemas.openxmlformats.org/drawingml/2006/main" xmlns:r="http://schemas.openxmlformats.org/officeDocument/2006/relationships" xmlns:p="http://schemas.openxmlformats.org/presentationml/2006/main">
  <p:tag name="TIMING" val="|4.6|6.3|6|4.3"/>
</p:tagLst>
</file>

<file path=ppt/tags/tag3.xml><?xml version="1.0" encoding="utf-8"?>
<p:tagLst xmlns:a="http://schemas.openxmlformats.org/drawingml/2006/main" xmlns:r="http://schemas.openxmlformats.org/officeDocument/2006/relationships" xmlns:p="http://schemas.openxmlformats.org/presentationml/2006/main">
  <p:tag name="TIMING" val="|4.6|6.3|6|4.3"/>
</p:tagLst>
</file>

<file path=ppt/tags/tag30.xml><?xml version="1.0" encoding="utf-8"?>
<p:tagLst xmlns:a="http://schemas.openxmlformats.org/drawingml/2006/main" xmlns:r="http://schemas.openxmlformats.org/officeDocument/2006/relationships" xmlns:p="http://schemas.openxmlformats.org/presentationml/2006/main">
  <p:tag name="TIMING" val="|4.6|6.3|6|4.3"/>
</p:tagLst>
</file>

<file path=ppt/tags/tag31.xml><?xml version="1.0" encoding="utf-8"?>
<p:tagLst xmlns:a="http://schemas.openxmlformats.org/drawingml/2006/main" xmlns:r="http://schemas.openxmlformats.org/officeDocument/2006/relationships" xmlns:p="http://schemas.openxmlformats.org/presentationml/2006/main">
  <p:tag name="TIMING" val="|4.6|6.3|6|4.3"/>
</p:tagLst>
</file>

<file path=ppt/tags/tag32.xml><?xml version="1.0" encoding="utf-8"?>
<p:tagLst xmlns:a="http://schemas.openxmlformats.org/drawingml/2006/main" xmlns:r="http://schemas.openxmlformats.org/officeDocument/2006/relationships" xmlns:p="http://schemas.openxmlformats.org/presentationml/2006/main">
  <p:tag name="TIMING" val="|4.6|6.3|6|4.3"/>
</p:tagLst>
</file>

<file path=ppt/tags/tag33.xml><?xml version="1.0" encoding="utf-8"?>
<p:tagLst xmlns:a="http://schemas.openxmlformats.org/drawingml/2006/main" xmlns:r="http://schemas.openxmlformats.org/officeDocument/2006/relationships" xmlns:p="http://schemas.openxmlformats.org/presentationml/2006/main">
  <p:tag name="TIMING" val="|4.6|6.3|6|4.3"/>
</p:tagLst>
</file>

<file path=ppt/tags/tag34.xml><?xml version="1.0" encoding="utf-8"?>
<p:tagLst xmlns:a="http://schemas.openxmlformats.org/drawingml/2006/main" xmlns:r="http://schemas.openxmlformats.org/officeDocument/2006/relationships" xmlns:p="http://schemas.openxmlformats.org/presentationml/2006/main">
  <p:tag name="TIMING" val="|4.6|6.3|6|4.3"/>
</p:tagLst>
</file>

<file path=ppt/tags/tag35.xml><?xml version="1.0" encoding="utf-8"?>
<p:tagLst xmlns:a="http://schemas.openxmlformats.org/drawingml/2006/main" xmlns:r="http://schemas.openxmlformats.org/officeDocument/2006/relationships" xmlns:p="http://schemas.openxmlformats.org/presentationml/2006/main">
  <p:tag name="TIMING" val="|4.6|6.3|6|4.3"/>
</p:tagLst>
</file>

<file path=ppt/tags/tag36.xml><?xml version="1.0" encoding="utf-8"?>
<p:tagLst xmlns:a="http://schemas.openxmlformats.org/drawingml/2006/main" xmlns:r="http://schemas.openxmlformats.org/officeDocument/2006/relationships" xmlns:p="http://schemas.openxmlformats.org/presentationml/2006/main">
  <p:tag name="TIMING" val="|4.6|6.3|6|4.3"/>
</p:tagLst>
</file>

<file path=ppt/tags/tag37.xml><?xml version="1.0" encoding="utf-8"?>
<p:tagLst xmlns:a="http://schemas.openxmlformats.org/drawingml/2006/main" xmlns:r="http://schemas.openxmlformats.org/officeDocument/2006/relationships" xmlns:p="http://schemas.openxmlformats.org/presentationml/2006/main">
  <p:tag name="TIMING" val="|4.6|6.3|6|4.3"/>
</p:tagLst>
</file>

<file path=ppt/tags/tag4.xml><?xml version="1.0" encoding="utf-8"?>
<p:tagLst xmlns:a="http://schemas.openxmlformats.org/drawingml/2006/main" xmlns:r="http://schemas.openxmlformats.org/officeDocument/2006/relationships" xmlns:p="http://schemas.openxmlformats.org/presentationml/2006/main">
  <p:tag name="TIMING" val="|4.6|6.3|6|4.3"/>
</p:tagLst>
</file>

<file path=ppt/tags/tag5.xml><?xml version="1.0" encoding="utf-8"?>
<p:tagLst xmlns:a="http://schemas.openxmlformats.org/drawingml/2006/main" xmlns:r="http://schemas.openxmlformats.org/officeDocument/2006/relationships" xmlns:p="http://schemas.openxmlformats.org/presentationml/2006/main">
  <p:tag name="TIMING" val="|4.6|6.3|6|4.3"/>
</p:tagLst>
</file>

<file path=ppt/tags/tag6.xml><?xml version="1.0" encoding="utf-8"?>
<p:tagLst xmlns:a="http://schemas.openxmlformats.org/drawingml/2006/main" xmlns:r="http://schemas.openxmlformats.org/officeDocument/2006/relationships" xmlns:p="http://schemas.openxmlformats.org/presentationml/2006/main">
  <p:tag name="TIMING" val="|4.6|6.3|6|4.3"/>
</p:tagLst>
</file>

<file path=ppt/tags/tag7.xml><?xml version="1.0" encoding="utf-8"?>
<p:tagLst xmlns:a="http://schemas.openxmlformats.org/drawingml/2006/main" xmlns:r="http://schemas.openxmlformats.org/officeDocument/2006/relationships" xmlns:p="http://schemas.openxmlformats.org/presentationml/2006/main">
  <p:tag name="TIMING" val="|4.6|6.3|6|4.3"/>
</p:tagLst>
</file>

<file path=ppt/tags/tag8.xml><?xml version="1.0" encoding="utf-8"?>
<p:tagLst xmlns:a="http://schemas.openxmlformats.org/drawingml/2006/main" xmlns:r="http://schemas.openxmlformats.org/officeDocument/2006/relationships" xmlns:p="http://schemas.openxmlformats.org/presentationml/2006/main">
  <p:tag name="TIMING" val="|4.6|6.3|6|4.3"/>
</p:tagLst>
</file>

<file path=ppt/tags/tag9.xml><?xml version="1.0" encoding="utf-8"?>
<p:tagLst xmlns:a="http://schemas.openxmlformats.org/drawingml/2006/main" xmlns:r="http://schemas.openxmlformats.org/officeDocument/2006/relationships" xmlns:p="http://schemas.openxmlformats.org/presentationml/2006/main">
  <p:tag name="TIMING" val="|4.6|6.3|6|4.3"/>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FM_x0020_DPT xmlns="b5ba0a33-b247-4d4b-b9ae-c709af684fd3">Human Resources</FM_x0020_DPT>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Train</TermName>
          <TermId xmlns="http://schemas.microsoft.com/office/infopath/2007/PartnerControls">c7e8ba18-c9ba-401f-8a3d-ab16b1aeb6a0</TermId>
        </TermInfo>
      </Terms>
    </FM_x0020_Ent_x0020_TaxonomyTaxHTField0>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0894e8d6-3bdc-40a3-911f-78a49a2ba456</TermId>
        </TermInfo>
      </Terms>
    </FM_x0020_Doc_x0020_TypeTaxHTField0>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5648ecb6-843d-42d8-8ec5-901cd2d614fb</TermId>
        </TermInfo>
      </Terms>
    </o79fb0eb13274969baa8945b2a62dcda>
    <TaxCatchAll xmlns="b5ba0a33-b247-4d4b-b9ae-c709af684fd3">
      <Value>52</Value>
      <Value>23</Value>
      <Value>114</Value>
      <Value>9</Value>
      <Value>44</Value>
    </TaxCatchAll>
    <FM_x0020_LOC xmlns="b5ba0a33-b247-4d4b-b9ae-c709af684fd3">Mine Training Institute</FM_x0020_LOC>
    <_ip_UnifiedCompliancePolicyUIAction xmlns="http://schemas.microsoft.com/sharepoint/v3" xsi:nil="true"/>
    <a0a882b4cf6e4552977556b03a7b624b xmlns="53d28b8c-eb58-44d7-87aa-8c57ee0de470">
      <Terms xmlns="http://schemas.microsoft.com/office/infopath/2007/PartnerControls">
        <TermInfo xmlns="http://schemas.microsoft.com/office/infopath/2007/PartnerControls">
          <TermName xmlns="http://schemas.microsoft.com/office/infopath/2007/PartnerControls">Facilitator Presentation</TermName>
          <TermId xmlns="http://schemas.microsoft.com/office/infopath/2007/PartnerControls">301d71f6-f435-4af7-9fd0-d5282897076a</TermId>
        </TermInfo>
      </Terms>
    </a0a882b4cf6e4552977556b03a7b624b>
    <_ip_UnifiedCompliancePolicyProperties xmlns="http://schemas.microsoft.com/sharepoint/v3" xsi:nil="true"/>
    <isArchive xmlns="53d28b8c-eb58-44d7-87aa-8c57ee0de470">false</isArchive>
    <le4b7b4580bd46459214883069e3a18d xmlns="53d28b8c-eb58-44d7-87aa-8c57ee0de470">
      <Terms xmlns="http://schemas.microsoft.com/office/infopath/2007/PartnerControls">
        <TermInfo xmlns="http://schemas.microsoft.com/office/infopath/2007/PartnerControls">
          <TermName xmlns="http://schemas.microsoft.com/office/infopath/2007/PartnerControls">Hydromet</TermName>
          <TermId xmlns="http://schemas.microsoft.com/office/infopath/2007/PartnerControls">e67de9a1-5e92-4cb5-9964-e4b736f7dd3f</TermId>
        </TermInfo>
      </Terms>
    </le4b7b4580bd46459214883069e3a18d>
    <Course_x0020_Code xmlns="53d28b8c-eb58-44d7-87aa-8c57ee0de470">HYD FCX2025C</Course_x0020_Code>
  </documentManagement>
</p:properties>
</file>

<file path=customXml/item2.xml><?xml version="1.0" encoding="utf-8"?>
<?mso-contentType ?>
<SharedContentType xmlns="Microsoft.SharePoint.Taxonomy.ContentTypeSync" SourceId="b7e16863-b940-4291-96f8-ad8461baff96" ContentTypeId="0x01010046829DE55437B147B48D1766376E3D6B"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Learning Content" ma:contentTypeID="0x01010046829DE55437B147B48D1766376E3D6B00F97DF3A8579A634D8806E108BC6ED99500DBCDF2A5234363409A996C2812A1462E" ma:contentTypeVersion="14" ma:contentTypeDescription="" ma:contentTypeScope="" ma:versionID="75655d7decbaac52d1ae05442178ed6e">
  <xsd:schema xmlns:xsd="http://www.w3.org/2001/XMLSchema" xmlns:xs="http://www.w3.org/2001/XMLSchema" xmlns:p="http://schemas.microsoft.com/office/2006/metadata/properties" xmlns:ns1="http://schemas.microsoft.com/sharepoint/v3" xmlns:ns2="b5ba0a33-b247-4d4b-b9ae-c709af684fd3" xmlns:ns3="53d28b8c-eb58-44d7-87aa-8c57ee0de470" targetNamespace="http://schemas.microsoft.com/office/2006/metadata/properties" ma:root="true" ma:fieldsID="ab7e9238dbcbaa30849098f2d7f34100" ns1:_="" ns2:_="" ns3:_="">
    <xsd:import namespace="http://schemas.microsoft.com/sharepoint/v3"/>
    <xsd:import namespace="b5ba0a33-b247-4d4b-b9ae-c709af684fd3"/>
    <xsd:import namespace="53d28b8c-eb58-44d7-87aa-8c57ee0de470"/>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3:Course_x0020_Code" minOccurs="0"/>
                <xsd:element ref="ns3:le4b7b4580bd46459214883069e3a18d" minOccurs="0"/>
                <xsd:element ref="ns1:_ip_UnifiedCompliancePolicyProperties" minOccurs="0"/>
                <xsd:element ref="ns1:_ip_UnifiedCompliancePolicyUIAction" minOccurs="0"/>
                <xsd:element ref="ns3:isArchive" minOccurs="0"/>
                <xsd:element ref="ns3:a0a882b4cf6e4552977556b03a7b624b" minOccurs="0"/>
                <xsd:element ref="ns2:FM_x0020_LO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13a180ca-75a6-4419-b62e-731a1baaa59b}" ma:internalName="TaxCatchAll" ma:showField="CatchAllData" ma:web="53d28b8c-eb58-44d7-87aa-8c57ee0de47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13a180ca-75a6-4419-b62e-731a1baaa59b}" ma:internalName="TaxCatchAllLabel" ma:readOnly="true" ma:showField="CatchAllDataLabel" ma:web="53d28b8c-eb58-44d7-87aa-8c57ee0de470">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25" nillable="true" ma:displayName="FM LOC" ma:description="This column is used to assign Location" ma:format="Dropdown"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53d28b8c-eb58-44d7-87aa-8c57ee0de470" elementFormDefault="qualified">
    <xsd:import namespace="http://schemas.microsoft.com/office/2006/documentManagement/types"/>
    <xsd:import namespace="http://schemas.microsoft.com/office/infopath/2007/PartnerControls"/>
    <xsd:element name="Course_x0020_Code" ma:index="18" nillable="true" ma:displayName="Course Code" ma:internalName="Course_x0020_Code">
      <xsd:simpleType>
        <xsd:restriction base="dms:Text">
          <xsd:maxLength value="255"/>
        </xsd:restriction>
      </xsd:simpleType>
    </xsd:element>
    <xsd:element name="le4b7b4580bd46459214883069e3a18d" ma:index="19" nillable="true" ma:taxonomy="true" ma:internalName="le4b7b4580bd46459214883069e3a18d" ma:taxonomyFieldName="Course_x0020_Group" ma:displayName="Course Group" ma:default="" ma:fieldId="{5e4b7b45-80bd-4645-9214-883069e3a18d}" ma:sspId="b7e16863-b940-4291-96f8-ad8461baff96" ma:termSetId="7afb5f7f-44cf-4f4c-b979-4ca38eae3e13" ma:anchorId="00000000-0000-0000-0000-000000000000" ma:open="false" ma:isKeyword="false">
      <xsd:complexType>
        <xsd:sequence>
          <xsd:element ref="pc:Terms" minOccurs="0" maxOccurs="1"/>
        </xsd:sequence>
      </xsd:complexType>
    </xsd:element>
    <xsd:element name="isArchive" ma:index="23" nillable="true" ma:displayName="isArchive" ma:default="0" ma:internalName="isArchive">
      <xsd:simpleType>
        <xsd:restriction base="dms:Boolean"/>
      </xsd:simpleType>
    </xsd:element>
    <xsd:element name="a0a882b4cf6e4552977556b03a7b624b" ma:index="24" ma:taxonomy="true" ma:internalName="a0a882b4cf6e4552977556b03a7b624b" ma:taxonomyFieldName="Document_x0020_Type" ma:displayName="Document Type" ma:readOnly="false" ma:default="" ma:fieldId="{a0a882b4-cf6e-4552-9775-56b03a7b624b}" ma:sspId="b7e16863-b940-4291-96f8-ad8461baff96" ma:termSetId="806960dd-2bd1-49d4-999d-1396b928405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A62C17-DBD6-474E-BB18-2C7A044DC1CF}">
  <ds:schemaRefs>
    <ds:schemaRef ds:uri="http://schemas.microsoft.com/office/2006/metadata/properties"/>
    <ds:schemaRef ds:uri="http://schemas.microsoft.com/office/infopath/2007/PartnerControls"/>
    <ds:schemaRef ds:uri="b5ba0a33-b247-4d4b-b9ae-c709af684fd3"/>
    <ds:schemaRef ds:uri="24dcb56b-68aa-4ec8-b700-9b73f668f6bb"/>
  </ds:schemaRefs>
</ds:datastoreItem>
</file>

<file path=customXml/itemProps2.xml><?xml version="1.0" encoding="utf-8"?>
<ds:datastoreItem xmlns:ds="http://schemas.openxmlformats.org/officeDocument/2006/customXml" ds:itemID="{032A7F24-D717-4C96-A7BA-A1EC0AD724A6}">
  <ds:schemaRefs>
    <ds:schemaRef ds:uri="Microsoft.SharePoint.Taxonomy.ContentTypeSync"/>
  </ds:schemaRefs>
</ds:datastoreItem>
</file>

<file path=customXml/itemProps3.xml><?xml version="1.0" encoding="utf-8"?>
<ds:datastoreItem xmlns:ds="http://schemas.openxmlformats.org/officeDocument/2006/customXml" ds:itemID="{21ACC142-5EC4-4E67-A3F5-D98493876815}">
  <ds:schemaRefs>
    <ds:schemaRef ds:uri="http://schemas.microsoft.com/sharepoint/v3/contenttype/forms"/>
  </ds:schemaRefs>
</ds:datastoreItem>
</file>

<file path=customXml/itemProps4.xml><?xml version="1.0" encoding="utf-8"?>
<ds:datastoreItem xmlns:ds="http://schemas.openxmlformats.org/officeDocument/2006/customXml" ds:itemID="{C4F5FD58-22D7-46AA-925C-1E15D58F97B4}"/>
</file>

<file path=docProps/app.xml><?xml version="1.0" encoding="utf-8"?>
<Properties xmlns="http://schemas.openxmlformats.org/officeDocument/2006/extended-properties" xmlns:vt="http://schemas.openxmlformats.org/officeDocument/2006/docPropsVTypes">
  <Template>Office Theme</Template>
  <TotalTime>0</TotalTime>
  <Words>2832</Words>
  <Application>Microsoft Office PowerPoint</Application>
  <PresentationFormat>On-screen Show (4:3)</PresentationFormat>
  <Paragraphs>357</Paragraphs>
  <Slides>50</Slides>
  <Notes>50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50</vt:i4>
      </vt:variant>
    </vt:vector>
  </HeadingPairs>
  <TitlesOfParts>
    <vt:vector size="60" baseType="lpstr">
      <vt:lpstr>Arial</vt:lpstr>
      <vt:lpstr>Arial Black</vt:lpstr>
      <vt:lpstr>Arial Narrow</vt:lpstr>
      <vt:lpstr>Calibri</vt:lpstr>
      <vt:lpstr>Calibri Light</vt:lpstr>
      <vt:lpstr>Times New Roman</vt:lpstr>
      <vt:lpstr>Wingdings</vt:lpstr>
      <vt:lpstr>1_Custom Design</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5_Ppt_ModFive_051619</dc:title>
  <dc:creator/>
  <cp:lastModifiedBy/>
  <cp:revision>1</cp:revision>
  <dcterms:created xsi:type="dcterms:W3CDTF">2016-08-12T21:48:08Z</dcterms:created>
  <dcterms:modified xsi:type="dcterms:W3CDTF">2019-06-11T18:51:21Z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0x01010046829DE55437B147B48D1766376E3D6B00F97DF3A8579A634D8806E108BC6ED99500DBCDF2A5234363409A996C2812A1462E</vt:lpwstr>
  </property>
  <property fmtid="{D5CDD505-2E9C-101B-9397-08002B2CF9AE}" pid="3" name="FM Retention Category">
    <vt:lpwstr>23;#Administration|5648ecb6-843d-42d8-8ec5-901cd2d614fb</vt:lpwstr>
  </property>
  <property fmtid="{D5CDD505-2E9C-101B-9397-08002B2CF9AE}" pid="4" name="FM Doc Type">
    <vt:lpwstr>114;#Presentation|0894e8d6-3bdc-40a3-911f-78a49a2ba456</vt:lpwstr>
  </property>
  <property fmtid="{D5CDD505-2E9C-101B-9397-08002B2CF9AE}" pid="5" name="FM Ent Taxonomy">
    <vt:lpwstr>9;#Train|c7e8ba18-c9ba-401f-8a3d-ab16b1aeb6a0</vt:lpwstr>
  </property>
  <property fmtid="{D5CDD505-2E9C-101B-9397-08002B2CF9AE}" pid="6" name="Course Group">
    <vt:lpwstr>52;#Hydromet|e67de9a1-5e92-4cb5-9964-e4b736f7dd3f</vt:lpwstr>
  </property>
  <property fmtid="{D5CDD505-2E9C-101B-9397-08002B2CF9AE}" pid="7" name="Document Type">
    <vt:lpwstr>44;#Facilitator Presentation|301d71f6-f435-4af7-9fd0-d5282897076a</vt:lpwstr>
  </property>
</Properties>
</file>