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4"/>
  </p:sldMasterIdLst>
  <p:notesMasterIdLst>
    <p:notesMasterId r:id="rId17"/>
  </p:notesMasterIdLst>
  <p:handoutMasterIdLst>
    <p:handoutMasterId r:id="rId18"/>
  </p:handoutMasterIdLst>
  <p:sldIdLst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6" userDrawn="1">
          <p15:clr>
            <a:srgbClr val="A4A3A4"/>
          </p15:clr>
        </p15:guide>
        <p15:guide id="2" orient="horz" pos="628">
          <p15:clr>
            <a:srgbClr val="A4A3A4"/>
          </p15:clr>
        </p15:guide>
        <p15:guide id="3" orient="horz" pos="4320" userDrawn="1">
          <p15:clr>
            <a:srgbClr val="A4A3A4"/>
          </p15:clr>
        </p15:guide>
        <p15:guide id="4" pos="96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56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AA8"/>
    <a:srgbClr val="C7792E"/>
    <a:srgbClr val="49260A"/>
    <a:srgbClr val="9D6125"/>
    <a:srgbClr val="CE7B2F"/>
    <a:srgbClr val="955821"/>
    <a:srgbClr val="975C25"/>
    <a:srgbClr val="3C57A8"/>
    <a:srgbClr val="A85B41"/>
    <a:srgbClr val="E4E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33" autoAdjust="0"/>
    <p:restoredTop sz="96412" autoAdjust="0"/>
  </p:normalViewPr>
  <p:slideViewPr>
    <p:cSldViewPr snapToGrid="0">
      <p:cViewPr varScale="1">
        <p:scale>
          <a:sx n="129" d="100"/>
          <a:sy n="129" d="100"/>
        </p:scale>
        <p:origin x="702" y="120"/>
      </p:cViewPr>
      <p:guideLst>
        <p:guide orient="horz" pos="4266"/>
        <p:guide orient="horz" pos="628"/>
        <p:guide orient="horz" pos="4320"/>
        <p:guide pos="96"/>
        <p:guide pos="2880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1900" y="6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rra, Hector" userId="S::hguerra@fmi.com::acb48d5d-39ca-493d-bb92-7eb2faa4a00f" providerId="AD" clId="Web-{730BA8BE-DBD6-F27F-9441-3108F784A958}"/>
    <pc:docChg chg="mod sldOrd">
      <pc:chgData name="Guerra, Hector" userId="S::hguerra@fmi.com::acb48d5d-39ca-493d-bb92-7eb2faa4a00f" providerId="AD" clId="Web-{730BA8BE-DBD6-F27F-9441-3108F784A958}" dt="2022-09-28T18:25:38.207" v="1"/>
      <pc:docMkLst>
        <pc:docMk/>
      </pc:docMkLst>
      <pc:sldChg chg="ord">
        <pc:chgData name="Guerra, Hector" userId="S::hguerra@fmi.com::acb48d5d-39ca-493d-bb92-7eb2faa4a00f" providerId="AD" clId="Web-{730BA8BE-DBD6-F27F-9441-3108F784A958}" dt="2022-09-28T18:25:38.207" v="1"/>
        <pc:sldMkLst>
          <pc:docMk/>
          <pc:sldMk cId="1691445551" sldId="2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"/>
            <a:ext cx="3169530" cy="4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9" tIns="47787" rIns="95569" bIns="47787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015" y="9"/>
            <a:ext cx="3169529" cy="4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9" tIns="47787" rIns="95569" bIns="47787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58"/>
            <a:ext cx="3169530" cy="4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9" tIns="47787" rIns="95569" bIns="47787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015" y="9120158"/>
            <a:ext cx="3169529" cy="4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9" tIns="47787" rIns="95569" bIns="47787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6FFEE67-25CA-4629-927B-13B15512D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9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3170586" cy="480226"/>
          </a:xfrm>
          <a:prstGeom prst="rect">
            <a:avLst/>
          </a:prstGeom>
        </p:spPr>
        <p:txBody>
          <a:bodyPr vert="horz" lIns="95037" tIns="47519" rIns="95037" bIns="47519" rtlCol="0"/>
          <a:lstStyle>
            <a:lvl1pPr algn="l">
              <a:defRPr sz="9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6" y="2"/>
            <a:ext cx="3170586" cy="480226"/>
          </a:xfrm>
          <a:prstGeom prst="rect">
            <a:avLst/>
          </a:prstGeom>
        </p:spPr>
        <p:txBody>
          <a:bodyPr vert="horz" lIns="95037" tIns="47519" rIns="95037" bIns="47519" rtlCol="0"/>
          <a:lstStyle>
            <a:lvl1pPr algn="r">
              <a:defRPr sz="900"/>
            </a:lvl1pPr>
          </a:lstStyle>
          <a:p>
            <a:fld id="{0EC17002-1EEE-4D10-9594-B541A3FD9614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437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37" tIns="47519" rIns="95037" bIns="475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93" y="4561321"/>
            <a:ext cx="5850835" cy="4320375"/>
          </a:xfrm>
          <a:prstGeom prst="rect">
            <a:avLst/>
          </a:prstGeom>
        </p:spPr>
        <p:txBody>
          <a:bodyPr vert="horz" lIns="95037" tIns="47519" rIns="95037" bIns="475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119325"/>
            <a:ext cx="3170586" cy="480226"/>
          </a:xfrm>
          <a:prstGeom prst="rect">
            <a:avLst/>
          </a:prstGeom>
        </p:spPr>
        <p:txBody>
          <a:bodyPr vert="horz" lIns="95037" tIns="47519" rIns="95037" bIns="47519" rtlCol="0" anchor="b"/>
          <a:lstStyle>
            <a:lvl1pPr algn="l"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6" y="9119325"/>
            <a:ext cx="3170586" cy="480226"/>
          </a:xfrm>
          <a:prstGeom prst="rect">
            <a:avLst/>
          </a:prstGeom>
        </p:spPr>
        <p:txBody>
          <a:bodyPr vert="horz" lIns="95037" tIns="47519" rIns="95037" bIns="47519" rtlCol="0" anchor="b"/>
          <a:lstStyle>
            <a:lvl1pPr algn="r">
              <a:defRPr sz="900"/>
            </a:lvl1pPr>
          </a:lstStyle>
          <a:p>
            <a:fld id="{0D52685D-44B7-4045-AA63-608C9ACE2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baseline="0" dirty="0"/>
              <a:t> = 2 PPM	(OEL)	H</a:t>
            </a:r>
            <a:r>
              <a:rPr lang="en-US" baseline="-25000" dirty="0"/>
              <a:t>2</a:t>
            </a:r>
            <a:r>
              <a:rPr lang="en-US" baseline="0" dirty="0"/>
              <a:t>O = 10 PPM	 (OEL)	O</a:t>
            </a:r>
            <a:r>
              <a:rPr lang="en-US" baseline="-25000" dirty="0"/>
              <a:t>2</a:t>
            </a:r>
            <a:r>
              <a:rPr lang="en-US" baseline="0" dirty="0"/>
              <a:t> = 19.5% - 23.5% (OEL)		NO</a:t>
            </a:r>
            <a:r>
              <a:rPr lang="en-US" baseline="-25000" dirty="0"/>
              <a:t>2</a:t>
            </a:r>
            <a:r>
              <a:rPr lang="en-US" baseline="0" dirty="0"/>
              <a:t> = 0.2 PPM (OEL)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baseline="0" dirty="0"/>
              <a:t> = 100 PPM (IDLH)		H</a:t>
            </a:r>
            <a:r>
              <a:rPr lang="en-US" baseline="-25000" dirty="0"/>
              <a:t>2</a:t>
            </a:r>
            <a:r>
              <a:rPr lang="en-US" baseline="0" dirty="0"/>
              <a:t>O = 10 PPM	 (IDLH)	O</a:t>
            </a:r>
            <a:r>
              <a:rPr lang="en-US" baseline="-25000" dirty="0"/>
              <a:t>2</a:t>
            </a:r>
            <a:r>
              <a:rPr lang="en-US" baseline="0" dirty="0"/>
              <a:t> = 19.5% - 23.5% (IDLH)		NO</a:t>
            </a:r>
            <a:r>
              <a:rPr lang="en-US" baseline="-25000" dirty="0"/>
              <a:t>2</a:t>
            </a:r>
            <a:r>
              <a:rPr lang="en-US" baseline="0" dirty="0"/>
              <a:t> = 0.2 PPM (IDLH)</a:t>
            </a:r>
          </a:p>
          <a:p>
            <a:r>
              <a:rPr lang="en-US" baseline="-25000" dirty="0"/>
              <a:t>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685D-44B7-4045-AA63-608C9ACE27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</a:t>
            </a:r>
            <a:r>
              <a:rPr lang="en-US" baseline="0" dirty="0"/>
              <a:t> a few symptoms that employees can detect from the following levels.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685D-44B7-4045-AA63-608C9ACE27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</a:t>
            </a:r>
            <a:r>
              <a:rPr lang="en-US" baseline="0" dirty="0"/>
              <a:t> a few symptoms that employees can detect from the following levels.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685D-44B7-4045-AA63-608C9ACE27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</a:t>
            </a:r>
            <a:r>
              <a:rPr lang="en-US" baseline="0" dirty="0"/>
              <a:t> a few symptoms that employees can detect from the following levels.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2685D-44B7-4045-AA63-608C9ACE27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321367" y="6507151"/>
            <a:ext cx="6200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fcx.com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6" t="2141" b="-1"/>
          <a:stretch/>
        </p:blipFill>
        <p:spPr>
          <a:xfrm>
            <a:off x="224156" y="282011"/>
            <a:ext cx="3033756" cy="35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87" y="6202025"/>
            <a:ext cx="749808" cy="5231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75" y="6106196"/>
            <a:ext cx="576072" cy="578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084" y="5173774"/>
            <a:ext cx="2007833" cy="6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8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02456" y="1512277"/>
            <a:ext cx="7939088" cy="395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F5AA8"/>
              </a:buClr>
              <a:defRPr baseline="0"/>
            </a:lvl1pPr>
            <a:lvl2pPr marL="746125" indent="-288925" defTabSz="858838">
              <a:buClr>
                <a:srgbClr val="3F5AA8"/>
              </a:buClr>
              <a:defRPr/>
            </a:lvl2pPr>
            <a:lvl3pPr>
              <a:buClr>
                <a:srgbClr val="3F5AA8"/>
              </a:buClr>
              <a:defRPr sz="1800"/>
            </a:lvl3pPr>
            <a:lvl4pPr>
              <a:buClr>
                <a:srgbClr val="3F5AA8"/>
              </a:buClr>
              <a:defRPr sz="1600"/>
            </a:lvl4pPr>
            <a:lvl5pPr>
              <a:buClr>
                <a:srgbClr val="00BBB3"/>
              </a:buClr>
              <a:defRPr/>
            </a:lvl5pPr>
          </a:lstStyle>
          <a:p>
            <a:pPr lvl="0"/>
            <a:r>
              <a:rPr lang="en-US" dirty="0"/>
              <a:t>Edit Master text styles Arial Bold font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8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411085"/>
            <a:ext cx="3892550" cy="4367213"/>
          </a:xfrm>
        </p:spPr>
        <p:txBody>
          <a:bodyPr/>
          <a:lstStyle>
            <a:lvl1pPr>
              <a:defRPr sz="2800"/>
            </a:lvl1pPr>
            <a:lvl2pPr marL="631825" indent="-17462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2650" y="1411085"/>
            <a:ext cx="3894138" cy="4367213"/>
          </a:xfrm>
        </p:spPr>
        <p:txBody>
          <a:bodyPr/>
          <a:lstStyle>
            <a:lvl1pPr>
              <a:defRPr sz="2800"/>
            </a:lvl1pPr>
            <a:lvl2pPr marL="631825" indent="-233363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0077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55095-8296-4A0D-AE88-756AB355F4C9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48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7248"/>
            <a:ext cx="4040188" cy="3951288"/>
          </a:xfrm>
        </p:spPr>
        <p:txBody>
          <a:bodyPr/>
          <a:lstStyle>
            <a:lvl1pPr>
              <a:defRPr sz="2400"/>
            </a:lvl1pPr>
            <a:lvl2pPr marL="576263" indent="-236538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748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7248"/>
            <a:ext cx="4041775" cy="3951288"/>
          </a:xfrm>
        </p:spPr>
        <p:txBody>
          <a:bodyPr/>
          <a:lstStyle>
            <a:lvl1pPr>
              <a:defRPr sz="2400"/>
            </a:lvl1pPr>
            <a:lvl2pPr marL="576263" indent="-236538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0077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1C0C-D6D6-41E5-8D21-37C8FD771AA1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57275" y="1351723"/>
            <a:ext cx="7939088" cy="475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F5AA8"/>
              </a:buClr>
              <a:defRPr/>
            </a:lvl1pPr>
            <a:lvl2pPr marL="631825" indent="-174625" defTabSz="796925">
              <a:buClr>
                <a:srgbClr val="3F5AA8"/>
              </a:buClr>
              <a:defRPr/>
            </a:lvl2pPr>
            <a:lvl3pPr>
              <a:buClr>
                <a:srgbClr val="3F5AA8"/>
              </a:buClr>
              <a:defRPr/>
            </a:lvl3pPr>
            <a:lvl4pPr>
              <a:buClr>
                <a:srgbClr val="00BBB3"/>
              </a:buClr>
              <a:defRPr/>
            </a:lvl4pPr>
            <a:lvl5pPr>
              <a:buClr>
                <a:srgbClr val="00BBB3"/>
              </a:buClr>
              <a:defRPr/>
            </a:lvl5pPr>
          </a:lstStyle>
          <a:p>
            <a:pPr lvl="0"/>
            <a:r>
              <a:rPr lang="en-US" dirty="0"/>
              <a:t>Edit Master text styles Arial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8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150" y="137033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Clr>
                <a:srgbClr val="3F5AA8"/>
              </a:buClr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3F5AA8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139071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FF61A-CAFD-4D3D-8F21-128FA759D8BC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9071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9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Rectangle 17"/>
          <p:cNvSpPr>
            <a:spLocks noGrp="1" noChangeArrowheads="1"/>
          </p:cNvSpPr>
          <p:nvPr userDrawn="1"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015" y="4031725"/>
            <a:ext cx="1574810" cy="4921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6" t="2141" b="-1"/>
          <a:stretch/>
        </p:blipFill>
        <p:spPr>
          <a:xfrm>
            <a:off x="294255" y="6611815"/>
            <a:ext cx="1494002" cy="17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178827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B8776-AA6D-4A81-B24D-D01C2F1248B1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8827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381"/>
            <a:ext cx="7135258" cy="6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5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90649"/>
            <a:ext cx="6288088" cy="47355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5229224" y="2800350"/>
            <a:ext cx="4857751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85B4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7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6" y="6606075"/>
            <a:ext cx="1499616" cy="181334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955902"/>
            <a:ext cx="9144000" cy="1784"/>
          </a:xfrm>
          <a:prstGeom prst="line">
            <a:avLst/>
          </a:prstGeom>
          <a:ln w="12700">
            <a:solidFill>
              <a:srgbClr val="3F5A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18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2456" y="1512277"/>
            <a:ext cx="7939088" cy="395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 Arial Bold FONT </a:t>
            </a:r>
          </a:p>
          <a:p>
            <a:pPr lvl="1"/>
            <a:r>
              <a:rPr lang="en-US" dirty="0"/>
              <a:t>	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32" name="Rectangle 1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609600" y="284429"/>
            <a:ext cx="7135258" cy="64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7811" y="6585957"/>
            <a:ext cx="371475" cy="263805"/>
          </a:xfrm>
          <a:prstGeom prst="rect">
            <a:avLst/>
          </a:prstGeom>
          <a:ln/>
        </p:spPr>
        <p:txBody>
          <a:bodyPr/>
          <a:lstStyle>
            <a:lvl1pPr algn="ctr">
              <a:defRPr sz="900">
                <a:solidFill>
                  <a:srgbClr val="3F5AA8"/>
                </a:solidFill>
              </a:defRPr>
            </a:lvl1pPr>
          </a:lstStyle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14" y="537777"/>
            <a:ext cx="1285978" cy="344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0" y="6505702"/>
            <a:ext cx="9144000" cy="1784"/>
          </a:xfrm>
          <a:prstGeom prst="line">
            <a:avLst/>
          </a:prstGeom>
          <a:ln w="12700">
            <a:solidFill>
              <a:srgbClr val="3F5A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071" y="73947"/>
            <a:ext cx="862264" cy="38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2" r:id="rId3"/>
    <p:sldLayoutId id="2147484103" r:id="rId4"/>
    <p:sldLayoutId id="2147484105" r:id="rId5"/>
    <p:sldLayoutId id="2147484106" r:id="rId6"/>
    <p:sldLayoutId id="2147484107" r:id="rId7"/>
    <p:sldLayoutId id="2147484108" r:id="rId8"/>
    <p:sldLayoutId id="214748410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lang="en-US" sz="2800" b="1" i="0" kern="1200" dirty="0" smtClean="0">
          <a:solidFill>
            <a:srgbClr val="A85B4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 i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F5AA8"/>
        </a:buClr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263" indent="-119063" algn="l" defTabSz="746125" rtl="0" eaLnBrk="1" fontAlgn="base" hangingPunct="1">
        <a:spcBef>
          <a:spcPct val="20000"/>
        </a:spcBef>
        <a:spcAft>
          <a:spcPct val="0"/>
        </a:spcAft>
        <a:buClr>
          <a:srgbClr val="3F5AA8"/>
        </a:buClr>
        <a:buFont typeface="Arial" panose="020B0604020202020204" pitchFamily="34" charset="0"/>
        <a:buChar char="•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F5AA8"/>
        </a:buClr>
        <a:buFont typeface="Franklin Gothic Book" panose="020B0503020102020204" pitchFamily="34" charset="0"/>
        <a:buChar char="-"/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F5AA8"/>
        </a:buClr>
        <a:buFont typeface="Courier New" panose="02070309020205020404" pitchFamily="49" charset="0"/>
        <a:buChar char="o"/>
        <a:defRPr sz="1600" b="1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BBB3"/>
        </a:buClr>
        <a:buFont typeface="Courier New" panose="02070309020205020404" pitchFamily="49" charset="0"/>
        <a:buChar char="o"/>
        <a:defRPr sz="2400" b="1">
          <a:solidFill>
            <a:schemeClr val="tx1"/>
          </a:solidFill>
          <a:latin typeface="Franklin Gothic Book" panose="020B05030201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 txBox="1">
            <a:spLocks noChangeArrowheads="1"/>
          </p:cNvSpPr>
          <p:nvPr/>
        </p:nvSpPr>
        <p:spPr bwMode="auto">
          <a:xfrm>
            <a:off x="1" y="1218266"/>
            <a:ext cx="9143999" cy="82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lang="en-US" sz="3200" b="1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3400"/>
              </a:lnSpc>
            </a:pPr>
            <a:r>
              <a:rPr lang="en-US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Monitor (MX4 </a:t>
            </a:r>
            <a:r>
              <a:rPr lang="en-US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Ventis</a:t>
            </a:r>
            <a:r>
              <a:rPr lang="en-US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66342" y="3172921"/>
            <a:ext cx="2611316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2019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877158" y="2100393"/>
            <a:ext cx="538968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9"/>
          <p:cNvSpPr txBox="1">
            <a:spLocks noChangeArrowheads="1"/>
          </p:cNvSpPr>
          <p:nvPr/>
        </p:nvSpPr>
        <p:spPr bwMode="auto">
          <a:xfrm>
            <a:off x="1" y="2226892"/>
            <a:ext cx="9143999" cy="3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lang="en-US" sz="3200" b="1" i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>
              <a:lnSpc>
                <a:spcPts val="2000"/>
              </a:lnSpc>
            </a:pPr>
            <a:endParaRPr lang="en-US" sz="240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4" y="394855"/>
            <a:ext cx="8146756" cy="789420"/>
          </a:xfrm>
        </p:spPr>
        <p:txBody>
          <a:bodyPr/>
          <a:lstStyle/>
          <a:p>
            <a:r>
              <a:rPr lang="en-US" dirty="0"/>
              <a:t>Nitrogen Dioxide (NO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0416" y="1276350"/>
          <a:ext cx="8732520" cy="47625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1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9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Effects of Various NO</a:t>
                      </a:r>
                      <a:r>
                        <a:rPr lang="en-US" sz="1600" u="none" baseline="-25000" dirty="0">
                          <a:effectLst/>
                        </a:rPr>
                        <a:t>2</a:t>
                      </a:r>
                      <a:r>
                        <a:rPr lang="en-US" sz="1600" u="none" dirty="0">
                          <a:effectLst/>
                        </a:rPr>
                        <a:t> Levels</a:t>
                      </a:r>
                      <a:endParaRPr lang="en-US" sz="16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Nitrogen Dioxide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Level in PPM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Resulting Conditions on Humans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0.2-1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Detectable by pungent, acrid odor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allowable exposure based on an 8 hour work shift (OEL)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en-US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Ceiling Limit </a:t>
                      </a:r>
                      <a:r>
                        <a:rPr kumimoji="0" lang="en-US" sz="16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exposure limit not to be exceeded for any length of time</a:t>
                      </a:r>
                      <a:endPara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5-10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Irritation of the nose and throat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Immediately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Dangerous to Life or Health (IDLH)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2733" y="6451252"/>
            <a:ext cx="86680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+mn-lt"/>
              </a:rPr>
              <a:t>Source: Dangerous Properties of Industrial Materials (Sixth Edition) by N. Irving Sax</a:t>
            </a:r>
          </a:p>
        </p:txBody>
      </p:sp>
    </p:spTree>
    <p:extLst>
      <p:ext uri="{BB962C8B-B14F-4D97-AF65-F5344CB8AC3E}">
        <p14:creationId xmlns:p14="http://schemas.microsoft.com/office/powerpoint/2010/main" val="265286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1505" y="1098474"/>
          <a:ext cx="7939089" cy="49684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4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11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Effects of Various O</a:t>
                      </a:r>
                      <a:r>
                        <a:rPr lang="en-US" sz="16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Levels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b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Concentration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Of Oxygen in % Volume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Resulting Conditions on Humans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23.5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Maximum "Safe Level"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Oxygen Concentration of AIR (20.954%)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Minimum "Safe Level"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Impairment of judgment starts to be evident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First signs of Anoxia -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results when oxygen is not being delivered to a part of the body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16-12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Breathing and pulse rate increases, muscular co-ordination is slightly impaired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14-10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Consciousness continuous; emotional upsets, abnormal fatigue upon exertion, disturbed respiration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10-6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Nausea and vomiting, inability to move freely and loss of consciousness may occur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7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Convulsive movements and gasping respiration occurs; respiration stops and a few minutes later heart action ceases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7700" y="6512093"/>
            <a:ext cx="7886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Industrial Scientific 2014 – The Gas Detection People</a:t>
            </a:r>
          </a:p>
        </p:txBody>
      </p:sp>
    </p:spTree>
    <p:extLst>
      <p:ext uri="{BB962C8B-B14F-4D97-AF65-F5344CB8AC3E}">
        <p14:creationId xmlns:p14="http://schemas.microsoft.com/office/powerpoint/2010/main" val="169144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Hazards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416" y="1088330"/>
            <a:ext cx="5067300" cy="4867274"/>
          </a:xfrm>
        </p:spPr>
        <p:txBody>
          <a:bodyPr/>
          <a:lstStyle/>
          <a:p>
            <a:r>
              <a:rPr lang="en-US" sz="2800" dirty="0"/>
              <a:t>Oxygen (O</a:t>
            </a:r>
            <a:r>
              <a:rPr lang="en-US" sz="2800" baseline="-25000" dirty="0"/>
              <a:t>2</a:t>
            </a:r>
            <a:r>
              <a:rPr lang="en-US" sz="2800" dirty="0"/>
              <a:t>):</a:t>
            </a:r>
          </a:p>
          <a:p>
            <a:pPr lvl="1"/>
            <a:r>
              <a:rPr lang="en-US" sz="2800" dirty="0"/>
              <a:t>Levels below 19.5% oxygen shall be considered as oxygen deficient and hazardous</a:t>
            </a:r>
          </a:p>
          <a:p>
            <a:pPr lvl="1"/>
            <a:r>
              <a:rPr lang="en-US" sz="2800" dirty="0"/>
              <a:t>Oxygen content over 23.5% shall be considered oxygen enriched and hazardous, entry shall not be made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06412" y="6594195"/>
            <a:ext cx="371475" cy="263805"/>
          </a:xfrm>
        </p:spPr>
        <p:txBody>
          <a:bodyPr/>
          <a:lstStyle/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Ventis</a:t>
            </a:r>
            <a:r>
              <a:rPr lang="en-US" dirty="0"/>
              <a:t> MX4 Air Monitor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22" y="1512888"/>
            <a:ext cx="5072983" cy="3949700"/>
          </a:xfrm>
        </p:spPr>
      </p:pic>
    </p:spTree>
    <p:extLst>
      <p:ext uri="{BB962C8B-B14F-4D97-AF65-F5344CB8AC3E}">
        <p14:creationId xmlns:p14="http://schemas.microsoft.com/office/powerpoint/2010/main" val="66064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Buttons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02" y="2573932"/>
            <a:ext cx="2827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Button</a:t>
            </a:r>
          </a:p>
          <a:p>
            <a:r>
              <a:rPr lang="en-US" dirty="0"/>
              <a:t>Press to view information and access utilities.</a:t>
            </a:r>
          </a:p>
          <a:p>
            <a:r>
              <a:rPr lang="en-US" dirty="0"/>
              <a:t>Press and hold to power on or off the instrument.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65903" y="4428048"/>
            <a:ext cx="2373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Enter</a:t>
            </a:r>
          </a:p>
          <a:p>
            <a:r>
              <a:rPr lang="en-US" dirty="0"/>
              <a:t>Press to start a utility.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60416" y="61589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3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2" t="8054" r="30818" b="9284"/>
          <a:stretch/>
        </p:blipFill>
        <p:spPr>
          <a:xfrm>
            <a:off x="2997500" y="1904551"/>
            <a:ext cx="1834211" cy="3213926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2687850" y="4044778"/>
            <a:ext cx="1043891" cy="420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07255" y="4473146"/>
            <a:ext cx="1440464" cy="140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93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61" y="3106326"/>
            <a:ext cx="1888538" cy="1291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667" y="3106326"/>
            <a:ext cx="1904019" cy="1291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754" y="3106326"/>
            <a:ext cx="1919755" cy="12910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677" y="3106326"/>
            <a:ext cx="1904019" cy="12910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1747640"/>
            <a:ext cx="8225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Press and hold the power button to start the monitor</a:t>
            </a:r>
          </a:p>
          <a:p>
            <a:endParaRPr lang="en-US" dirty="0"/>
          </a:p>
          <a:p>
            <a:r>
              <a:rPr lang="en-US" dirty="0"/>
              <a:t>Monitor will scroll through display screens </a:t>
            </a:r>
          </a:p>
        </p:txBody>
      </p:sp>
    </p:spTree>
    <p:extLst>
      <p:ext uri="{BB962C8B-B14F-4D97-AF65-F5344CB8AC3E}">
        <p14:creationId xmlns:p14="http://schemas.microsoft.com/office/powerpoint/2010/main" val="412354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87" y="974836"/>
            <a:ext cx="6928013" cy="3950843"/>
          </a:xfrm>
        </p:spPr>
        <p:txBody>
          <a:bodyPr/>
          <a:lstStyle/>
          <a:p>
            <a:r>
              <a:rPr lang="en-US" sz="3200" dirty="0"/>
              <a:t>Bump Test</a:t>
            </a:r>
          </a:p>
          <a:p>
            <a:pPr lvl="1"/>
            <a:r>
              <a:rPr lang="en-US" dirty="0"/>
              <a:t>Ensure bump test has been done</a:t>
            </a:r>
          </a:p>
          <a:p>
            <a:pPr lvl="1"/>
            <a:endParaRPr lang="en-US" sz="1400" dirty="0"/>
          </a:p>
          <a:p>
            <a:r>
              <a:rPr lang="en-US" sz="3200" dirty="0"/>
              <a:t>Check Battery Status </a:t>
            </a:r>
          </a:p>
          <a:p>
            <a:pPr lvl="1"/>
            <a:r>
              <a:rPr lang="en-US" dirty="0"/>
              <a:t>Fully charged</a:t>
            </a:r>
          </a:p>
          <a:p>
            <a:pPr lvl="1"/>
            <a:endParaRPr lang="en-US" sz="1400" dirty="0"/>
          </a:p>
          <a:p>
            <a:r>
              <a:rPr lang="en-US" sz="3200" dirty="0"/>
              <a:t>Zero Sensors </a:t>
            </a:r>
          </a:p>
          <a:p>
            <a:pPr lvl="1"/>
            <a:r>
              <a:rPr lang="en-US" dirty="0"/>
              <a:t>Use power to scroll through utilities and press enter at the Zero Sensor screen</a:t>
            </a:r>
          </a:p>
          <a:p>
            <a:pPr lvl="1"/>
            <a:endParaRPr lang="en-US" sz="1400" dirty="0"/>
          </a:p>
          <a:p>
            <a:r>
              <a:rPr lang="en-US" sz="3200" dirty="0"/>
              <a:t>Clear Peaks </a:t>
            </a:r>
          </a:p>
          <a:p>
            <a:pPr lvl="1"/>
            <a:r>
              <a:rPr lang="en-US" dirty="0"/>
              <a:t>Use power to scroll through utilities and press enter at the Peaks screen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STEPS OF OPERATION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723" y="4892134"/>
            <a:ext cx="531370" cy="4577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52" y="1078026"/>
            <a:ext cx="373658" cy="420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408" y="3367402"/>
            <a:ext cx="487348" cy="563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260" y="2337401"/>
            <a:ext cx="816207" cy="30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1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0966DC23-5D75-4E55-94E0-8AC9A57DBD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059" y="1428146"/>
            <a:ext cx="6523274" cy="2927918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Sulfur Dioxide</a:t>
            </a:r>
          </a:p>
          <a:p>
            <a:endParaRPr lang="en-US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O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>
                <a:solidFill>
                  <a:srgbClr val="000000"/>
                </a:solidFill>
              </a:rPr>
              <a:t>           </a:t>
            </a:r>
            <a:r>
              <a:rPr lang="en-US" sz="3600" dirty="0"/>
              <a:t>Oxygen</a:t>
            </a:r>
          </a:p>
          <a:p>
            <a:endParaRPr lang="en-US" sz="36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36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            </a:t>
            </a:r>
            <a:r>
              <a:rPr lang="en-US" sz="3600" dirty="0"/>
              <a:t>Nitrogen Dioxide</a:t>
            </a:r>
            <a:endParaRPr lang="en-US" sz="36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Sensors Installed</a:t>
            </a:r>
          </a:p>
        </p:txBody>
      </p:sp>
    </p:spTree>
    <p:extLst>
      <p:ext uri="{BB962C8B-B14F-4D97-AF65-F5344CB8AC3E}">
        <p14:creationId xmlns:p14="http://schemas.microsoft.com/office/powerpoint/2010/main" val="389049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Sulfur Dioxide Hazards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85379" y="938350"/>
            <a:ext cx="4333875" cy="5133974"/>
          </a:xfrm>
        </p:spPr>
        <p:txBody>
          <a:bodyPr/>
          <a:lstStyle/>
          <a:p>
            <a:r>
              <a:rPr lang="en-US" dirty="0"/>
              <a:t>Sulfur Dioxide (SO</a:t>
            </a:r>
            <a:r>
              <a:rPr lang="en-US" baseline="-25000" dirty="0"/>
              <a:t>2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Very toxic, can cause death</a:t>
            </a:r>
          </a:p>
          <a:p>
            <a:pPr lvl="1"/>
            <a:r>
              <a:rPr lang="en-US" dirty="0"/>
              <a:t>Can cause severe irritation of the nose and throat</a:t>
            </a:r>
          </a:p>
          <a:p>
            <a:pPr lvl="1"/>
            <a:r>
              <a:rPr lang="en-US" dirty="0"/>
              <a:t>Can cause accumulation of fluid in the lungs (pulmonary edema)</a:t>
            </a:r>
          </a:p>
          <a:p>
            <a:pPr lvl="1"/>
            <a:r>
              <a:rPr lang="en-US" dirty="0"/>
              <a:t>This gas can form from the head space of any sulfuric acid storage tank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418" y="2524125"/>
            <a:ext cx="3217855" cy="2328069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4" y="394855"/>
            <a:ext cx="8021496" cy="789420"/>
          </a:xfrm>
        </p:spPr>
        <p:txBody>
          <a:bodyPr/>
          <a:lstStyle/>
          <a:p>
            <a:r>
              <a:rPr lang="en-US" dirty="0"/>
              <a:t>Sulfur Dioxide (SO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5259" y="1338330"/>
          <a:ext cx="8730642" cy="46170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1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15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Effects of Various SO</a:t>
                      </a:r>
                      <a:r>
                        <a:rPr lang="en-US" sz="1600" u="none" baseline="-25000" dirty="0">
                          <a:effectLst/>
                        </a:rPr>
                        <a:t>2</a:t>
                      </a:r>
                      <a:r>
                        <a:rPr lang="en-US" sz="1600" u="none" dirty="0">
                          <a:effectLst/>
                        </a:rPr>
                        <a:t> Levels</a:t>
                      </a:r>
                      <a:endParaRPr lang="en-US" sz="16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Sulfur Dioxide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Level in PPM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Resulting Conditions on Humans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2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u="sng" dirty="0">
                          <a:effectLst/>
                        </a:rPr>
                        <a:t>The allowable</a:t>
                      </a:r>
                      <a:r>
                        <a:rPr lang="en-US" sz="1600" i="1" u="sng" baseline="0" dirty="0">
                          <a:effectLst/>
                        </a:rPr>
                        <a:t> </a:t>
                      </a:r>
                      <a:r>
                        <a:rPr lang="en-US" sz="1600" i="1" u="sng" dirty="0">
                          <a:effectLst/>
                        </a:rPr>
                        <a:t>exposure based on an 8 hour work shift (OEL)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0.3-1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Sulfur Dioxide initially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detected by taste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Odor becomes easily detected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6-12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Irritation of the nose and throat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Irritation of the eyes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Immediately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Dangerous to Life or Health (IDLH)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400-500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Dangerous concentration can cause edema (excess fluid in the lungs) and death from prolonged exposure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2734" y="6400465"/>
            <a:ext cx="87431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+mn-lt"/>
              </a:rPr>
              <a:t>Source: Dangerous Properties of Industrial Materials (Sixth Edition) by N. Irving Sax</a:t>
            </a:r>
          </a:p>
        </p:txBody>
      </p:sp>
    </p:spTree>
    <p:extLst>
      <p:ext uri="{BB962C8B-B14F-4D97-AF65-F5344CB8AC3E}">
        <p14:creationId xmlns:p14="http://schemas.microsoft.com/office/powerpoint/2010/main" val="358330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Nitrogen Dioxide Hazards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6965" y="995053"/>
            <a:ext cx="4276726" cy="5067300"/>
          </a:xfrm>
        </p:spPr>
        <p:txBody>
          <a:bodyPr/>
          <a:lstStyle/>
          <a:p>
            <a:r>
              <a:rPr lang="en-US" dirty="0"/>
              <a:t>Nitrogen Dioxide (NO</a:t>
            </a:r>
            <a:r>
              <a:rPr lang="en-US" baseline="-25000" dirty="0"/>
              <a:t>2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Reddish-brown gas with a pungent, acrid odor</a:t>
            </a:r>
          </a:p>
          <a:p>
            <a:pPr lvl="1"/>
            <a:r>
              <a:rPr lang="en-US" dirty="0"/>
              <a:t>Irritation eyes, nose, throat</a:t>
            </a:r>
          </a:p>
          <a:p>
            <a:pPr lvl="1"/>
            <a:r>
              <a:rPr lang="en-US" dirty="0"/>
              <a:t>Increased inflammation of the airways</a:t>
            </a:r>
          </a:p>
          <a:p>
            <a:pPr lvl="1"/>
            <a:r>
              <a:rPr lang="en-US" dirty="0"/>
              <a:t>Sulfuric acid containing high nitrates when diluted can create Nitrogen Dioxide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05" y="2499518"/>
            <a:ext cx="3218688" cy="238010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0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CX_2014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F7A3140C-41C1-4161-A5F8-D1C728716653}" vid="{24977260-5F3E-48F1-B7B4-2B88315600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5A717CE324144AA678D44AED611A7" ma:contentTypeVersion="12" ma:contentTypeDescription="Create a new document." ma:contentTypeScope="" ma:versionID="98a07bb40119bcd085a9a051ec2cd4c2">
  <xsd:schema xmlns:xsd="http://www.w3.org/2001/XMLSchema" xmlns:xs="http://www.w3.org/2001/XMLSchema" xmlns:p="http://schemas.microsoft.com/office/2006/metadata/properties" xmlns:ns2="96b50f58-a40e-4869-8bc2-ee1dec35f0fa" xmlns:ns3="cd607997-8241-496c-997e-277352d2442c" targetNamespace="http://schemas.microsoft.com/office/2006/metadata/properties" ma:root="true" ma:fieldsID="de8aef8814a515986c194df88a97ab16" ns2:_="" ns3:_="">
    <xsd:import namespace="96b50f58-a40e-4869-8bc2-ee1dec35f0fa"/>
    <xsd:import namespace="cd607997-8241-496c-997e-277352d244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50f58-a40e-4869-8bc2-ee1dec35f0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7e16863-b940-4291-96f8-ad8461baff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07997-8241-496c-997e-277352d2442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9536162-bbb1-423b-8051-01138976edca}" ma:internalName="TaxCatchAll" ma:showField="CatchAllData" ma:web="cd607997-8241-496c-997e-277352d244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607997-8241-496c-997e-277352d2442c" xsi:nil="true"/>
    <lcf76f155ced4ddcb4097134ff3c332f xmlns="96b50f58-a40e-4869-8bc2-ee1dec35f0fa">
      <Terms xmlns="http://schemas.microsoft.com/office/infopath/2007/PartnerControls"/>
    </lcf76f155ced4ddcb4097134ff3c332f>
    <MediaLengthInSeconds xmlns="96b50f58-a40e-4869-8bc2-ee1dec35f0fa" xsi:nil="true"/>
  </documentManagement>
</p:properties>
</file>

<file path=customXml/itemProps1.xml><?xml version="1.0" encoding="utf-8"?>
<ds:datastoreItem xmlns:ds="http://schemas.openxmlformats.org/officeDocument/2006/customXml" ds:itemID="{35B9EB5D-6B44-4860-B3BF-8148B928AC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b50f58-a40e-4869-8bc2-ee1dec35f0fa"/>
    <ds:schemaRef ds:uri="cd607997-8241-496c-997e-277352d244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81F751-9E19-4351-AF63-F19CEE1824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BBFD08-E075-4187-AC0A-0A8C96AA0AED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62c6a48e-80fa-4b6d-9cb1-cf1f48ac23fc"/>
    <ds:schemaRef ds:uri="b5ba0a33-b247-4d4b-b9ae-c709af684fd3"/>
    <ds:schemaRef ds:uri="cd607997-8241-496c-997e-277352d2442c"/>
    <ds:schemaRef ds:uri="96b50f58-a40e-4869-8bc2-ee1dec35f0fa"/>
  </ds:schemaRefs>
</ds:datastoreItem>
</file>

<file path=docMetadata/LabelInfo.xml><?xml version="1.0" encoding="utf-8"?>
<clbl:labelList xmlns:clbl="http://schemas.microsoft.com/office/2020/mipLabelMetadata">
  <clbl:label id="{56f8a036-ae1b-4f85-92d3-f4203c03c43b}" enabled="1" method="Standard" siteId="{5f229ce1-773c-46ed-a6fa-974006fae09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699</Words>
  <Application>Microsoft Office PowerPoint</Application>
  <PresentationFormat>On-screen Show (4:3)</PresentationFormat>
  <Paragraphs>122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Franklin Gothic Book</vt:lpstr>
      <vt:lpstr>Tahoma</vt:lpstr>
      <vt:lpstr>Wingdings</vt:lpstr>
      <vt:lpstr>FCX_2014_template</vt:lpstr>
      <vt:lpstr>PowerPoint Presentation</vt:lpstr>
      <vt:lpstr>Ventis MX4 Air Monitor</vt:lpstr>
      <vt:lpstr>Instrument Buttons</vt:lpstr>
      <vt:lpstr>Start up</vt:lpstr>
      <vt:lpstr>4 STEPS OF OPERATION </vt:lpstr>
      <vt:lpstr>Sensors Installed</vt:lpstr>
      <vt:lpstr>Sulfur Dioxide Hazards</vt:lpstr>
      <vt:lpstr>Sulfur Dioxide (SO2)</vt:lpstr>
      <vt:lpstr>Nitrogen Dioxide Hazards</vt:lpstr>
      <vt:lpstr>Nitrogen Dioxide (NO2) </vt:lpstr>
      <vt:lpstr>Oxygen (O2)</vt:lpstr>
      <vt:lpstr>Oxygen Hazards</vt:lpstr>
    </vt:vector>
  </TitlesOfParts>
  <Company>FreePort-McMoRan Copper &amp; Gold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Kelley, Kathy</dc:creator>
  <cp:lastModifiedBy>Wise, Dana</cp:lastModifiedBy>
  <cp:revision>66</cp:revision>
  <cp:lastPrinted>2019-04-12T19:58:18Z</cp:lastPrinted>
  <dcterms:created xsi:type="dcterms:W3CDTF">2018-04-24T19:20:48Z</dcterms:created>
  <dcterms:modified xsi:type="dcterms:W3CDTF">2024-01-03T15:37:04Z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0x0101000625A717CE324144AA678D44AED611A7</vt:lpwstr>
  </property>
  <property fmtid="{D5CDD505-2E9C-101B-9397-08002B2CF9AE}" pid="4" name="MSIP_Label_56f8a036-ae1b-4f85-92d3-f4203c03c43b_Enabled">
    <vt:lpwstr>true</vt:lpwstr>
  </property>
  <property fmtid="{D5CDD505-2E9C-101B-9397-08002B2CF9AE}" pid="5" name="MSIP_Label_56f8a036-ae1b-4f85-92d3-f4203c03c43b_SetDate">
    <vt:lpwstr>2022-09-28T18:25:25Z</vt:lpwstr>
  </property>
  <property fmtid="{D5CDD505-2E9C-101B-9397-08002B2CF9AE}" pid="6" name="MSIP_Label_56f8a036-ae1b-4f85-92d3-f4203c03c43b_Method">
    <vt:lpwstr>Standard</vt:lpwstr>
  </property>
  <property fmtid="{D5CDD505-2E9C-101B-9397-08002B2CF9AE}" pid="7" name="MSIP_Label_56f8a036-ae1b-4f85-92d3-f4203c03c43b_Name">
    <vt:lpwstr>56f8a036-ae1b-4f85-92d3-f4203c03c43b</vt:lpwstr>
  </property>
  <property fmtid="{D5CDD505-2E9C-101B-9397-08002B2CF9AE}" pid="8" name="MSIP_Label_56f8a036-ae1b-4f85-92d3-f4203c03c43b_SiteId">
    <vt:lpwstr>5f229ce1-773c-46ed-a6fa-974006fae097</vt:lpwstr>
  </property>
  <property fmtid="{D5CDD505-2E9C-101B-9397-08002B2CF9AE}" pid="9" name="MSIP_Label_56f8a036-ae1b-4f85-92d3-f4203c03c43b_ActionId">
    <vt:lpwstr>99b53bc9-5357-4a9f-88be-92b7e0a54aaa</vt:lpwstr>
  </property>
  <property fmtid="{D5CDD505-2E9C-101B-9397-08002B2CF9AE}" pid="10" name="MSIP_Label_56f8a036-ae1b-4f85-92d3-f4203c03c43b_ContentBits">
    <vt:lpwstr>0</vt:lpwstr>
  </property>
  <property fmtid="{D5CDD505-2E9C-101B-9397-08002B2CF9AE}" pid="11" name="MediaServiceImageTags">
    <vt:lpwstr/>
  </property>
  <property fmtid="{D5CDD505-2E9C-101B-9397-08002B2CF9AE}" pid="12" name="Order">
    <vt:r8>36400</vt:r8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SubmissionType">
    <vt:lpwstr>Instructional</vt:lpwstr>
  </property>
  <property fmtid="{D5CDD505-2E9C-101B-9397-08002B2CF9AE}" pid="20" name="FMIDepartment">
    <vt:lpwstr>General</vt:lpwstr>
  </property>
  <property fmtid="{D5CDD505-2E9C-101B-9397-08002B2CF9AE}" pid="21" name="Site">
    <vt:lpwstr>Tyrone</vt:lpwstr>
  </property>
  <property fmtid="{D5CDD505-2E9C-101B-9397-08002B2CF9AE}" pid="22" name="Revision">
    <vt:lpwstr>1.0</vt:lpwstr>
  </property>
  <property fmtid="{D5CDD505-2E9C-101B-9397-08002B2CF9AE}" pid="23" name="DocumentType">
    <vt:lpwstr>PowerPoint</vt:lpwstr>
  </property>
</Properties>
</file>