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8" r:id="rId4"/>
  </p:sldMasterIdLst>
  <p:notesMasterIdLst>
    <p:notesMasterId r:id="rId49"/>
  </p:notesMasterIdLst>
  <p:handoutMasterIdLst>
    <p:handoutMasterId r:id="rId50"/>
  </p:handoutMasterIdLst>
  <p:sldIdLst>
    <p:sldId id="263" r:id="rId5"/>
    <p:sldId id="261" r:id="rId6"/>
    <p:sldId id="267" r:id="rId7"/>
    <p:sldId id="264" r:id="rId8"/>
    <p:sldId id="265" r:id="rId9"/>
    <p:sldId id="288" r:id="rId10"/>
    <p:sldId id="266" r:id="rId11"/>
    <p:sldId id="268" r:id="rId12"/>
    <p:sldId id="269" r:id="rId13"/>
    <p:sldId id="27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80" r:id="rId24"/>
    <p:sldId id="285" r:id="rId25"/>
    <p:sldId id="304" r:id="rId26"/>
    <p:sldId id="305" r:id="rId27"/>
    <p:sldId id="306" r:id="rId28"/>
    <p:sldId id="307" r:id="rId29"/>
    <p:sldId id="302" r:id="rId30"/>
    <p:sldId id="303" r:id="rId31"/>
    <p:sldId id="283" r:id="rId32"/>
    <p:sldId id="284" r:id="rId33"/>
    <p:sldId id="282" r:id="rId34"/>
    <p:sldId id="286" r:id="rId35"/>
    <p:sldId id="287" r:id="rId36"/>
    <p:sldId id="289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262" r:id="rId48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6" userDrawn="1">
          <p15:clr>
            <a:srgbClr val="A4A3A4"/>
          </p15:clr>
        </p15:guide>
        <p15:guide id="2" orient="horz" pos="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12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7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5B41"/>
    <a:srgbClr val="E6E6E6"/>
    <a:srgbClr val="3F5AA8"/>
    <a:srgbClr val="C7792E"/>
    <a:srgbClr val="49260A"/>
    <a:srgbClr val="9D6125"/>
    <a:srgbClr val="CE7B2F"/>
    <a:srgbClr val="955821"/>
    <a:srgbClr val="975C25"/>
    <a:srgbClr val="3C5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F7092-E5D3-424B-BC0A-BA9EF24AD008}" v="15" dt="2022-07-22T14:56:03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3" autoAdjust="0"/>
    <p:restoredTop sz="96412" autoAdjust="0"/>
  </p:normalViewPr>
  <p:slideViewPr>
    <p:cSldViewPr snapToGrid="0">
      <p:cViewPr varScale="1">
        <p:scale>
          <a:sx n="74" d="100"/>
          <a:sy n="74" d="100"/>
        </p:scale>
        <p:origin x="78" y="972"/>
      </p:cViewPr>
      <p:guideLst>
        <p:guide orient="horz" pos="4266"/>
        <p:guide orient="horz" pos="628"/>
        <p:guide orient="horz" pos="4320"/>
        <p:guide pos="128"/>
        <p:guide pos="3840"/>
        <p:guide pos="7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900" y="6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ar, Ruben" userId="S::rtovar@fmi.com::317494ed-10dd-460e-9dde-2f45ae65c9c5" providerId="AD" clId="Web-{4A5F7092-E5D3-424B-BC0A-BA9EF24AD008}"/>
    <pc:docChg chg="modSld">
      <pc:chgData name="Tovar, Ruben" userId="S::rtovar@fmi.com::317494ed-10dd-460e-9dde-2f45ae65c9c5" providerId="AD" clId="Web-{4A5F7092-E5D3-424B-BC0A-BA9EF24AD008}" dt="2022-07-22T14:56:01.985" v="85"/>
      <pc:docMkLst>
        <pc:docMk/>
      </pc:docMkLst>
      <pc:sldChg chg="modSp">
        <pc:chgData name="Tovar, Ruben" userId="S::rtovar@fmi.com::317494ed-10dd-460e-9dde-2f45ae65c9c5" providerId="AD" clId="Web-{4A5F7092-E5D3-424B-BC0A-BA9EF24AD008}" dt="2022-07-22T14:46:09.642" v="12" actId="20577"/>
        <pc:sldMkLst>
          <pc:docMk/>
          <pc:sldMk cId="1948549806" sldId="264"/>
        </pc:sldMkLst>
        <pc:spChg chg="mod">
          <ac:chgData name="Tovar, Ruben" userId="S::rtovar@fmi.com::317494ed-10dd-460e-9dde-2f45ae65c9c5" providerId="AD" clId="Web-{4A5F7092-E5D3-424B-BC0A-BA9EF24AD008}" dt="2022-07-22T14:46:09.642" v="12" actId="20577"/>
          <ac:spMkLst>
            <pc:docMk/>
            <pc:sldMk cId="1948549806" sldId="264"/>
            <ac:spMk id="2" creationId="{00000000-0000-0000-0000-000000000000}"/>
          </ac:spMkLst>
        </pc:spChg>
      </pc:sldChg>
      <pc:sldChg chg="modNotes">
        <pc:chgData name="Tovar, Ruben" userId="S::rtovar@fmi.com::317494ed-10dd-460e-9dde-2f45ae65c9c5" providerId="AD" clId="Web-{4A5F7092-E5D3-424B-BC0A-BA9EF24AD008}" dt="2022-07-22T14:54:33.905" v="70"/>
        <pc:sldMkLst>
          <pc:docMk/>
          <pc:sldMk cId="1288956448" sldId="266"/>
        </pc:sldMkLst>
      </pc:sldChg>
      <pc:sldChg chg="modNotes">
        <pc:chgData name="Tovar, Ruben" userId="S::rtovar@fmi.com::317494ed-10dd-460e-9dde-2f45ae65c9c5" providerId="AD" clId="Web-{4A5F7092-E5D3-424B-BC0A-BA9EF24AD008}" dt="2022-07-22T14:56:01.985" v="85"/>
        <pc:sldMkLst>
          <pc:docMk/>
          <pc:sldMk cId="986404111" sldId="268"/>
        </pc:sldMkLst>
      </pc:sldChg>
    </pc:docChg>
  </pc:docChgLst>
  <pc:docChgLst>
    <pc:chgData name="Tovar, Ruben" userId="S::rtovar@fmi.com::317494ed-10dd-460e-9dde-2f45ae65c9c5" providerId="AD" clId="Web-{49CAF609-780E-4F01-8223-CE139C414560}"/>
    <pc:docChg chg="mod">
      <pc:chgData name="Tovar, Ruben" userId="S::rtovar@fmi.com::317494ed-10dd-460e-9dde-2f45ae65c9c5" providerId="AD" clId="Web-{49CAF609-780E-4F01-8223-CE139C414560}" dt="2022-06-24T11:48:30.583" v="0" actId="33475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9"/>
            <a:ext cx="3169530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15" y="9"/>
            <a:ext cx="3169529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8"/>
            <a:ext cx="3169530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b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15" y="9120158"/>
            <a:ext cx="3169529" cy="4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9" tIns="47787" rIns="95569" bIns="47787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6FFEE67-25CA-4629-927B-13B15512D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491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6" y="2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/>
          <a:lstStyle>
            <a:lvl1pPr algn="r">
              <a:defRPr sz="900"/>
            </a:lvl1pPr>
          </a:lstStyle>
          <a:p>
            <a:fld id="{0EC17002-1EEE-4D10-9594-B541A3FD9614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4375"/>
            <a:ext cx="6399212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37" tIns="47519" rIns="95037" bIns="475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93" y="4561321"/>
            <a:ext cx="5850835" cy="4320375"/>
          </a:xfrm>
          <a:prstGeom prst="rect">
            <a:avLst/>
          </a:prstGeom>
        </p:spPr>
        <p:txBody>
          <a:bodyPr vert="horz" lIns="95037" tIns="47519" rIns="95037" bIns="475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119325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 anchor="b"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6" y="9119325"/>
            <a:ext cx="3170586" cy="480226"/>
          </a:xfrm>
          <a:prstGeom prst="rect">
            <a:avLst/>
          </a:prstGeom>
        </p:spPr>
        <p:txBody>
          <a:bodyPr vert="horz" lIns="95037" tIns="47519" rIns="95037" bIns="47519" rtlCol="0" anchor="b"/>
          <a:lstStyle>
            <a:lvl1pPr algn="r">
              <a:defRPr sz="900"/>
            </a:lvl1pPr>
          </a:lstStyle>
          <a:p>
            <a:fld id="{0D52685D-44B7-4045-AA63-608C9ACE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56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4375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5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7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48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are allowed to be exposed to the PEL established by OSHA of fifty micrograms per cubic meter based ion 8 hour shift.</a:t>
            </a:r>
          </a:p>
          <a:p>
            <a:r>
              <a:rPr lang="en-US" baseline="0" dirty="0"/>
              <a:t>Since we work 12 hour shifts it has been adjusted to thirty three and 3 tenths micrograms per cubic meter.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1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Freeport-McMoRan </a:t>
            </a:r>
            <a:r>
              <a:rPr lang="en-US" sz="1200" b="1" dirty="0"/>
              <a:t>recommended surface level (RSL) </a:t>
            </a:r>
            <a:r>
              <a:rPr lang="en-US" sz="1200" dirty="0"/>
              <a:t>for lead on eating and food prep areas is </a:t>
            </a:r>
            <a:r>
              <a:rPr lang="en-US" sz="1200" b="1" dirty="0"/>
              <a:t>40 micrograms</a:t>
            </a:r>
            <a:r>
              <a:rPr lang="en-US" sz="1200" b="1" baseline="0" dirty="0"/>
              <a:t> per square foot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28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20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 controls</a:t>
            </a:r>
            <a:r>
              <a:rPr lang="en-US" baseline="0" dirty="0"/>
              <a:t> (boot wash stations, General ventilation)</a:t>
            </a:r>
          </a:p>
          <a:p>
            <a:r>
              <a:rPr lang="en-US" baseline="0" dirty="0"/>
              <a:t>Administrative controls (SOP’s, training, job rotation)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6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6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2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Chino Alarm is continuous and can get complacent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45 degree away rom </a:t>
            </a:r>
          </a:p>
        </p:txBody>
      </p:sp>
    </p:spTree>
    <p:extLst>
      <p:ext uri="{BB962C8B-B14F-4D97-AF65-F5344CB8AC3E}">
        <p14:creationId xmlns:p14="http://schemas.microsoft.com/office/powerpoint/2010/main" val="127387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Top Left -Jumper Frame</a:t>
            </a:r>
          </a:p>
        </p:txBody>
      </p:sp>
    </p:spTree>
    <p:extLst>
      <p:ext uri="{BB962C8B-B14F-4D97-AF65-F5344CB8AC3E}">
        <p14:creationId xmlns:p14="http://schemas.microsoft.com/office/powerpoint/2010/main" val="318207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table that summarizes what sites and contractors can use to weld/perform maintenance in the tankhouse and whether a Variance from the EW/ER Electrical Safety Policy is required.</a:t>
            </a:r>
          </a:p>
        </p:txBody>
      </p:sp>
    </p:spTree>
    <p:extLst>
      <p:ext uri="{BB962C8B-B14F-4D97-AF65-F5344CB8AC3E}">
        <p14:creationId xmlns:p14="http://schemas.microsoft.com/office/powerpoint/2010/main" val="265899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table that summarizes what sites and contractors can use to weld/perform maintenance in the tankhouse and whether a Variance from the EW/ER Electrical Safety Policy is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FCD5C-19B0-4F7A-B49D-975DBE93C1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9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Chemical reaction takes place in</a:t>
            </a:r>
            <a:r>
              <a:rPr lang="en-US" baseline="0" dirty="0"/>
              <a:t> the solution when current is applied.</a:t>
            </a:r>
          </a:p>
          <a:p>
            <a:r>
              <a:rPr lang="en-US" sz="1200" dirty="0" err="1"/>
              <a:t>Electrowinning</a:t>
            </a:r>
            <a:r>
              <a:rPr lang="en-US" sz="1200" dirty="0"/>
              <a:t> process oxidizes water into hydrogen and oxygen in the cells</a:t>
            </a:r>
            <a:endParaRPr lang="en-US" baseline="0" dirty="0"/>
          </a:p>
          <a:p>
            <a:r>
              <a:rPr lang="en-US" baseline="0" dirty="0"/>
              <a:t>Copper plates to the cathode</a:t>
            </a:r>
          </a:p>
          <a:p>
            <a:r>
              <a:rPr lang="en-US" baseline="0" dirty="0"/>
              <a:t>Sulfuric acid is made </a:t>
            </a:r>
          </a:p>
          <a:p>
            <a:r>
              <a:rPr lang="en-US" baseline="0" dirty="0"/>
              <a:t>Oxygen is released when bursts at surface of solution acid mist is created.</a:t>
            </a:r>
          </a:p>
          <a:p>
            <a:r>
              <a:rPr lang="en-US" baseline="0" dirty="0"/>
              <a:t>Thus the reason for respirator usage on the cell line when rectifiers are on.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73340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Walk down center isle checking</a:t>
            </a:r>
            <a:r>
              <a:rPr lang="en-US" baseline="0" dirty="0"/>
              <a:t> each cell for flow and electrolyte is blue in color. If a cell is clear, milky, or white there may be HYDROGEN gas present. When a cell is depleted of copper it can release hydrogen gas at the surface of the solution. In the event of a spark hydrogen gas could ignite causing an explosion on the cell line.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7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1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Dry lead can become airborne and hazardous</a:t>
            </a:r>
            <a:r>
              <a:rPr lang="en-US" baseline="0" dirty="0"/>
              <a:t> to all in contact.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362279" y="6507151"/>
            <a:ext cx="620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fcx.com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141" b="-1"/>
          <a:stretch/>
        </p:blipFill>
        <p:spPr>
          <a:xfrm>
            <a:off x="224156" y="282011"/>
            <a:ext cx="3033756" cy="35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" y="6202025"/>
            <a:ext cx="749808" cy="52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" y="6106196"/>
            <a:ext cx="576072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84" y="5173774"/>
            <a:ext cx="2007833" cy="6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405245"/>
            <a:ext cx="10767291" cy="7790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99F6B-6E60-4C13-8493-B9A84529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0331"/>
            <a:ext cx="8315960" cy="4245507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buClr>
                <a:srgbClr val="00B0F0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 </a:t>
            </a:r>
          </a:p>
          <a:p>
            <a:pPr lvl="1"/>
            <a:r>
              <a:rPr lang="en-US" dirty="0"/>
              <a:t>Level two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Level one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556205"/>
            <a:ext cx="8832743" cy="1264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3000" baseline="0">
                <a:solidFill>
                  <a:srgbClr val="0099CC"/>
                </a:solidFill>
                <a:latin typeface="Arial Black" panose="020B0A04020102020204" pitchFamily="34" charset="0"/>
              </a:defRPr>
            </a:lvl1pPr>
            <a:lvl2pPr>
              <a:buClr>
                <a:srgbClr val="00B0F0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Slide Title Which Runs onto Two Lines</a:t>
            </a:r>
          </a:p>
        </p:txBody>
      </p:sp>
    </p:spTree>
    <p:extLst>
      <p:ext uri="{BB962C8B-B14F-4D97-AF65-F5344CB8AC3E}">
        <p14:creationId xmlns:p14="http://schemas.microsoft.com/office/powerpoint/2010/main" val="216900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45185" y="1512278"/>
            <a:ext cx="10585451" cy="39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F5AA8"/>
              </a:buClr>
              <a:defRPr baseline="0"/>
            </a:lvl1pPr>
            <a:lvl2pPr marL="746125" indent="-288925" defTabSz="858838">
              <a:buClr>
                <a:srgbClr val="3F5AA8"/>
              </a:buClr>
              <a:defRPr/>
            </a:lvl2pPr>
            <a:lvl3pPr>
              <a:buClr>
                <a:srgbClr val="3F5AA8"/>
              </a:buClr>
              <a:defRPr sz="1800"/>
            </a:lvl3pPr>
            <a:lvl4pPr>
              <a:buClr>
                <a:srgbClr val="3F5AA8"/>
              </a:buClr>
              <a:defRPr/>
            </a:lvl4pPr>
            <a:lvl5pPr>
              <a:buClr>
                <a:srgbClr val="00BBB3"/>
              </a:buClr>
              <a:defRPr/>
            </a:lvl5pPr>
          </a:lstStyle>
          <a:p>
            <a:pPr lvl="0"/>
            <a:r>
              <a:rPr lang="en-US" dirty="0"/>
              <a:t>Edit Master text styles Arial Bold font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45185" y="274382"/>
            <a:ext cx="9727565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00" y="1411086"/>
            <a:ext cx="5190067" cy="4367213"/>
          </a:xfrm>
        </p:spPr>
        <p:txBody>
          <a:bodyPr/>
          <a:lstStyle>
            <a:lvl1pPr>
              <a:defRPr sz="2800"/>
            </a:lvl1pPr>
            <a:lvl2pPr marL="631825" indent="-174625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7" y="1411086"/>
            <a:ext cx="5192184" cy="4367213"/>
          </a:xfrm>
        </p:spPr>
        <p:txBody>
          <a:bodyPr/>
          <a:lstStyle>
            <a:lvl1pPr>
              <a:defRPr sz="2800"/>
            </a:lvl1pPr>
            <a:lvl2pPr marL="631825" indent="-233363"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0077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00775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748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7248"/>
            <a:ext cx="5386917" cy="3951288"/>
          </a:xfrm>
        </p:spPr>
        <p:txBody>
          <a:bodyPr/>
          <a:lstStyle>
            <a:lvl1pPr>
              <a:defRPr sz="2400"/>
            </a:lvl1pPr>
            <a:lvl2pPr marL="576263" indent="-236538"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4748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87248"/>
            <a:ext cx="5389033" cy="3951288"/>
          </a:xfrm>
        </p:spPr>
        <p:txBody>
          <a:bodyPr/>
          <a:lstStyle>
            <a:lvl1pPr>
              <a:defRPr sz="2400"/>
            </a:lvl1pPr>
            <a:lvl2pPr marL="576263" indent="-236538"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00775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00775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2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2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76367" y="1351723"/>
            <a:ext cx="10585451" cy="475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F5AA8"/>
              </a:buClr>
              <a:defRPr/>
            </a:lvl1pPr>
            <a:lvl2pPr marL="631825" indent="-174625" defTabSz="796925">
              <a:buClr>
                <a:srgbClr val="3F5AA8"/>
              </a:buClr>
              <a:defRPr/>
            </a:lvl2pPr>
            <a:lvl3pPr>
              <a:buClr>
                <a:srgbClr val="3F5AA8"/>
              </a:buClr>
              <a:defRPr/>
            </a:lvl3pPr>
            <a:lvl4pPr>
              <a:buClr>
                <a:srgbClr val="00BBB3"/>
              </a:buClr>
              <a:defRPr/>
            </a:lvl4pPr>
            <a:lvl5pPr>
              <a:buClr>
                <a:srgbClr val="00BBB3"/>
              </a:buClr>
              <a:defRPr/>
            </a:lvl5pPr>
          </a:lstStyle>
          <a:p>
            <a:pPr lvl="0"/>
            <a:r>
              <a:rPr lang="en-US" dirty="0"/>
              <a:t>Edit Master text styles Arial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533" y="1370331"/>
            <a:ext cx="6815667" cy="44589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1600200" indent="-228600">
              <a:buClr>
                <a:srgbClr val="3F5AA8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buClr>
                <a:srgbClr val="3F5AA8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39071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139071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7"/>
          <p:cNvSpPr>
            <a:spLocks noGrp="1" noChangeArrowheads="1"/>
          </p:cNvSpPr>
          <p:nvPr userDrawn="1"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2141" b="-1"/>
          <a:stretch/>
        </p:blipFill>
        <p:spPr>
          <a:xfrm>
            <a:off x="277381" y="6605982"/>
            <a:ext cx="1537765" cy="181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54" y="4053634"/>
            <a:ext cx="2007833" cy="6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178827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178827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TANKHOUSE ELECTRICAL SAFETY  HYD FCX2025C VER. 2</a:t>
            </a:r>
            <a:endParaRPr lang="en-US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74382"/>
            <a:ext cx="9513677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390650"/>
            <a:ext cx="8384117" cy="47355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title"/>
          </p:nvPr>
        </p:nvSpPr>
        <p:spPr bwMode="auto">
          <a:xfrm rot="5400000">
            <a:off x="7781925" y="2460625"/>
            <a:ext cx="4857751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85B4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0" y="955902"/>
            <a:ext cx="12192000" cy="1784"/>
          </a:xfrm>
          <a:prstGeom prst="line">
            <a:avLst/>
          </a:prstGeom>
          <a:ln w="12700">
            <a:solidFill>
              <a:srgbClr val="3F5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18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835660" y="1512278"/>
            <a:ext cx="10585451" cy="39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Arial Bold FONT </a:t>
            </a:r>
          </a:p>
          <a:p>
            <a:pPr lvl="1"/>
            <a:r>
              <a:rPr lang="en-US" dirty="0"/>
              <a:t>	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2" name="Rectangle 19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835661" y="284430"/>
            <a:ext cx="9805670" cy="64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63749" y="6585958"/>
            <a:ext cx="495300" cy="263805"/>
          </a:xfrm>
          <a:prstGeom prst="rect">
            <a:avLst/>
          </a:prstGeom>
          <a:ln/>
        </p:spPr>
        <p:txBody>
          <a:bodyPr/>
          <a:lstStyle>
            <a:lvl1pPr algn="ctr">
              <a:defRPr sz="900">
                <a:solidFill>
                  <a:srgbClr val="3F5AA8"/>
                </a:solidFill>
              </a:defRPr>
            </a:lvl1pPr>
          </a:lstStyle>
          <a:p>
            <a:pPr>
              <a:defRPr/>
            </a:pPr>
            <a:fld id="{0966DC23-5D75-4E55-94E0-8AC9A57DBD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963" y="537777"/>
            <a:ext cx="1285978" cy="344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820" y="73947"/>
            <a:ext cx="862264" cy="38851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505702"/>
            <a:ext cx="12192000" cy="1784"/>
          </a:xfrm>
          <a:prstGeom prst="line">
            <a:avLst/>
          </a:prstGeom>
          <a:ln w="12700">
            <a:solidFill>
              <a:srgbClr val="3F5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6" y="6606075"/>
            <a:ext cx="1499616" cy="1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2" r:id="rId3"/>
    <p:sldLayoutId id="2147484103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lang="en-US" sz="2800" b="1" i="0" kern="1200" dirty="0" smtClean="0">
          <a:solidFill>
            <a:srgbClr val="A85B4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263" indent="-119063" algn="l" defTabSz="746125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Arial" panose="020B0604020202020204" pitchFamily="34" charset="0"/>
        <a:buChar char="•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Franklin Gothic Book" panose="020B0503020102020204" pitchFamily="34" charset="0"/>
        <a:buChar char="-"/>
        <a:defRPr sz="2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F5AA8"/>
        </a:buClr>
        <a:buFont typeface="Courier New" panose="02070309020205020404" pitchFamily="49" charset="0"/>
        <a:buChar char="o"/>
        <a:defRPr sz="1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BB3"/>
        </a:buClr>
        <a:buFont typeface="Courier New" panose="02070309020205020404" pitchFamily="49" charset="0"/>
        <a:buChar char="o"/>
        <a:defRPr sz="2400" b="1">
          <a:solidFill>
            <a:schemeClr val="tx1"/>
          </a:solidFill>
          <a:latin typeface="Franklin Gothic Book" panose="020B05030201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9900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cx.complyplus.com/default.asp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9"/>
          <p:cNvSpPr txBox="1">
            <a:spLocks noChangeArrowheads="1"/>
          </p:cNvSpPr>
          <p:nvPr/>
        </p:nvSpPr>
        <p:spPr bwMode="auto">
          <a:xfrm>
            <a:off x="0" y="1218267"/>
            <a:ext cx="12192000" cy="82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US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Tankhouse Safety Certification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0342" y="3172922"/>
            <a:ext cx="261131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10228" y="2100393"/>
            <a:ext cx="67715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9"/>
          <p:cNvSpPr txBox="1">
            <a:spLocks noChangeArrowheads="1"/>
          </p:cNvSpPr>
          <p:nvPr/>
        </p:nvSpPr>
        <p:spPr bwMode="auto">
          <a:xfrm>
            <a:off x="0" y="2226892"/>
            <a:ext cx="12192000" cy="3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2000"/>
              </a:lnSpc>
            </a:pPr>
            <a:endParaRPr lang="en-US" sz="240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533243"/>
            <a:ext cx="121920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i="1" dirty="0">
                <a:solidFill>
                  <a:schemeClr val="bg1"/>
                </a:solidFill>
              </a:rPr>
              <a:t>Chino/Tyrone Tankhouse Site Specific Training</a:t>
            </a:r>
          </a:p>
        </p:txBody>
      </p:sp>
    </p:spTree>
    <p:extLst>
      <p:ext uri="{BB962C8B-B14F-4D97-AF65-F5344CB8AC3E}">
        <p14:creationId xmlns:p14="http://schemas.microsoft.com/office/powerpoint/2010/main" val="30276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7537" y="1084988"/>
            <a:ext cx="10854007" cy="3950843"/>
          </a:xfrm>
        </p:spPr>
        <p:txBody>
          <a:bodyPr/>
          <a:lstStyle/>
          <a:p>
            <a:r>
              <a:rPr lang="en-US" dirty="0"/>
              <a:t>Sound horn when passing through a doorway and around pedestrians</a:t>
            </a:r>
          </a:p>
          <a:p>
            <a:endParaRPr lang="en-US" sz="1400" dirty="0"/>
          </a:p>
          <a:p>
            <a:r>
              <a:rPr lang="en-US" dirty="0"/>
              <a:t>Chock forklift when parked per the chocking policy</a:t>
            </a:r>
          </a:p>
          <a:p>
            <a:pPr lvl="1"/>
            <a:r>
              <a:rPr lang="en-US" sz="1400" b="0" dirty="0"/>
              <a:t>Exception during the harvest for the harvest forklift (forks level on ground, transmission in neutral, park break set, engine off)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Forklift Safety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6" y="2478967"/>
            <a:ext cx="5301076" cy="3975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121" y="2478967"/>
            <a:ext cx="2982091" cy="39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 Slitter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36" y="1942845"/>
            <a:ext cx="3178342" cy="42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77" y="1942845"/>
            <a:ext cx="4285859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Rigidizer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9" y="2401368"/>
            <a:ext cx="5104964" cy="38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07" y="2401368"/>
            <a:ext cx="5113508" cy="38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251" y="1084988"/>
            <a:ext cx="10585451" cy="3950843"/>
          </a:xfrm>
        </p:spPr>
        <p:txBody>
          <a:bodyPr/>
          <a:lstStyle/>
          <a:p>
            <a:r>
              <a:rPr lang="en-US" dirty="0"/>
              <a:t>Starter sheet machine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51" y="1516146"/>
            <a:ext cx="3128609" cy="2346457"/>
          </a:xfrm>
          <a:prstGeom prst="rect">
            <a:avLst/>
          </a:prstGeom>
        </p:spPr>
      </p:pic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" y="4009240"/>
            <a:ext cx="3128609" cy="234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G_05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4208" y="1875466"/>
            <a:ext cx="6791641" cy="38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Bandsaw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53" y="2016807"/>
            <a:ext cx="3106396" cy="4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017818\Pictures\6-13-2013\DSC013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2894" y="2016807"/>
            <a:ext cx="2884439" cy="4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Pneumatic Bander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2" descr="C:\Users\017818\Pictures\6-21-2011\DSC007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220" y="1721548"/>
            <a:ext cx="4819671" cy="4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Unloading Table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" y="2236386"/>
            <a:ext cx="4652394" cy="34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G_05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0013" y="1042219"/>
            <a:ext cx="3043043" cy="5409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207" y="2236386"/>
            <a:ext cx="2603952" cy="34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Cathode Press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9708"/>
          <a:stretch/>
        </p:blipFill>
        <p:spPr>
          <a:xfrm>
            <a:off x="8078625" y="4093438"/>
            <a:ext cx="3949076" cy="2378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625" y="991562"/>
            <a:ext cx="3949076" cy="2961807"/>
          </a:xfrm>
          <a:prstGeom prst="rect">
            <a:avLst/>
          </a:prstGeom>
        </p:spPr>
      </p:pic>
      <p:pic>
        <p:nvPicPr>
          <p:cNvPr id="8" name="IMG_05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705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05" y="2346172"/>
            <a:ext cx="6212501" cy="34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Dolphin SDS Database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Safety Data Sheet</a:t>
            </a:r>
          </a:p>
          <a:p>
            <a:pPr lvl="1"/>
            <a:r>
              <a:rPr lang="en-US" sz="1400" b="0" dirty="0"/>
              <a:t>SDS</a:t>
            </a:r>
          </a:p>
          <a:p>
            <a:pPr lvl="1"/>
            <a:endParaRPr lang="en-US" sz="1400" b="0" dirty="0"/>
          </a:p>
          <a:p>
            <a:r>
              <a:rPr lang="en-US" dirty="0"/>
              <a:t>Located on New Mexico Operations Website</a:t>
            </a:r>
          </a:p>
          <a:p>
            <a:endParaRPr lang="en-US" sz="1400" dirty="0"/>
          </a:p>
          <a:p>
            <a:pPr lvl="1"/>
            <a:r>
              <a:rPr lang="en-US" sz="1400" dirty="0"/>
              <a:t>Webb Apps far right side of home page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Or visit </a:t>
            </a:r>
            <a:r>
              <a:rPr lang="en-US" sz="1400" dirty="0">
                <a:hlinkClick r:id="rId2"/>
              </a:rPr>
              <a:t>https://fcx.complyplus.com/default.asp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12796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Electrolyte</a:t>
            </a:r>
          </a:p>
          <a:p>
            <a:r>
              <a:rPr lang="en-US" sz="1800" dirty="0"/>
              <a:t> </a:t>
            </a:r>
            <a:r>
              <a:rPr lang="en-US" dirty="0"/>
              <a:t>(acid mist) is an eye, skin and respiratory irritant.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can cause severe burns.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carcinogenic.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inhaled, ingested, contact with eyes or skin</a:t>
            </a:r>
          </a:p>
          <a:p>
            <a:pPr lvl="1"/>
            <a:r>
              <a:rPr lang="en-US" sz="1400" b="0" dirty="0"/>
              <a:t>(inhaled) remove victim to fresh air </a:t>
            </a:r>
          </a:p>
          <a:p>
            <a:pPr lvl="1"/>
            <a:r>
              <a:rPr lang="en-US" sz="1400" b="0" dirty="0"/>
              <a:t>(ingested) do not induce vomiting</a:t>
            </a:r>
          </a:p>
          <a:p>
            <a:pPr lvl="1"/>
            <a:r>
              <a:rPr lang="en-US" sz="1400" b="0" dirty="0"/>
              <a:t>(contact with eyes or skin) flush with water for at least 15 – 20 minutes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32521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Area Access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Hydromet employees require proper training to work in the Tankhouse</a:t>
            </a:r>
          </a:p>
          <a:p>
            <a:pPr lvl="1"/>
            <a:r>
              <a:rPr lang="en-US" sz="1400" b="0" dirty="0"/>
              <a:t>Example (Hydromet Electricians, Hydromet Maintenance, SX OP’s, EW OP’s, Admin Support)</a:t>
            </a:r>
          </a:p>
          <a:p>
            <a:pPr lvl="1"/>
            <a:endParaRPr lang="en-US" sz="1400" dirty="0"/>
          </a:p>
          <a:p>
            <a:r>
              <a:rPr lang="en-US" dirty="0"/>
              <a:t>Non Hydromet trained employees are required to sign in at the SX Control Room</a:t>
            </a:r>
          </a:p>
          <a:p>
            <a:pPr lvl="1"/>
            <a:r>
              <a:rPr lang="en-US" sz="1400" b="0" dirty="0"/>
              <a:t>Example (Environmental, Boiler Shop, Shared Services, Contractors, etc…)</a:t>
            </a:r>
          </a:p>
          <a:p>
            <a:pPr lvl="1"/>
            <a:endParaRPr lang="en-US" sz="1400" b="0" dirty="0"/>
          </a:p>
          <a:p>
            <a:r>
              <a:rPr lang="en-US" dirty="0"/>
              <a:t>Individuals without training must sign in at the control room, review the hazard awareness checklist, and be accompanied by a qualified individual. </a:t>
            </a:r>
          </a:p>
          <a:p>
            <a:pPr lvl="1"/>
            <a:r>
              <a:rPr lang="en-US" sz="1400" b="0" dirty="0"/>
              <a:t>Example (Visitors, Vendors, etc…) These individuals cannot perform work!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in electrolyte (acid mist)?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dirty="0"/>
              <a:t>It is a mixture of the following:</a:t>
            </a:r>
          </a:p>
          <a:p>
            <a:pPr lvl="1"/>
            <a:r>
              <a:rPr lang="en-US" sz="1400" b="0" dirty="0"/>
              <a:t>Water </a:t>
            </a:r>
          </a:p>
          <a:p>
            <a:pPr lvl="1"/>
            <a:r>
              <a:rPr lang="en-US" sz="1400" b="0" dirty="0"/>
              <a:t>Sulfuric acid (17 – 20%)</a:t>
            </a:r>
          </a:p>
          <a:p>
            <a:pPr lvl="1"/>
            <a:r>
              <a:rPr lang="en-US" sz="1400" b="0" dirty="0"/>
              <a:t>Copper (3 – 7 %)</a:t>
            </a:r>
          </a:p>
          <a:p>
            <a:pPr lvl="1"/>
            <a:r>
              <a:rPr lang="en-US" sz="1400" b="0" dirty="0"/>
              <a:t>Arsenic (1 – 1.5%)</a:t>
            </a:r>
          </a:p>
          <a:p>
            <a:pPr lvl="1"/>
            <a:r>
              <a:rPr lang="en-US" sz="1400" b="0" dirty="0"/>
              <a:t>Nickel (1 – 1.5%)</a:t>
            </a:r>
          </a:p>
          <a:p>
            <a:pPr lvl="1"/>
            <a:r>
              <a:rPr lang="en-US" sz="1400" b="0" dirty="0"/>
              <a:t>Organic (diluent and </a:t>
            </a:r>
            <a:r>
              <a:rPr lang="en-US" sz="1400" b="0" dirty="0" err="1"/>
              <a:t>Acorga</a:t>
            </a:r>
            <a:r>
              <a:rPr lang="en-US" sz="1400" b="0" dirty="0"/>
              <a:t>; petroleum distillates)</a:t>
            </a:r>
          </a:p>
          <a:p>
            <a:pPr lvl="1"/>
            <a:r>
              <a:rPr lang="en-US" sz="1400" b="0" dirty="0"/>
              <a:t>FC 1100 surfactant (trade secret)</a:t>
            </a:r>
          </a:p>
          <a:p>
            <a:pPr lvl="1"/>
            <a:r>
              <a:rPr lang="en-US" sz="1400" b="0" dirty="0"/>
              <a:t>EW 50/Starch</a:t>
            </a:r>
          </a:p>
          <a:p>
            <a:pPr lvl="1"/>
            <a:r>
              <a:rPr lang="en-US" sz="1400" b="0" dirty="0"/>
              <a:t>Salt (sodium chloride) Tyrone Specific</a:t>
            </a:r>
          </a:p>
          <a:p>
            <a:pPr lvl="1"/>
            <a:r>
              <a:rPr lang="en-US" sz="1400" b="0" dirty="0"/>
              <a:t>Cobalt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Hazards</a:t>
            </a:r>
          </a:p>
        </p:txBody>
      </p:sp>
    </p:spTree>
    <p:extLst>
      <p:ext uri="{BB962C8B-B14F-4D97-AF65-F5344CB8AC3E}">
        <p14:creationId xmlns:p14="http://schemas.microsoft.com/office/powerpoint/2010/main" val="2753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071" y="1084988"/>
            <a:ext cx="10585451" cy="3950843"/>
          </a:xfrm>
        </p:spPr>
        <p:txBody>
          <a:bodyPr/>
          <a:lstStyle/>
          <a:p>
            <a:r>
              <a:rPr lang="en-US" dirty="0"/>
              <a:t>Tankhouse Electrical Training is required to access above or below the cell line</a:t>
            </a:r>
          </a:p>
          <a:p>
            <a:pPr lvl="1"/>
            <a:r>
              <a:rPr lang="en-US" sz="1400" b="0" dirty="0"/>
              <a:t>Knowledge and understanding of hazards is policy</a:t>
            </a:r>
          </a:p>
          <a:p>
            <a:pPr lvl="1"/>
            <a:r>
              <a:rPr lang="en-US" sz="1400" b="0" dirty="0"/>
              <a:t>Specific PPE required</a:t>
            </a:r>
          </a:p>
          <a:p>
            <a:pPr lvl="1"/>
            <a:r>
              <a:rPr lang="en-US" sz="1400" b="0" dirty="0"/>
              <a:t>Proper tools are needed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67" y="308565"/>
            <a:ext cx="9727565" cy="663969"/>
          </a:xfrm>
        </p:spPr>
        <p:txBody>
          <a:bodyPr/>
          <a:lstStyle/>
          <a:p>
            <a:r>
              <a:rPr lang="en-US" dirty="0"/>
              <a:t>Tankhouse Working Zone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3" y="2580274"/>
            <a:ext cx="5053413" cy="379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47" y="1773526"/>
            <a:ext cx="3447606" cy="4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313" y="3142759"/>
            <a:ext cx="1282728" cy="13103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4269" y="346301"/>
            <a:ext cx="9727565" cy="663969"/>
          </a:xfrm>
        </p:spPr>
        <p:txBody>
          <a:bodyPr/>
          <a:lstStyle/>
          <a:p>
            <a:r>
              <a:rPr lang="en-US" dirty="0"/>
              <a:t>Gloves Approved </a:t>
            </a:r>
            <a:r>
              <a:rPr lang="en-US" u="sng" dirty="0"/>
              <a:t>Above</a:t>
            </a:r>
            <a:r>
              <a:rPr lang="en-US" dirty="0"/>
              <a:t> the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690"/>
          <a:stretch/>
        </p:blipFill>
        <p:spPr>
          <a:xfrm>
            <a:off x="3175030" y="3138325"/>
            <a:ext cx="1448308" cy="1310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20" y="3138325"/>
            <a:ext cx="1933693" cy="131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587" y="3144556"/>
            <a:ext cx="1431284" cy="1303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46663"/>
          <a:stretch/>
        </p:blipFill>
        <p:spPr>
          <a:xfrm>
            <a:off x="6097959" y="3138144"/>
            <a:ext cx="1044503" cy="1310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737873" y="4523587"/>
            <a:ext cx="1310900" cy="569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281" y="4161259"/>
            <a:ext cx="1326116" cy="1321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055" y="5144099"/>
            <a:ext cx="609485" cy="1314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9600" r="6165" b="39534"/>
          <a:stretch/>
        </p:blipFill>
        <p:spPr>
          <a:xfrm>
            <a:off x="4301466" y="5144099"/>
            <a:ext cx="2038670" cy="1305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4084" t="2572" r="6571" b="34248"/>
          <a:stretch/>
        </p:blipFill>
        <p:spPr>
          <a:xfrm>
            <a:off x="1818960" y="5144099"/>
            <a:ext cx="1792120" cy="1314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t="24057" r="69350"/>
          <a:stretch/>
        </p:blipFill>
        <p:spPr>
          <a:xfrm flipH="1">
            <a:off x="150320" y="5144100"/>
            <a:ext cx="683542" cy="13140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r="58136"/>
          <a:stretch/>
        </p:blipFill>
        <p:spPr>
          <a:xfrm>
            <a:off x="860283" y="5144099"/>
            <a:ext cx="794200" cy="13140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325" y="2704709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resistant gloves to be worn with approved under glove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1196" r="34"/>
          <a:stretch/>
        </p:blipFill>
        <p:spPr>
          <a:xfrm>
            <a:off x="7814757" y="4161259"/>
            <a:ext cx="949287" cy="13024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8758" y="3363052"/>
            <a:ext cx="343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Approved under glove to be worn with cut resistant glove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25" y="462782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Gloves that do not require under glove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447" y="1113010"/>
            <a:ext cx="11281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Gloves for use in the EW/ER Tankhouse must protect workers from cuts, from chemicals (i.e. electrolyte) and from stray current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Wingdings" panose="05000000000000000000" pitchFamily="2" charset="2"/>
              </a:rPr>
              <a:t>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The minimum standards are: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•Cut rating: Above cell line:  Minimum ANSI cut rating of 3 or EN388 cut rating of 4</a:t>
            </a:r>
          </a:p>
          <a:p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Below cell line:  Dependent on task and SOP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•Chemical rating:  Exposure to 20% sulfuric acid in water (i.e. electrolyte)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•Electrical:  At least 100,000 ohms resistance as measured by CASC Glove Tester</a:t>
            </a:r>
          </a:p>
        </p:txBody>
      </p:sp>
    </p:spTree>
    <p:extLst>
      <p:ext uri="{BB962C8B-B14F-4D97-AF65-F5344CB8AC3E}">
        <p14:creationId xmlns:p14="http://schemas.microsoft.com/office/powerpoint/2010/main" val="28871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512278"/>
            <a:ext cx="10585451" cy="645295"/>
          </a:xfrm>
        </p:spPr>
        <p:txBody>
          <a:bodyPr/>
          <a:lstStyle/>
          <a:p>
            <a:r>
              <a:rPr lang="en-US" dirty="0"/>
              <a:t>All above Cell Line Approved Gloves as well as:</a:t>
            </a:r>
          </a:p>
          <a:p>
            <a:pPr lvl="1"/>
            <a:r>
              <a:rPr lang="en-US" sz="1400" b="0" dirty="0"/>
              <a:t>These gloves do not require and under glove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Gloves Approved </a:t>
            </a:r>
            <a:r>
              <a:rPr lang="en-US" u="sng" dirty="0"/>
              <a:t>Below</a:t>
            </a:r>
            <a:r>
              <a:rPr lang="en-US" dirty="0"/>
              <a:t> the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50" y="2239109"/>
            <a:ext cx="1140103" cy="2182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29" y="2239109"/>
            <a:ext cx="1305255" cy="2182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072" r="55424"/>
          <a:stretch/>
        </p:blipFill>
        <p:spPr>
          <a:xfrm>
            <a:off x="4117405" y="2238451"/>
            <a:ext cx="1591562" cy="21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138" y="1152682"/>
            <a:ext cx="10585451" cy="197066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Boots for use in the EW/ER </a:t>
            </a:r>
            <a:r>
              <a:rPr lang="en-US" sz="1400" dirty="0" err="1"/>
              <a:t>tankhouse</a:t>
            </a:r>
            <a:r>
              <a:rPr lang="en-US" sz="1400" dirty="0"/>
              <a:t> must protect workers from mechanical injury, from chemicals (i.e. electrolyte) and from stray current</a:t>
            </a:r>
            <a:endParaRPr lang="en-US" sz="1400" b="0" dirty="0"/>
          </a:p>
          <a:p>
            <a:r>
              <a:rPr lang="en-US" sz="1400" b="0" dirty="0"/>
              <a:t>The minimum standards are:</a:t>
            </a:r>
          </a:p>
          <a:p>
            <a:r>
              <a:rPr lang="en-US" sz="1400" b="0" dirty="0"/>
              <a:t>•Steel-toe with metatarsal</a:t>
            </a:r>
          </a:p>
          <a:p>
            <a:r>
              <a:rPr lang="en-US" sz="1400" b="0" dirty="0"/>
              <a:t>•Mid-calf or higher</a:t>
            </a:r>
          </a:p>
          <a:p>
            <a:r>
              <a:rPr lang="en-US" sz="1400" b="0" dirty="0"/>
              <a:t>•Chemical rating:  Exposure to 20% sulfuric acid in water (i.e. electrolyte)</a:t>
            </a:r>
          </a:p>
          <a:p>
            <a:r>
              <a:rPr lang="en-US" sz="1400" b="0" dirty="0"/>
              <a:t>•Electricity hazard “EH” rated or dielectric rated under ASTM F2413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 Approved Above or Below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451"/>
          <a:stretch/>
        </p:blipFill>
        <p:spPr>
          <a:xfrm>
            <a:off x="845185" y="3246276"/>
            <a:ext cx="1363108" cy="1458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494" y="3246276"/>
            <a:ext cx="1432041" cy="1460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36" t="-306" r="54101" b="30321"/>
          <a:stretch/>
        </p:blipFill>
        <p:spPr>
          <a:xfrm>
            <a:off x="3842535" y="3246276"/>
            <a:ext cx="1356189" cy="145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49402" y="3245203"/>
            <a:ext cx="1291650" cy="145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635" t="43130" r="2903" b="3470"/>
          <a:stretch/>
        </p:blipFill>
        <p:spPr>
          <a:xfrm>
            <a:off x="6141052" y="3245203"/>
            <a:ext cx="4541178" cy="1460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080" y="5095994"/>
            <a:ext cx="10999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Freeport-McMoRan has determined that “Footwear for wet service” for electricians, mechanics and welders in the Tankhouse shall be the same boots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6816" y="1060216"/>
            <a:ext cx="12035184" cy="17549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Suits for use in the EW/ER Tankhouse must protect workers from chemicals (i.e. electrolyte) and from stray current</a:t>
            </a:r>
            <a:endParaRPr lang="en-US" b="0" dirty="0"/>
          </a:p>
          <a:p>
            <a:pPr marL="0" indent="0">
              <a:buNone/>
            </a:pPr>
            <a:r>
              <a:rPr lang="en-US" sz="1400" b="0" dirty="0"/>
              <a:t>       The minimum standards are:</a:t>
            </a:r>
          </a:p>
          <a:p>
            <a:pPr marL="0" indent="0">
              <a:buNone/>
            </a:pPr>
            <a:r>
              <a:rPr lang="en-US" sz="1400" b="0" dirty="0"/>
              <a:t>	•Chemical rating:  Exposure to 20% sulfuric acid in water (i.e. electrolyte)</a:t>
            </a:r>
          </a:p>
          <a:p>
            <a:pPr marL="0" indent="0">
              <a:buNone/>
            </a:pPr>
            <a:r>
              <a:rPr lang="en-US" sz="1400" b="0" dirty="0"/>
              <a:t>	•Electrical:  At least 100,000 ohms resistance as measured by CASC Glove Tester (i.e. a portion of the suit is immersed 	  in the Glove Tester using the same procedure as with EW/ER gloves)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dirty="0"/>
              <a:t>Chino</a:t>
            </a:r>
          </a:p>
          <a:p>
            <a:pPr marL="0" indent="0">
              <a:buNone/>
            </a:pPr>
            <a:r>
              <a:rPr lang="en-US" sz="1400" b="0" dirty="0"/>
              <a:t>   Suits are required under the Cell Line at all times</a:t>
            </a:r>
          </a:p>
          <a:p>
            <a:pPr marL="0" indent="0">
              <a:buNone/>
            </a:pPr>
            <a:r>
              <a:rPr lang="en-US" dirty="0"/>
              <a:t>Tyrone </a:t>
            </a:r>
          </a:p>
          <a:p>
            <a:pPr marL="0" indent="0">
              <a:buNone/>
            </a:pPr>
            <a:r>
              <a:rPr lang="en-US" sz="1400" b="0" dirty="0"/>
              <a:t>   Suits are required when performing wet 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816" y="294930"/>
            <a:ext cx="9727565" cy="663969"/>
          </a:xfrm>
        </p:spPr>
        <p:txBody>
          <a:bodyPr/>
          <a:lstStyle/>
          <a:p>
            <a:r>
              <a:rPr lang="en-US" dirty="0"/>
              <a:t>Suits Approved Above or Below Cell 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197" t="24013" r="34846" b="7916"/>
          <a:stretch/>
        </p:blipFill>
        <p:spPr>
          <a:xfrm>
            <a:off x="4920961" y="4474934"/>
            <a:ext cx="2301411" cy="190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701" t="30243" r="49363"/>
          <a:stretch/>
        </p:blipFill>
        <p:spPr>
          <a:xfrm>
            <a:off x="6806609" y="3101104"/>
            <a:ext cx="1227480" cy="1372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434" t="32155" r="57876" b="3275"/>
          <a:stretch/>
        </p:blipFill>
        <p:spPr>
          <a:xfrm>
            <a:off x="9552432" y="3101103"/>
            <a:ext cx="769341" cy="1350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316" t="31452" r="59273" b="316"/>
          <a:stretch/>
        </p:blipFill>
        <p:spPr>
          <a:xfrm>
            <a:off x="10473254" y="3101103"/>
            <a:ext cx="692204" cy="1350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648" t="29845" r="60770" b="6843"/>
          <a:stretch/>
        </p:blipFill>
        <p:spPr>
          <a:xfrm>
            <a:off x="8142210" y="3101103"/>
            <a:ext cx="1088269" cy="1350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3205" y="2731771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Tingley</a:t>
            </a:r>
            <a:r>
              <a:rPr lang="en-US" dirty="0"/>
              <a:t> </a:t>
            </a:r>
            <a:r>
              <a:rPr lang="en-US" dirty="0" err="1"/>
              <a:t>Safetyflex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93878" y="524451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MCR 3882 Dominator</a:t>
            </a:r>
          </a:p>
        </p:txBody>
      </p:sp>
    </p:spTree>
    <p:extLst>
      <p:ext uri="{BB962C8B-B14F-4D97-AF65-F5344CB8AC3E}">
        <p14:creationId xmlns:p14="http://schemas.microsoft.com/office/powerpoint/2010/main" val="25916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919569" y="1178806"/>
            <a:ext cx="8001302" cy="37259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dirty="0"/>
              <a:t>Equipment Needed in the Tankhouse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3555" y="400690"/>
            <a:ext cx="6857639" cy="6986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Tools and Equipment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867293" y="6451601"/>
            <a:ext cx="1541401" cy="316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046" y="1606286"/>
            <a:ext cx="7702946" cy="43118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77360" y="2367926"/>
            <a:ext cx="3768041" cy="113409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77359" y="3568022"/>
            <a:ext cx="3768041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2499" y="4751824"/>
            <a:ext cx="3768041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34301" y="23949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67639" y="35887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756707" y="4782592"/>
            <a:ext cx="1795119" cy="6276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93341" y="2377451"/>
            <a:ext cx="1795119" cy="111504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018478" y="3566932"/>
            <a:ext cx="1769982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12393" y="4759483"/>
            <a:ext cx="1769982" cy="1127808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6"/>
    </mc:Choice>
    <mc:Fallback xmlns="">
      <p:transition spd="slow" advTm="2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3" grpId="0" animBg="1"/>
      <p:bldP spid="23" grpId="1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831" y="1036078"/>
            <a:ext cx="2730808" cy="37259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b="1" dirty="0"/>
              <a:t>Equipment Needed in the Tankhouse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7831" y="380208"/>
            <a:ext cx="6857639" cy="6986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Tools and Equipment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41" y="1812801"/>
            <a:ext cx="7170853" cy="4446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604" y="1095959"/>
            <a:ext cx="7131501" cy="690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9009" y="1861416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65162" y="3002374"/>
            <a:ext cx="1711885" cy="1217147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41967" y="4272021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79008" y="5404533"/>
            <a:ext cx="1711885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19167" y="1830243"/>
            <a:ext cx="1691541" cy="1034641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08468" y="1843781"/>
            <a:ext cx="1711885" cy="1033744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19167" y="2986498"/>
            <a:ext cx="1711885" cy="12330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65148" y="2988142"/>
            <a:ext cx="1711885" cy="1118047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19167" y="4272021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08468" y="4275168"/>
            <a:ext cx="1711885" cy="1019800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70693" y="5393218"/>
            <a:ext cx="1711885" cy="82757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28581" y="5344832"/>
            <a:ext cx="1671658" cy="770945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2220" y="1886437"/>
            <a:ext cx="1711885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242220" y="2990592"/>
            <a:ext cx="1670916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29285" y="4288959"/>
            <a:ext cx="1669748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192245" y="5402244"/>
            <a:ext cx="1654536" cy="37016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6"/>
    </mc:Choice>
    <mc:Fallback xmlns="">
      <p:transition spd="slow" advTm="2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63"/>
          <p:cNvGrpSpPr>
            <a:grpSpLocks/>
          </p:cNvGrpSpPr>
          <p:nvPr/>
        </p:nvGrpSpPr>
        <p:grpSpPr bwMode="auto">
          <a:xfrm>
            <a:off x="1609326" y="1393824"/>
            <a:ext cx="9058542" cy="4519613"/>
            <a:chOff x="720" y="1137"/>
            <a:chExt cx="4320" cy="2847"/>
          </a:xfrm>
        </p:grpSpPr>
        <p:sp>
          <p:nvSpPr>
            <p:cNvPr id="13357" name="Rectangle 64"/>
            <p:cNvSpPr>
              <a:spLocks noChangeArrowheads="1"/>
            </p:cNvSpPr>
            <p:nvPr/>
          </p:nvSpPr>
          <p:spPr bwMode="invGray">
            <a:xfrm>
              <a:off x="720" y="1632"/>
              <a:ext cx="4320" cy="2352"/>
            </a:xfrm>
            <a:prstGeom prst="rect">
              <a:avLst/>
            </a:prstGeom>
            <a:solidFill>
              <a:srgbClr val="3366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8" name="Rectangle 65"/>
            <p:cNvSpPr>
              <a:spLocks noChangeArrowheads="1"/>
            </p:cNvSpPr>
            <p:nvPr/>
          </p:nvSpPr>
          <p:spPr bwMode="invGray">
            <a:xfrm>
              <a:off x="1339" y="1137"/>
              <a:ext cx="48" cy="2784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59" name="Rectangle 66"/>
            <p:cNvSpPr>
              <a:spLocks noChangeArrowheads="1"/>
            </p:cNvSpPr>
            <p:nvPr/>
          </p:nvSpPr>
          <p:spPr bwMode="invGray">
            <a:xfrm>
              <a:off x="4376" y="1204"/>
              <a:ext cx="48" cy="2736"/>
            </a:xfrm>
            <a:prstGeom prst="rect">
              <a:avLst/>
            </a:prstGeom>
            <a:solidFill>
              <a:srgbClr val="C0AA6E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0" name="Line 67"/>
            <p:cNvSpPr>
              <a:spLocks noChangeShapeType="1"/>
            </p:cNvSpPr>
            <p:nvPr/>
          </p:nvSpPr>
          <p:spPr bwMode="invGray">
            <a:xfrm>
              <a:off x="4352" y="1636"/>
              <a:ext cx="0" cy="23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Line 68"/>
            <p:cNvSpPr>
              <a:spLocks noChangeShapeType="1"/>
            </p:cNvSpPr>
            <p:nvPr/>
          </p:nvSpPr>
          <p:spPr bwMode="invGray">
            <a:xfrm>
              <a:off x="4432" y="1636"/>
              <a:ext cx="0" cy="230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5" name="Text Box 70"/>
          <p:cNvSpPr txBox="1">
            <a:spLocks noChangeArrowheads="1"/>
          </p:cNvSpPr>
          <p:nvPr/>
        </p:nvSpPr>
        <p:spPr bwMode="invGray">
          <a:xfrm rot="-5400000">
            <a:off x="1623824" y="3941763"/>
            <a:ext cx="1219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Anode</a:t>
            </a:r>
          </a:p>
        </p:txBody>
      </p:sp>
      <p:sp>
        <p:nvSpPr>
          <p:cNvPr id="13316" name="Text Box 71"/>
          <p:cNvSpPr txBox="1">
            <a:spLocks noChangeArrowheads="1"/>
          </p:cNvSpPr>
          <p:nvPr/>
        </p:nvSpPr>
        <p:spPr bwMode="invGray">
          <a:xfrm rot="5400000">
            <a:off x="9239590" y="3970337"/>
            <a:ext cx="12192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Cathode</a:t>
            </a:r>
          </a:p>
        </p:txBody>
      </p:sp>
      <p:sp>
        <p:nvSpPr>
          <p:cNvPr id="18504" name="Oval 72"/>
          <p:cNvSpPr>
            <a:spLocks noChangeArrowheads="1"/>
          </p:cNvSpPr>
          <p:nvPr/>
        </p:nvSpPr>
        <p:spPr bwMode="invGray">
          <a:xfrm>
            <a:off x="9081940" y="3902076"/>
            <a:ext cx="125412" cy="365125"/>
          </a:xfrm>
          <a:prstGeom prst="ellipse">
            <a:avLst/>
          </a:prstGeom>
          <a:solidFill>
            <a:srgbClr val="C0AA6E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Cu</a:t>
            </a:r>
            <a:r>
              <a:rPr lang="en-US" altLang="en-US" sz="1200" b="1" baseline="30000" dirty="0"/>
              <a:t>++.</a:t>
            </a:r>
            <a:endParaRPr lang="en-US" altLang="en-US" sz="1200" b="1" dirty="0"/>
          </a:p>
        </p:txBody>
      </p:sp>
      <p:grpSp>
        <p:nvGrpSpPr>
          <p:cNvPr id="18505" name="Group 73"/>
          <p:cNvGrpSpPr>
            <a:grpSpLocks/>
          </p:cNvGrpSpPr>
          <p:nvPr/>
        </p:nvGrpSpPr>
        <p:grpSpPr bwMode="auto">
          <a:xfrm>
            <a:off x="6107114" y="5038726"/>
            <a:ext cx="280987" cy="455613"/>
            <a:chOff x="260" y="1189"/>
            <a:chExt cx="176" cy="287"/>
          </a:xfrm>
        </p:grpSpPr>
        <p:sp>
          <p:nvSpPr>
            <p:cNvPr id="13354" name="Oval 74"/>
            <p:cNvSpPr>
              <a:spLocks noChangeArrowheads="1"/>
            </p:cNvSpPr>
            <p:nvPr/>
          </p:nvSpPr>
          <p:spPr bwMode="invGray">
            <a:xfrm>
              <a:off x="260" y="1301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55" name="Oval 75"/>
            <p:cNvSpPr>
              <a:spLocks noChangeAspect="1" noChangeArrowheads="1"/>
            </p:cNvSpPr>
            <p:nvPr/>
          </p:nvSpPr>
          <p:spPr bwMode="invGray">
            <a:xfrm>
              <a:off x="332" y="1372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sp>
          <p:nvSpPr>
            <p:cNvPr id="13356" name="Oval 76"/>
            <p:cNvSpPr>
              <a:spLocks noChangeAspect="1" noChangeArrowheads="1"/>
            </p:cNvSpPr>
            <p:nvPr/>
          </p:nvSpPr>
          <p:spPr bwMode="invGray">
            <a:xfrm>
              <a:off x="266" y="1189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H</a:t>
              </a:r>
            </a:p>
          </p:txBody>
        </p:sp>
      </p:grpSp>
      <p:grpSp>
        <p:nvGrpSpPr>
          <p:cNvPr id="18509" name="Group 77"/>
          <p:cNvGrpSpPr>
            <a:grpSpLocks/>
          </p:cNvGrpSpPr>
          <p:nvPr/>
        </p:nvGrpSpPr>
        <p:grpSpPr bwMode="auto">
          <a:xfrm>
            <a:off x="3230386" y="4073525"/>
            <a:ext cx="273050" cy="261938"/>
            <a:chOff x="1422" y="2425"/>
            <a:chExt cx="171" cy="165"/>
          </a:xfrm>
        </p:grpSpPr>
        <p:sp>
          <p:nvSpPr>
            <p:cNvPr id="13352" name="Oval 78"/>
            <p:cNvSpPr>
              <a:spLocks noChangeArrowheads="1"/>
            </p:cNvSpPr>
            <p:nvPr/>
          </p:nvSpPr>
          <p:spPr bwMode="invGray">
            <a:xfrm>
              <a:off x="1478" y="2425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53" name="Oval 79"/>
            <p:cNvSpPr>
              <a:spLocks noChangeArrowheads="1"/>
            </p:cNvSpPr>
            <p:nvPr/>
          </p:nvSpPr>
          <p:spPr bwMode="invGray">
            <a:xfrm rot="10800000">
              <a:off x="1422" y="2504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</p:grpSp>
      <p:grpSp>
        <p:nvGrpSpPr>
          <p:cNvPr id="18512" name="Group 80"/>
          <p:cNvGrpSpPr>
            <a:grpSpLocks/>
          </p:cNvGrpSpPr>
          <p:nvPr/>
        </p:nvGrpSpPr>
        <p:grpSpPr bwMode="auto">
          <a:xfrm>
            <a:off x="4049713" y="4152900"/>
            <a:ext cx="563562" cy="566738"/>
            <a:chOff x="2116" y="2293"/>
            <a:chExt cx="353" cy="357"/>
          </a:xfrm>
        </p:grpSpPr>
        <p:sp>
          <p:nvSpPr>
            <p:cNvPr id="13344" name="Oval 81"/>
            <p:cNvSpPr>
              <a:spLocks noChangeAspect="1" noChangeArrowheads="1"/>
            </p:cNvSpPr>
            <p:nvPr/>
          </p:nvSpPr>
          <p:spPr bwMode="invGray">
            <a:xfrm>
              <a:off x="2344" y="2335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sp>
          <p:nvSpPr>
            <p:cNvPr id="13345" name="Oval 82"/>
            <p:cNvSpPr>
              <a:spLocks noChangeAspect="1" noChangeArrowheads="1"/>
            </p:cNvSpPr>
            <p:nvPr/>
          </p:nvSpPr>
          <p:spPr bwMode="invGray">
            <a:xfrm>
              <a:off x="2151" y="2507"/>
              <a:ext cx="104" cy="10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/>
                <a:t>H</a:t>
              </a:r>
            </a:p>
          </p:txBody>
        </p:sp>
        <p:grpSp>
          <p:nvGrpSpPr>
            <p:cNvPr id="13346" name="Group 83"/>
            <p:cNvGrpSpPr>
              <a:grpSpLocks/>
            </p:cNvGrpSpPr>
            <p:nvPr/>
          </p:nvGrpSpPr>
          <p:grpSpPr bwMode="auto">
            <a:xfrm>
              <a:off x="2116" y="2293"/>
              <a:ext cx="353" cy="357"/>
              <a:chOff x="1676" y="2053"/>
              <a:chExt cx="353" cy="357"/>
            </a:xfrm>
          </p:grpSpPr>
          <p:sp>
            <p:nvSpPr>
              <p:cNvPr id="13347" name="Oval 84"/>
              <p:cNvSpPr>
                <a:spLocks noChangeArrowheads="1"/>
              </p:cNvSpPr>
              <p:nvPr/>
            </p:nvSpPr>
            <p:spPr bwMode="invGray">
              <a:xfrm rot="-5400000">
                <a:off x="1796" y="2068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48" name="Oval 85"/>
              <p:cNvSpPr>
                <a:spLocks noChangeArrowheads="1"/>
              </p:cNvSpPr>
              <p:nvPr/>
            </p:nvSpPr>
            <p:spPr bwMode="invGray">
              <a:xfrm>
                <a:off x="1787" y="2168"/>
                <a:ext cx="127" cy="127"/>
              </a:xfrm>
              <a:prstGeom prst="ellipse">
                <a:avLst/>
              </a:prstGeom>
              <a:solidFill>
                <a:srgbClr val="FF00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S</a:t>
                </a:r>
              </a:p>
            </p:txBody>
          </p:sp>
          <p:sp>
            <p:nvSpPr>
              <p:cNvPr id="13349" name="Oval 86"/>
              <p:cNvSpPr>
                <a:spLocks noChangeArrowheads="1"/>
              </p:cNvSpPr>
              <p:nvPr/>
            </p:nvSpPr>
            <p:spPr bwMode="invGray">
              <a:xfrm rot="10800000">
                <a:off x="1676" y="2183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50" name="Oval 87"/>
              <p:cNvSpPr>
                <a:spLocks noChangeArrowheads="1"/>
              </p:cNvSpPr>
              <p:nvPr/>
            </p:nvSpPr>
            <p:spPr bwMode="invGray">
              <a:xfrm>
                <a:off x="1914" y="2186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  <p:sp>
            <p:nvSpPr>
              <p:cNvPr id="13351" name="Oval 88"/>
              <p:cNvSpPr>
                <a:spLocks noChangeArrowheads="1"/>
              </p:cNvSpPr>
              <p:nvPr/>
            </p:nvSpPr>
            <p:spPr bwMode="invGray">
              <a:xfrm rot="5400000">
                <a:off x="1796" y="2310"/>
                <a:ext cx="115" cy="8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000" b="1" dirty="0"/>
                  <a:t>O</a:t>
                </a:r>
              </a:p>
            </p:txBody>
          </p:sp>
        </p:grpSp>
      </p:grpSp>
      <p:sp>
        <p:nvSpPr>
          <p:cNvPr id="18521" name="Oval 89"/>
          <p:cNvSpPr>
            <a:spLocks noChangeArrowheads="1"/>
          </p:cNvSpPr>
          <p:nvPr/>
        </p:nvSpPr>
        <p:spPr bwMode="invGray">
          <a:xfrm>
            <a:off x="3107853" y="3956842"/>
            <a:ext cx="368300" cy="3651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 dirty="0"/>
              <a:t>O</a:t>
            </a:r>
            <a:r>
              <a:rPr lang="en-US" altLang="en-US" sz="1600" b="1" baseline="-25000" dirty="0"/>
              <a:t>2</a:t>
            </a:r>
            <a:endParaRPr lang="en-US" altLang="en-US" sz="1600" b="1" dirty="0"/>
          </a:p>
        </p:txBody>
      </p:sp>
      <p:sp>
        <p:nvSpPr>
          <p:cNvPr id="13322" name="Rectangle 90"/>
          <p:cNvSpPr>
            <a:spLocks noChangeArrowheads="1"/>
          </p:cNvSpPr>
          <p:nvPr/>
        </p:nvSpPr>
        <p:spPr bwMode="invGray">
          <a:xfrm>
            <a:off x="5077846" y="1257879"/>
            <a:ext cx="1722401" cy="3079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/>
              <a:t>Rectifier</a:t>
            </a:r>
          </a:p>
        </p:txBody>
      </p:sp>
      <p:grpSp>
        <p:nvGrpSpPr>
          <p:cNvPr id="18523" name="Group 91"/>
          <p:cNvGrpSpPr>
            <a:grpSpLocks/>
          </p:cNvGrpSpPr>
          <p:nvPr/>
        </p:nvGrpSpPr>
        <p:grpSpPr bwMode="auto">
          <a:xfrm>
            <a:off x="6122988" y="2455864"/>
            <a:ext cx="563562" cy="566737"/>
            <a:chOff x="1676" y="2053"/>
            <a:chExt cx="353" cy="357"/>
          </a:xfrm>
        </p:grpSpPr>
        <p:sp>
          <p:nvSpPr>
            <p:cNvPr id="13339" name="Oval 92"/>
            <p:cNvSpPr>
              <a:spLocks noChangeArrowheads="1"/>
            </p:cNvSpPr>
            <p:nvPr/>
          </p:nvSpPr>
          <p:spPr bwMode="invGray">
            <a:xfrm rot="-5400000">
              <a:off x="1796" y="2068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0" name="Oval 93"/>
            <p:cNvSpPr>
              <a:spLocks noChangeArrowheads="1"/>
            </p:cNvSpPr>
            <p:nvPr/>
          </p:nvSpPr>
          <p:spPr bwMode="invGray">
            <a:xfrm>
              <a:off x="1787" y="2168"/>
              <a:ext cx="127" cy="127"/>
            </a:xfrm>
            <a:prstGeom prst="ellipse">
              <a:avLst/>
            </a:prstGeom>
            <a:solidFill>
              <a:srgbClr val="FF00FF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S</a:t>
              </a:r>
            </a:p>
          </p:txBody>
        </p:sp>
        <p:sp>
          <p:nvSpPr>
            <p:cNvPr id="13341" name="Oval 94"/>
            <p:cNvSpPr>
              <a:spLocks noChangeArrowheads="1"/>
            </p:cNvSpPr>
            <p:nvPr/>
          </p:nvSpPr>
          <p:spPr bwMode="invGray">
            <a:xfrm rot="10800000">
              <a:off x="1676" y="2183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2" name="Oval 95"/>
            <p:cNvSpPr>
              <a:spLocks noChangeArrowheads="1"/>
            </p:cNvSpPr>
            <p:nvPr/>
          </p:nvSpPr>
          <p:spPr bwMode="invGray">
            <a:xfrm>
              <a:off x="1914" y="2186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  <p:sp>
          <p:nvSpPr>
            <p:cNvPr id="13343" name="Oval 96"/>
            <p:cNvSpPr>
              <a:spLocks noChangeArrowheads="1"/>
            </p:cNvSpPr>
            <p:nvPr/>
          </p:nvSpPr>
          <p:spPr bwMode="invGray">
            <a:xfrm rot="5400000">
              <a:off x="1796" y="2310"/>
              <a:ext cx="115" cy="86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000" b="1" dirty="0"/>
                <a:t>O</a:t>
              </a:r>
            </a:p>
          </p:txBody>
        </p:sp>
      </p:grpSp>
      <p:sp>
        <p:nvSpPr>
          <p:cNvPr id="18529" name="Oval 97"/>
          <p:cNvSpPr>
            <a:spLocks noChangeArrowheads="1"/>
          </p:cNvSpPr>
          <p:nvPr/>
        </p:nvSpPr>
        <p:spPr bwMode="invGray">
          <a:xfrm>
            <a:off x="6475413" y="2833689"/>
            <a:ext cx="368300" cy="365125"/>
          </a:xfrm>
          <a:prstGeom prst="ellipse">
            <a:avLst/>
          </a:prstGeom>
          <a:solidFill>
            <a:srgbClr val="C0AA6E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200" b="1" dirty="0"/>
              <a:t>Cu</a:t>
            </a:r>
            <a:r>
              <a:rPr lang="en-US" altLang="en-US" sz="1200" b="1" baseline="30000" dirty="0"/>
              <a:t>++.</a:t>
            </a:r>
            <a:endParaRPr lang="en-US" altLang="en-US" sz="1200" b="1" dirty="0"/>
          </a:p>
        </p:txBody>
      </p:sp>
      <p:grpSp>
        <p:nvGrpSpPr>
          <p:cNvPr id="13326" name="Group 113"/>
          <p:cNvGrpSpPr>
            <a:grpSpLocks/>
          </p:cNvGrpSpPr>
          <p:nvPr/>
        </p:nvGrpSpPr>
        <p:grpSpPr bwMode="auto">
          <a:xfrm>
            <a:off x="2917782" y="1153104"/>
            <a:ext cx="6329989" cy="2968625"/>
            <a:chOff x="1382" y="737"/>
            <a:chExt cx="3102" cy="1870"/>
          </a:xfrm>
        </p:grpSpPr>
        <p:cxnSp>
          <p:nvCxnSpPr>
            <p:cNvPr id="13334" name="AutoShape 101"/>
            <p:cNvCxnSpPr>
              <a:cxnSpLocks noChangeShapeType="1"/>
            </p:cNvCxnSpPr>
            <p:nvPr/>
          </p:nvCxnSpPr>
          <p:spPr bwMode="invGray">
            <a:xfrm rot="16200000">
              <a:off x="1847" y="481"/>
              <a:ext cx="176" cy="999"/>
            </a:xfrm>
            <a:prstGeom prst="bentConnector2">
              <a:avLst/>
            </a:prstGeom>
            <a:noFill/>
            <a:ln w="38100">
              <a:solidFill>
                <a:schemeClr val="folHlink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35" name="AutoShape 102"/>
            <p:cNvCxnSpPr>
              <a:cxnSpLocks noChangeShapeType="1"/>
            </p:cNvCxnSpPr>
            <p:nvPr/>
          </p:nvCxnSpPr>
          <p:spPr bwMode="invGray">
            <a:xfrm>
              <a:off x="3299" y="893"/>
              <a:ext cx="1181" cy="224"/>
            </a:xfrm>
            <a:prstGeom prst="bentConnector2">
              <a:avLst/>
            </a:prstGeom>
            <a:noFill/>
            <a:ln w="38100">
              <a:solidFill>
                <a:schemeClr val="folHlink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6" name="Text Box 103"/>
            <p:cNvSpPr txBox="1">
              <a:spLocks noChangeArrowheads="1"/>
            </p:cNvSpPr>
            <p:nvPr/>
          </p:nvSpPr>
          <p:spPr bwMode="invGray">
            <a:xfrm>
              <a:off x="1382" y="737"/>
              <a:ext cx="11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1200" b="1" dirty="0"/>
                <a:t>Current</a:t>
              </a:r>
            </a:p>
            <a:p>
              <a:pPr algn="ctr"/>
              <a:r>
                <a:rPr lang="en-US" altLang="en-US" sz="1200" b="1" dirty="0"/>
                <a:t>(electron flow: e</a:t>
              </a:r>
              <a:r>
                <a:rPr lang="en-US" altLang="en-US" sz="1200" b="1" baseline="30000" dirty="0"/>
                <a:t>-</a:t>
              </a:r>
              <a:r>
                <a:rPr lang="en-US" altLang="en-US" sz="1200" b="1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3337" name="Line 104"/>
            <p:cNvSpPr>
              <a:spLocks noChangeShapeType="1"/>
            </p:cNvSpPr>
            <p:nvPr/>
          </p:nvSpPr>
          <p:spPr bwMode="invGray">
            <a:xfrm flipH="1">
              <a:off x="4476" y="900"/>
              <a:ext cx="8" cy="168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Line 105"/>
            <p:cNvSpPr>
              <a:spLocks noChangeShapeType="1"/>
            </p:cNvSpPr>
            <p:nvPr/>
          </p:nvSpPr>
          <p:spPr bwMode="invGray">
            <a:xfrm>
              <a:off x="1431" y="1057"/>
              <a:ext cx="8" cy="155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7" name="Text Box 106"/>
          <p:cNvSpPr txBox="1">
            <a:spLocks noChangeArrowheads="1"/>
          </p:cNvSpPr>
          <p:nvPr/>
        </p:nvSpPr>
        <p:spPr bwMode="invGray">
          <a:xfrm>
            <a:off x="9375737" y="2163637"/>
            <a:ext cx="258762" cy="37465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/>
              <a:t>-----------------</a:t>
            </a:r>
          </a:p>
        </p:txBody>
      </p:sp>
      <p:sp>
        <p:nvSpPr>
          <p:cNvPr id="13328" name="Text Box 107"/>
          <p:cNvSpPr txBox="1">
            <a:spLocks noChangeArrowheads="1"/>
          </p:cNvSpPr>
          <p:nvPr/>
        </p:nvSpPr>
        <p:spPr bwMode="invGray">
          <a:xfrm>
            <a:off x="2649030" y="2163637"/>
            <a:ext cx="258763" cy="37369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/>
              <a:t>+++++++++++++++++</a:t>
            </a:r>
          </a:p>
        </p:txBody>
      </p:sp>
      <p:sp>
        <p:nvSpPr>
          <p:cNvPr id="52" name="Rectangle 6"/>
          <p:cNvSpPr>
            <a:spLocks noGrp="1" noChangeArrowheads="1"/>
          </p:cNvSpPr>
          <p:nvPr>
            <p:ph type="title"/>
          </p:nvPr>
        </p:nvSpPr>
        <p:spPr>
          <a:xfrm>
            <a:off x="123393" y="107372"/>
            <a:ext cx="10767291" cy="779030"/>
          </a:xfrm>
          <a:noFill/>
        </p:spPr>
        <p:txBody>
          <a:bodyPr/>
          <a:lstStyle/>
          <a:p>
            <a:pPr eaLnBrk="1" hangingPunct="1"/>
            <a:r>
              <a:rPr lang="en-US" dirty="0"/>
              <a:t>Electro 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10419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341E-7 L 0.19844 0.06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31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57225E-6 L -0.24288 0.21572 " pathEditMode="relative" ptsTypes="AA">
                                      <p:cBhvr>
                                        <p:cTn id="8" dur="2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5 0.00994 L -0.25087 -0.142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44 0.06335 L 0.19844 0.15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8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86127E-6 L 0.18733 -0.05712 " pathEditMode="relative" ptsTypes="AA">
                                      <p:cBhvr>
                                        <p:cTn id="54" dur="2000" fill="hold"/>
                                        <p:tgtEl>
                                          <p:spTgt spid="18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0834 L 0.04288 -0.3513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4" grpId="0" animBg="1"/>
      <p:bldP spid="18504" grpId="1" animBg="1"/>
      <p:bldP spid="18521" grpId="0" animBg="1"/>
      <p:bldP spid="18521" grpId="1" animBg="1"/>
      <p:bldP spid="18529" grpId="0" animBg="1"/>
      <p:bldP spid="18529" grpId="1" animBg="1"/>
      <p:bldP spid="1852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23989"/>
            <a:ext cx="9144000" cy="52784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1800" dirty="0"/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</p:txBody>
      </p:sp>
      <p:pic>
        <p:nvPicPr>
          <p:cNvPr id="131080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77756" y="1025164"/>
            <a:ext cx="3033044" cy="245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Copy of Tankhouse Safety 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80" y="1531425"/>
            <a:ext cx="4489453" cy="428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56" y="3672815"/>
            <a:ext cx="3033044" cy="2741513"/>
          </a:xfrm>
          <a:prstGeom prst="rect">
            <a:avLst/>
          </a:prstGeom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238434" y="265214"/>
            <a:ext cx="9727565" cy="66396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Cell Flow </a:t>
            </a:r>
          </a:p>
        </p:txBody>
      </p:sp>
    </p:spTree>
    <p:extLst>
      <p:ext uri="{BB962C8B-B14F-4D97-AF65-F5344CB8AC3E}">
        <p14:creationId xmlns:p14="http://schemas.microsoft.com/office/powerpoint/2010/main" val="38954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Smoking is prohibited in all </a:t>
            </a:r>
            <a:r>
              <a:rPr lang="en-US" dirty="0" err="1"/>
              <a:t>Hydromet</a:t>
            </a:r>
            <a:r>
              <a:rPr lang="en-US" dirty="0"/>
              <a:t> areas </a:t>
            </a:r>
          </a:p>
          <a:p>
            <a:pPr lvl="1"/>
            <a:r>
              <a:rPr lang="en-US" sz="1400" b="0" dirty="0"/>
              <a:t>(Tankhouse, SX, Offices, Vehicles, Indoors, Outdoors)</a:t>
            </a:r>
          </a:p>
          <a:p>
            <a:pPr lvl="1"/>
            <a:endParaRPr lang="en-US" sz="1400" b="0" dirty="0"/>
          </a:p>
          <a:p>
            <a:r>
              <a:rPr lang="en-US" dirty="0"/>
              <a:t>Chino smoking areas</a:t>
            </a:r>
          </a:p>
          <a:p>
            <a:pPr lvl="1"/>
            <a:r>
              <a:rPr lang="en-US" sz="1400" b="0" dirty="0"/>
              <a:t>East side of the Administration building in the designated area</a:t>
            </a:r>
          </a:p>
          <a:p>
            <a:pPr lvl="1"/>
            <a:r>
              <a:rPr lang="en-US" sz="1400" b="0" dirty="0"/>
              <a:t>North side of the SX Maintenance shop in the designated area</a:t>
            </a:r>
          </a:p>
          <a:p>
            <a:pPr lvl="1"/>
            <a:endParaRPr lang="en-US" sz="1400" b="0" dirty="0"/>
          </a:p>
          <a:p>
            <a:r>
              <a:rPr lang="en-US" dirty="0"/>
              <a:t>Tyrone smoking area</a:t>
            </a:r>
          </a:p>
          <a:p>
            <a:pPr lvl="1"/>
            <a:r>
              <a:rPr lang="en-US" sz="1400" b="0" dirty="0"/>
              <a:t>East side of the south Tankhouse in the designated area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Smoking and Vaping</a:t>
            </a:r>
          </a:p>
        </p:txBody>
      </p:sp>
    </p:spTree>
    <p:extLst>
      <p:ext uri="{BB962C8B-B14F-4D97-AF65-F5344CB8AC3E}">
        <p14:creationId xmlns:p14="http://schemas.microsoft.com/office/powerpoint/2010/main" val="20551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5905" y="1400704"/>
            <a:ext cx="4572848" cy="3863026"/>
          </a:xfrm>
        </p:spPr>
        <p:txBody>
          <a:bodyPr/>
          <a:lstStyle/>
          <a:p>
            <a:r>
              <a:rPr lang="en-US" dirty="0"/>
              <a:t>No flow</a:t>
            </a:r>
          </a:p>
          <a:p>
            <a:endParaRPr lang="en-US" dirty="0"/>
          </a:p>
          <a:p>
            <a:r>
              <a:rPr lang="en-US" dirty="0"/>
              <a:t>Electrolyte is a light blue, almost milk color, or clear;</a:t>
            </a:r>
          </a:p>
          <a:p>
            <a:endParaRPr lang="en-US" dirty="0"/>
          </a:p>
          <a:p>
            <a:r>
              <a:rPr lang="en-US" dirty="0"/>
              <a:t>Hydrogen gas may present  walking on a cell could create a spark resulting in an explosion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1342" y="285280"/>
            <a:ext cx="9727565" cy="663969"/>
          </a:xfrm>
        </p:spPr>
        <p:txBody>
          <a:bodyPr/>
          <a:lstStyle/>
          <a:p>
            <a:r>
              <a:rPr lang="en-US" dirty="0"/>
              <a:t>Depleted Cell</a:t>
            </a:r>
          </a:p>
        </p:txBody>
      </p:sp>
      <p:pic>
        <p:nvPicPr>
          <p:cNvPr id="6" name="Picture 5" descr="Central 1-12-05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07" y="1196085"/>
            <a:ext cx="5797527" cy="507980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196084"/>
            <a:ext cx="10585451" cy="3950843"/>
          </a:xfrm>
        </p:spPr>
        <p:txBody>
          <a:bodyPr/>
          <a:lstStyle/>
          <a:p>
            <a:r>
              <a:rPr lang="en-US" dirty="0"/>
              <a:t>Supervisor decision</a:t>
            </a:r>
          </a:p>
          <a:p>
            <a:endParaRPr lang="en-US" sz="1400" dirty="0"/>
          </a:p>
          <a:p>
            <a:r>
              <a:rPr lang="en-US" dirty="0"/>
              <a:t>Control room verifies which rectifiers to shut down</a:t>
            </a:r>
          </a:p>
          <a:p>
            <a:endParaRPr lang="en-US" sz="1400" dirty="0"/>
          </a:p>
          <a:p>
            <a:r>
              <a:rPr lang="en-US" dirty="0"/>
              <a:t>Electricians lock out rectifiers</a:t>
            </a:r>
          </a:p>
          <a:p>
            <a:endParaRPr lang="en-US" sz="1400" dirty="0"/>
          </a:p>
          <a:p>
            <a:r>
              <a:rPr lang="en-US" dirty="0"/>
              <a:t>EW’s lock out on lock box</a:t>
            </a:r>
          </a:p>
          <a:p>
            <a:pPr lvl="1"/>
            <a:r>
              <a:rPr lang="en-US" sz="1400" b="0" dirty="0"/>
              <a:t>H.A.R.T. form</a:t>
            </a:r>
          </a:p>
          <a:p>
            <a:pPr lvl="1"/>
            <a:r>
              <a:rPr lang="en-US" sz="1400" b="0" dirty="0"/>
              <a:t>Ensure rectifier key is in lock box</a:t>
            </a:r>
          </a:p>
          <a:p>
            <a:pPr lvl="1"/>
            <a:endParaRPr lang="en-US" sz="1400" b="0" dirty="0"/>
          </a:p>
          <a:p>
            <a:r>
              <a:rPr lang="en-US" dirty="0"/>
              <a:t>Verify rectifiers are shut down</a:t>
            </a:r>
          </a:p>
          <a:p>
            <a:pPr lvl="1"/>
            <a:r>
              <a:rPr lang="en-US" sz="1400" b="0" dirty="0"/>
              <a:t>Electricians</a:t>
            </a:r>
          </a:p>
          <a:p>
            <a:pPr lvl="1"/>
            <a:r>
              <a:rPr lang="en-US" sz="1400" b="0" dirty="0"/>
              <a:t>Control room</a:t>
            </a:r>
          </a:p>
          <a:p>
            <a:pPr lvl="1"/>
            <a:r>
              <a:rPr lang="en-US" sz="1400" b="0" dirty="0"/>
              <a:t>Rectifier display </a:t>
            </a:r>
          </a:p>
          <a:p>
            <a:pPr lvl="1"/>
            <a:endParaRPr lang="en-US" sz="1400" b="0" dirty="0"/>
          </a:p>
          <a:p>
            <a:r>
              <a:rPr lang="en-US" dirty="0"/>
              <a:t>Use proper tool to remove anodes and cathodes from contacts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Cell Line Contact</a:t>
            </a:r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00" y="1313644"/>
            <a:ext cx="2662436" cy="39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blackGray">
          <a:xfrm>
            <a:off x="845185" y="1512278"/>
            <a:ext cx="10585451" cy="42390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Grating inspection is part of the daily work area inspection and is </a:t>
            </a:r>
            <a:r>
              <a:rPr lang="en-US" sz="2800" i="1" dirty="0"/>
              <a:t>everyone’s</a:t>
            </a:r>
            <a:r>
              <a:rPr lang="en-US" i="1" dirty="0"/>
              <a:t> responsibility</a:t>
            </a:r>
          </a:p>
          <a:p>
            <a:r>
              <a:rPr lang="en-US" dirty="0"/>
              <a:t>What to look for</a:t>
            </a:r>
          </a:p>
          <a:p>
            <a:pPr lvl="1"/>
            <a:r>
              <a:rPr lang="en-US" sz="1400" b="0" dirty="0"/>
              <a:t>Missing or loose clips (anchors)</a:t>
            </a:r>
          </a:p>
          <a:p>
            <a:pPr lvl="1"/>
            <a:r>
              <a:rPr lang="en-US" sz="1400" b="0" dirty="0"/>
              <a:t>Damage to grating (breaks, separations, etc.)</a:t>
            </a:r>
          </a:p>
          <a:p>
            <a:pPr lvl="1"/>
            <a:r>
              <a:rPr lang="en-US" sz="1400" b="0" dirty="0"/>
              <a:t>Uneven grating (trip hazard)</a:t>
            </a:r>
          </a:p>
          <a:p>
            <a:pPr lvl="1"/>
            <a:r>
              <a:rPr lang="en-US" sz="1400" b="0" dirty="0"/>
              <a:t>Excessive deflection when walking on grating</a:t>
            </a:r>
          </a:p>
          <a:p>
            <a:pPr lvl="1"/>
            <a:r>
              <a:rPr lang="en-US" sz="1400" b="0" dirty="0"/>
              <a:t>Lack of support structure beneath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Grating that can cause a trip hazard needs to be </a:t>
            </a:r>
            <a:r>
              <a:rPr lang="en-US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Stencil" panose="040409050D0802020404" pitchFamily="82" charset="0"/>
              </a:rPr>
              <a:t>yellow flagged </a:t>
            </a:r>
            <a:r>
              <a:rPr lang="en-US" dirty="0"/>
              <a:t>and tagged 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r>
              <a:rPr lang="en-US" dirty="0"/>
              <a:t>Grating that will cause a fall through hazard needs to be hard barricaded </a:t>
            </a:r>
            <a:r>
              <a:rPr lang="en-US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tencil" panose="040409050D0802020404" pitchFamily="82" charset="0"/>
              </a:rPr>
              <a:t>red flagged </a:t>
            </a:r>
            <a:r>
              <a:rPr lang="en-US" dirty="0"/>
              <a:t>and tagged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Grating Inspection</a:t>
            </a:r>
          </a:p>
        </p:txBody>
      </p:sp>
    </p:spTree>
    <p:extLst>
      <p:ext uri="{BB962C8B-B14F-4D97-AF65-F5344CB8AC3E}">
        <p14:creationId xmlns:p14="http://schemas.microsoft.com/office/powerpoint/2010/main" val="25125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2059731" y="2254929"/>
            <a:ext cx="830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>
                <a:solidFill>
                  <a:schemeClr val="accent3"/>
                </a:solidFill>
                <a:latin typeface="Tahoma"/>
              </a:rPr>
              <a:t>Lead: Health Hazard Awareness </a:t>
            </a:r>
            <a:endParaRPr lang="en-US" sz="3600" i="1" dirty="0">
              <a:solidFill>
                <a:schemeClr val="accent3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75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27" y="288893"/>
            <a:ext cx="7202078" cy="6639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Sources of Exposure at Work</a:t>
            </a: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9" y="1046375"/>
            <a:ext cx="2901453" cy="38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62" y="2606847"/>
            <a:ext cx="2897599" cy="38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1" y="1046375"/>
            <a:ext cx="2901452" cy="38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60" y="2615393"/>
            <a:ext cx="3245723" cy="38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81" y="171334"/>
            <a:ext cx="7855800" cy="820593"/>
          </a:xfrm>
        </p:spPr>
        <p:txBody>
          <a:bodyPr/>
          <a:lstStyle/>
          <a:p>
            <a:r>
              <a:rPr lang="en-US" dirty="0"/>
              <a:t>Lead Enters the Body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9678" y="1335771"/>
            <a:ext cx="9214340" cy="580384"/>
          </a:xfrm>
        </p:spPr>
        <p:txBody>
          <a:bodyPr/>
          <a:lstStyle/>
          <a:p>
            <a:r>
              <a:rPr lang="en-US" sz="2000" i="1" dirty="0"/>
              <a:t>What are the two ways lead can enter the body?</a:t>
            </a: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61" y="2458384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41" y="2458384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0250" y="1950552"/>
            <a:ext cx="261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INHALATION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894" y="1916155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INGESTION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00838" y="5442910"/>
            <a:ext cx="5738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Dry sweeping or compressed air is prohibited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400" dirty="0"/>
              <a:t>Clean work area as work is completed </a:t>
            </a:r>
          </a:p>
        </p:txBody>
      </p:sp>
    </p:spTree>
    <p:extLst>
      <p:ext uri="{BB962C8B-B14F-4D97-AF65-F5344CB8AC3E}">
        <p14:creationId xmlns:p14="http://schemas.microsoft.com/office/powerpoint/2010/main" val="9540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Risks of Lead Exposure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94" y="972532"/>
            <a:ext cx="9714283" cy="55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180" y="1264714"/>
            <a:ext cx="7202078" cy="6639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0" dirty="0">
                <a:solidFill>
                  <a:schemeClr val="tx1"/>
                </a:solidFill>
              </a:rPr>
              <a:t>What is "Take Home" Lead?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46" y="3510693"/>
            <a:ext cx="2677890" cy="27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1180" y="2899277"/>
            <a:ext cx="5573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Who is Most at Risk to Lead Exposure?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282" y="440181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85B41"/>
                </a:solidFill>
              </a:rPr>
              <a:t>Lead Exposure Hazards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8127" y="1912639"/>
            <a:ext cx="6153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 dust or particles brought into family home or vehicle on work clothes that could harm anyone exposed!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8127" y="3510693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Children under age 6 and pregnant women</a:t>
            </a:r>
          </a:p>
        </p:txBody>
      </p:sp>
    </p:spTree>
    <p:extLst>
      <p:ext uri="{BB962C8B-B14F-4D97-AF65-F5344CB8AC3E}">
        <p14:creationId xmlns:p14="http://schemas.microsoft.com/office/powerpoint/2010/main" val="40342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1" y="181022"/>
            <a:ext cx="7838594" cy="789420"/>
          </a:xfrm>
        </p:spPr>
        <p:txBody>
          <a:bodyPr/>
          <a:lstStyle/>
          <a:p>
            <a:r>
              <a:rPr lang="en-US" dirty="0"/>
              <a:t>How is Lead Exposure Measured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38312" y="1193534"/>
            <a:ext cx="7939088" cy="4487864"/>
          </a:xfrm>
        </p:spPr>
        <p:txBody>
          <a:bodyPr/>
          <a:lstStyle/>
          <a:p>
            <a:r>
              <a:rPr lang="en-US" b="1" dirty="0"/>
              <a:t>PEL: P</a:t>
            </a:r>
            <a:r>
              <a:rPr lang="en-US" dirty="0"/>
              <a:t>ermissible </a:t>
            </a:r>
            <a:r>
              <a:rPr lang="en-US" b="1" dirty="0"/>
              <a:t>E</a:t>
            </a:r>
            <a:r>
              <a:rPr lang="en-US" dirty="0"/>
              <a:t>xposure </a:t>
            </a:r>
            <a:r>
              <a:rPr lang="en-US" b="1" dirty="0"/>
              <a:t>L</a:t>
            </a:r>
            <a:r>
              <a:rPr lang="en-US" dirty="0"/>
              <a:t>imit </a:t>
            </a:r>
          </a:p>
          <a:p>
            <a:endParaRPr lang="en-US" sz="1200" dirty="0"/>
          </a:p>
          <a:p>
            <a:pPr lvl="1"/>
            <a:r>
              <a:rPr lang="en-US" dirty="0"/>
              <a:t>50 µg/m</a:t>
            </a:r>
            <a:r>
              <a:rPr lang="en-US" baseline="30000" dirty="0"/>
              <a:t>3</a:t>
            </a:r>
            <a:r>
              <a:rPr lang="en-US" dirty="0"/>
              <a:t> based on an 8-hour time weighted average</a:t>
            </a:r>
          </a:p>
          <a:p>
            <a:pPr lvl="1"/>
            <a:endParaRPr lang="en-US" sz="1200" dirty="0"/>
          </a:p>
          <a:p>
            <a:pPr lvl="1"/>
            <a:r>
              <a:rPr lang="en-US" dirty="0"/>
              <a:t>PEL for 12-hour shifts will be adjusted to 33.3 µg/m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1" y="3437466"/>
            <a:ext cx="3714044" cy="286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0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2" y="165101"/>
            <a:ext cx="8269868" cy="820593"/>
          </a:xfrm>
        </p:spPr>
        <p:txBody>
          <a:bodyPr>
            <a:normAutofit/>
          </a:bodyPr>
          <a:lstStyle/>
          <a:p>
            <a:r>
              <a:rPr lang="en-US" dirty="0"/>
              <a:t>Surface Lead Wipe Sampling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Freeport-McMoRan recommended surface level (RSL) for lead on eating and food prep areas is 40 µg/ft²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Hydromet lunchrooms and other eating areas are sampled to quantify exposures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99" y="1682151"/>
            <a:ext cx="3096883" cy="23118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99" y="4024223"/>
            <a:ext cx="3096883" cy="23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187538"/>
            <a:ext cx="10585451" cy="3950843"/>
          </a:xfrm>
        </p:spPr>
        <p:txBody>
          <a:bodyPr/>
          <a:lstStyle/>
          <a:p>
            <a:r>
              <a:rPr lang="en-US" dirty="0"/>
              <a:t>Hard Hat</a:t>
            </a:r>
          </a:p>
          <a:p>
            <a:endParaRPr lang="en-US" sz="1400" dirty="0"/>
          </a:p>
          <a:p>
            <a:r>
              <a:rPr lang="en-US" dirty="0"/>
              <a:t>Safety Glasses with side shields </a:t>
            </a:r>
          </a:p>
          <a:p>
            <a:pPr lvl="1"/>
            <a:r>
              <a:rPr lang="en-US" sz="1400" b="0" dirty="0"/>
              <a:t>(no dark lenses)</a:t>
            </a:r>
          </a:p>
          <a:p>
            <a:pPr lvl="1"/>
            <a:endParaRPr lang="en-US" sz="1400" dirty="0"/>
          </a:p>
          <a:p>
            <a:r>
              <a:rPr lang="en-US" dirty="0"/>
              <a:t> Long sleeve shirt and pants or coveralls</a:t>
            </a:r>
          </a:p>
          <a:p>
            <a:endParaRPr lang="en-US" sz="1400" dirty="0"/>
          </a:p>
          <a:p>
            <a:r>
              <a:rPr lang="en-US" dirty="0"/>
              <a:t>Safety toe boots</a:t>
            </a:r>
          </a:p>
          <a:p>
            <a:pPr lvl="1"/>
            <a:r>
              <a:rPr lang="en-US" dirty="0">
                <a:latin typeface="Arial"/>
                <a:cs typeface="Arial"/>
              </a:rPr>
              <a:t> </a:t>
            </a:r>
            <a:r>
              <a:rPr lang="en-US" sz="1400" b="0" dirty="0">
                <a:latin typeface="Arial"/>
                <a:cs typeface="Arial"/>
              </a:rPr>
              <a:t>(leather or rubber)</a:t>
            </a:r>
          </a:p>
          <a:p>
            <a:pPr lvl="1"/>
            <a:r>
              <a:rPr lang="en-US" sz="1400" b="0" dirty="0">
                <a:latin typeface="Arial"/>
                <a:cs typeface="Arial"/>
              </a:rPr>
              <a:t>(Unless around suspended loads)</a:t>
            </a:r>
          </a:p>
          <a:p>
            <a:pPr lvl="1"/>
            <a:r>
              <a:rPr lang="en-US" sz="1400" b="0" dirty="0">
                <a:latin typeface="Arial"/>
                <a:cs typeface="Arial"/>
              </a:rPr>
              <a:t>(EW’s are required to wear Metatarsals)</a:t>
            </a:r>
          </a:p>
          <a:p>
            <a:pPr lvl="1"/>
            <a:endParaRPr lang="en-US" sz="1400" b="0" dirty="0"/>
          </a:p>
          <a:p>
            <a:r>
              <a:rPr lang="en-US" dirty="0"/>
              <a:t>Hearing protection</a:t>
            </a:r>
          </a:p>
          <a:p>
            <a:pPr lvl="1"/>
            <a:r>
              <a:rPr lang="en-US" b="0" dirty="0"/>
              <a:t> </a:t>
            </a:r>
            <a:r>
              <a:rPr lang="en-US" sz="1400" b="0" dirty="0"/>
              <a:t>(only while noisy work is being performed)</a:t>
            </a:r>
          </a:p>
          <a:p>
            <a:pPr lvl="1"/>
            <a:endParaRPr lang="en-US" sz="1400" b="0" dirty="0"/>
          </a:p>
          <a:p>
            <a:r>
              <a:rPr lang="en-US" dirty="0">
                <a:latin typeface="Arial"/>
                <a:cs typeface="Arial"/>
              </a:rPr>
              <a:t>Reflective vest or shirt </a:t>
            </a:r>
            <a:r>
              <a:rPr lang="en-US" sz="1400" b="0" dirty="0">
                <a:latin typeface="Arial"/>
                <a:cs typeface="Arial"/>
              </a:rPr>
              <a:t>(Both Sites))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Annex minimum PPE required to enter</a:t>
            </a:r>
          </a:p>
        </p:txBody>
      </p:sp>
    </p:spTree>
    <p:extLst>
      <p:ext uri="{BB962C8B-B14F-4D97-AF65-F5344CB8AC3E}">
        <p14:creationId xmlns:p14="http://schemas.microsoft.com/office/powerpoint/2010/main" val="19485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86" y="215394"/>
            <a:ext cx="6788988" cy="789420"/>
          </a:xfrm>
        </p:spPr>
        <p:txBody>
          <a:bodyPr>
            <a:normAutofit/>
          </a:bodyPr>
          <a:lstStyle/>
          <a:p>
            <a:r>
              <a:rPr lang="en-US" dirty="0"/>
              <a:t>Medical Surveillance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225" y="1463675"/>
            <a:ext cx="7939088" cy="4617948"/>
          </a:xfrm>
        </p:spPr>
        <p:txBody>
          <a:bodyPr/>
          <a:lstStyle/>
          <a:p>
            <a:r>
              <a:rPr lang="en-US" dirty="0"/>
              <a:t>EW’s tested twice per year</a:t>
            </a:r>
          </a:p>
          <a:p>
            <a:endParaRPr lang="en-US" dirty="0"/>
          </a:p>
          <a:p>
            <a:r>
              <a:rPr lang="en-US" dirty="0"/>
              <a:t>Levels are above 50 micro grams per deciliter (</a:t>
            </a:r>
            <a:r>
              <a:rPr lang="en-US" dirty="0" err="1"/>
              <a:t>μg</a:t>
            </a:r>
            <a:r>
              <a:rPr lang="en-US" dirty="0"/>
              <a:t>/dl)</a:t>
            </a:r>
          </a:p>
          <a:p>
            <a:endParaRPr lang="en-US" dirty="0"/>
          </a:p>
          <a:p>
            <a:r>
              <a:rPr lang="en-US" dirty="0"/>
              <a:t>Removal from work area until levels return to safe level</a:t>
            </a:r>
          </a:p>
          <a:p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000" i="1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i="1" dirty="0"/>
              <a:t>Chelation: Use of certain drugs to remove lead from the body. Used only in severe cases of lead poisoning and only by a qualified MD.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to Control Lead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Engineering Controls: </a:t>
            </a:r>
          </a:p>
          <a:p>
            <a:pPr lvl="1"/>
            <a:r>
              <a:rPr lang="en-US" sz="1400" b="0" dirty="0"/>
              <a:t>General ventilation </a:t>
            </a:r>
          </a:p>
          <a:p>
            <a:pPr lvl="1"/>
            <a:r>
              <a:rPr lang="en-US" sz="1400" b="0" dirty="0"/>
              <a:t>Boot wash</a:t>
            </a:r>
          </a:p>
          <a:p>
            <a:endParaRPr lang="en-US" sz="1400" b="1" dirty="0"/>
          </a:p>
          <a:p>
            <a:r>
              <a:rPr lang="en-US" b="1" dirty="0"/>
              <a:t>Administrative Controls:</a:t>
            </a:r>
            <a:r>
              <a:rPr lang="en-US" dirty="0"/>
              <a:t> </a:t>
            </a:r>
          </a:p>
          <a:p>
            <a:pPr lvl="1"/>
            <a:r>
              <a:rPr lang="en-US" sz="1400" b="0" dirty="0"/>
              <a:t>Training</a:t>
            </a:r>
          </a:p>
          <a:p>
            <a:pPr lvl="1"/>
            <a:r>
              <a:rPr lang="en-US" sz="1400" b="0" dirty="0"/>
              <a:t>SOP</a:t>
            </a:r>
          </a:p>
          <a:p>
            <a:pPr lvl="1"/>
            <a:r>
              <a:rPr lang="en-US" sz="1400" b="0" dirty="0" err="1"/>
              <a:t>Sinage</a:t>
            </a:r>
            <a:endParaRPr lang="en-US" sz="1400" b="0" dirty="0"/>
          </a:p>
          <a:p>
            <a:endParaRPr lang="en-US" sz="1400" b="1" dirty="0"/>
          </a:p>
          <a:p>
            <a:r>
              <a:rPr lang="en-US" b="1" dirty="0"/>
              <a:t>Personal Protective Equipment:</a:t>
            </a:r>
            <a:r>
              <a:rPr lang="en-US" dirty="0"/>
              <a:t> </a:t>
            </a:r>
          </a:p>
          <a:p>
            <a:pPr lvl="1"/>
            <a:r>
              <a:rPr lang="en-US" sz="1400" b="0" dirty="0"/>
              <a:t>Last Line of Defense </a:t>
            </a:r>
          </a:p>
          <a:p>
            <a:pPr marL="457200" lvl="1" indent="0">
              <a:buNone/>
            </a:pPr>
            <a:r>
              <a:rPr lang="en-US" sz="1400" b="0" dirty="0"/>
              <a:t>Examples:</a:t>
            </a:r>
          </a:p>
          <a:p>
            <a:pPr lvl="1"/>
            <a:r>
              <a:rPr lang="en-US" sz="1400" b="0" dirty="0"/>
              <a:t>Safety Glasses or Goggles, Face Shield, Tyvek Coveralls, Gloves, Rubber Boots, Respirators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11" y="1255904"/>
            <a:ext cx="3492892" cy="2619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84" y="1255904"/>
            <a:ext cx="1964752" cy="26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13" y="291474"/>
            <a:ext cx="9727565" cy="663969"/>
          </a:xfrm>
        </p:spPr>
        <p:txBody>
          <a:bodyPr>
            <a:normAutofit/>
          </a:bodyPr>
          <a:lstStyle/>
          <a:p>
            <a:r>
              <a:rPr lang="en-US" dirty="0"/>
              <a:t>Methods to Control Lead Exposure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5645" y="1208092"/>
            <a:ext cx="10176795" cy="436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Behavioral Controls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000" dirty="0"/>
          </a:p>
          <a:p>
            <a:pPr lvl="1">
              <a:lnSpc>
                <a:spcPct val="80000"/>
              </a:lnSpc>
            </a:pPr>
            <a:r>
              <a:rPr lang="en-US" altLang="en-US" sz="1400" b="0" dirty="0"/>
              <a:t>Wash hands and face before you eat, drink, chew, or smoke </a:t>
            </a:r>
          </a:p>
          <a:p>
            <a:pPr lvl="1">
              <a:lnSpc>
                <a:spcPct val="80000"/>
              </a:lnSpc>
            </a:pPr>
            <a:endParaRPr lang="en-US" altLang="en-US" sz="1400" b="0" dirty="0"/>
          </a:p>
          <a:p>
            <a:pPr lvl="1"/>
            <a:r>
              <a:rPr lang="en-US" altLang="en-US" sz="1400" b="0" dirty="0"/>
              <a:t>Eat, drink and smoke only in areas free of lead dust and fumes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Eating and drinking is prohibited in the Tankhouse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Wear a clean, properly fitted respirator with Proper  filter in all areas that have lead dust or fumes.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Use PPE before engaging in work with lead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Shower after working with lead before going home </a:t>
            </a:r>
          </a:p>
          <a:p>
            <a:pPr lvl="1"/>
            <a:endParaRPr lang="en-US" altLang="en-US" sz="1400" b="0" dirty="0"/>
          </a:p>
          <a:p>
            <a:pPr lvl="1"/>
            <a:r>
              <a:rPr lang="en-US" altLang="en-US" sz="1400" b="0" dirty="0"/>
              <a:t>Do not take work clothes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 Contaminated PPE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63540" y="1369835"/>
            <a:ext cx="8402974" cy="4367213"/>
          </a:xfrm>
        </p:spPr>
        <p:txBody>
          <a:bodyPr/>
          <a:lstStyle/>
          <a:p>
            <a:pPr lvl="0"/>
            <a:r>
              <a:rPr lang="en-US" dirty="0"/>
              <a:t>Prevent the spread of lead contamination by:</a:t>
            </a:r>
          </a:p>
          <a:p>
            <a:pPr lvl="0"/>
            <a:endParaRPr lang="en-US" sz="1000" dirty="0"/>
          </a:p>
          <a:p>
            <a:pPr lvl="1"/>
            <a:r>
              <a:rPr lang="en-US" sz="1400" b="0" dirty="0"/>
              <a:t>Placing Tyvek suits and contaminated PPE in lead containment for recycling</a:t>
            </a:r>
          </a:p>
          <a:p>
            <a:pPr lvl="1"/>
            <a:endParaRPr lang="en-US" sz="1400" b="0" dirty="0"/>
          </a:p>
          <a:p>
            <a:pPr lvl="1"/>
            <a:r>
              <a:rPr lang="en-US" sz="1400" b="0" dirty="0"/>
              <a:t>Boots must be washed off when exiting tankhouse, prior to entering the office and lunch room</a:t>
            </a:r>
          </a:p>
          <a:p>
            <a:pPr lvl="1"/>
            <a:endParaRPr lang="en-US" sz="1400" b="0" dirty="0"/>
          </a:p>
          <a:p>
            <a:pPr lvl="1"/>
            <a:r>
              <a:rPr lang="en-US" sz="1400" b="0" dirty="0"/>
              <a:t>Dry sweeping or compressed air is prohibited</a:t>
            </a:r>
            <a:endParaRPr lang="en-US" sz="1400" b="0" dirty="0">
              <a:solidFill>
                <a:srgbClr val="FF0000"/>
              </a:solidFill>
            </a:endParaRPr>
          </a:p>
          <a:p>
            <a:endParaRPr lang="en-US" sz="1400" b="0" dirty="0">
              <a:solidFill>
                <a:srgbClr val="FF0000"/>
              </a:solidFill>
            </a:endParaRPr>
          </a:p>
          <a:p>
            <a:pPr lvl="1"/>
            <a:r>
              <a:rPr lang="en-US" sz="1400" b="0" dirty="0"/>
              <a:t>Clean work area as work is completed </a:t>
            </a:r>
          </a:p>
          <a:p>
            <a:pPr lvl="1"/>
            <a:endParaRPr lang="en-US" b="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>
            <a:extLst>
              <a:ext uri="{FF2B5EF4-FFF2-40B4-BE49-F238E27FC236}">
                <a16:creationId xmlns:a16="http://schemas.microsoft.com/office/drawing/2014/main" id="{AA735425-1A42-E14C-8163-05B7282C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494802"/>
            <a:ext cx="6667500" cy="225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lang="en-US" sz="3200" b="1" i="1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3600" i="0" dirty="0">
                <a:solidFill>
                  <a:srgbClr val="975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Assessment</a:t>
            </a:r>
          </a:p>
        </p:txBody>
      </p:sp>
    </p:spTree>
    <p:extLst>
      <p:ext uri="{BB962C8B-B14F-4D97-AF65-F5344CB8AC3E}">
        <p14:creationId xmlns:p14="http://schemas.microsoft.com/office/powerpoint/2010/main" val="20143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minimum PPE </a:t>
            </a:r>
          </a:p>
          <a:p>
            <a:endParaRPr lang="en-US" dirty="0"/>
          </a:p>
          <a:p>
            <a:pPr lvl="1"/>
            <a:r>
              <a:rPr lang="en-US" dirty="0"/>
              <a:t>Gloves specific to the job being performed</a:t>
            </a:r>
          </a:p>
          <a:p>
            <a:pPr lvl="2"/>
            <a:r>
              <a:rPr lang="en-US" sz="1400" b="0" dirty="0"/>
              <a:t>(EW’s cut resistant when working with starter sheets, cathodes, banding)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Metatarsal boots when working around suspended loads</a:t>
            </a:r>
          </a:p>
          <a:p>
            <a:pPr lvl="2"/>
            <a:r>
              <a:rPr lang="en-US" sz="1400" b="0" dirty="0"/>
              <a:t>(suspended load includes loading trucks, crane, forklift, unloading table, scale, and scissor table)</a:t>
            </a:r>
          </a:p>
          <a:p>
            <a:pPr lvl="2"/>
            <a:r>
              <a:rPr lang="en-US" sz="1400" b="0" dirty="0"/>
              <a:t>(EW’s are required to wear metatarsal’s)</a:t>
            </a:r>
          </a:p>
          <a:p>
            <a:pPr lvl="2"/>
            <a:endParaRPr lang="en-US" sz="1400" b="0" dirty="0"/>
          </a:p>
          <a:p>
            <a:pPr lvl="1"/>
            <a:r>
              <a:rPr lang="en-US" dirty="0"/>
              <a:t>Protective Apron </a:t>
            </a:r>
            <a:r>
              <a:rPr lang="en-US" sz="1400" b="0" dirty="0"/>
              <a:t>(when cutting samples Chino specific)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Annex PPE to perform work</a:t>
            </a:r>
          </a:p>
        </p:txBody>
      </p:sp>
    </p:spTree>
    <p:extLst>
      <p:ext uri="{BB962C8B-B14F-4D97-AF65-F5344CB8AC3E}">
        <p14:creationId xmlns:p14="http://schemas.microsoft.com/office/powerpoint/2010/main" val="4181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</a:rPr>
              <a:t>Emergency showers and eyewash stations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Fire extinguishers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First Aid kit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rgbClr val="000000"/>
              </a:solidFill>
            </a:endParaRPr>
          </a:p>
          <a:p>
            <a:r>
              <a:rPr lang="en-US" b="0" dirty="0">
                <a:solidFill>
                  <a:srgbClr val="000000"/>
                </a:solidFill>
              </a:rPr>
              <a:t>AED (Automatic External Defibrillator)</a:t>
            </a:r>
          </a:p>
          <a:p>
            <a:endParaRPr lang="en-US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5185" y="300019"/>
            <a:ext cx="9727565" cy="663969"/>
          </a:xfrm>
        </p:spPr>
        <p:txBody>
          <a:bodyPr/>
          <a:lstStyle/>
          <a:p>
            <a:r>
              <a:rPr lang="en-US" dirty="0"/>
              <a:t>Emergency Equipment</a:t>
            </a:r>
          </a:p>
        </p:txBody>
      </p:sp>
      <p:pic>
        <p:nvPicPr>
          <p:cNvPr id="5" name="Picture 9" descr="Chino Signs 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8023" y="1366054"/>
            <a:ext cx="1569126" cy="207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yrone Signs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8023" y="4268648"/>
            <a:ext cx="1569125" cy="213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yrone Signs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818" y="4460905"/>
            <a:ext cx="2027663" cy="194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hino Signs 0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17" y="1366054"/>
            <a:ext cx="878803" cy="238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Suspended load hazard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78394" y="1635096"/>
            <a:ext cx="6096000" cy="990600"/>
            <a:chOff x="912" y="960"/>
            <a:chExt cx="3840" cy="62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448" y="960"/>
              <a:ext cx="816" cy="288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56" y="1296"/>
              <a:ext cx="3552" cy="14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52" y="1104"/>
              <a:ext cx="192" cy="192"/>
            </a:xfrm>
            <a:prstGeom prst="ellipse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168" y="1104"/>
              <a:ext cx="192" cy="192"/>
            </a:xfrm>
            <a:prstGeom prst="ellipse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912" y="1200"/>
              <a:ext cx="144" cy="38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608" y="1200"/>
              <a:ext cx="144" cy="384"/>
            </a:xfrm>
            <a:prstGeom prst="rect">
              <a:avLst/>
            </a:prstGeom>
            <a:solidFill>
              <a:srgbClr val="F7FE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394" y="3232208"/>
            <a:ext cx="5444200" cy="2700762"/>
          </a:xfrm>
          <a:prstGeom prst="rect">
            <a:avLst/>
          </a:prstGeom>
        </p:spPr>
      </p:pic>
      <p:pic>
        <p:nvPicPr>
          <p:cNvPr id="14" name="Picture 13" descr="MCj0371384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44" y="4151120"/>
            <a:ext cx="622300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25" y="4908753"/>
            <a:ext cx="1865538" cy="1024217"/>
          </a:xfrm>
          <a:prstGeom prst="rect">
            <a:avLst/>
          </a:prstGeom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775267" y="5947925"/>
            <a:ext cx="5867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73690" y="6163732"/>
            <a:ext cx="5705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higher the load, the wider the debris field</a:t>
            </a:r>
          </a:p>
        </p:txBody>
      </p:sp>
    </p:spTree>
    <p:extLst>
      <p:ext uri="{BB962C8B-B14F-4D97-AF65-F5344CB8AC3E}">
        <p14:creationId xmlns:p14="http://schemas.microsoft.com/office/powerpoint/2010/main" val="12889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949 L -0.00069 -0.2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342" y="1015667"/>
            <a:ext cx="10585451" cy="3950843"/>
          </a:xfrm>
        </p:spPr>
        <p:txBody>
          <a:bodyPr/>
          <a:lstStyle/>
          <a:p>
            <a:r>
              <a:rPr lang="en-US" dirty="0"/>
              <a:t>Cranes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8" y="1469877"/>
            <a:ext cx="4117921" cy="22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930" r="19054"/>
          <a:stretch/>
        </p:blipFill>
        <p:spPr>
          <a:xfrm>
            <a:off x="4554909" y="3790615"/>
            <a:ext cx="2845750" cy="2629621"/>
          </a:xfrm>
          <a:prstGeom prst="rect">
            <a:avLst/>
          </a:prstGeom>
        </p:spPr>
      </p:pic>
      <p:pic>
        <p:nvPicPr>
          <p:cNvPr id="7172" name="Picture 4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/>
          <a:stretch/>
        </p:blipFill>
        <p:spPr bwMode="auto">
          <a:xfrm>
            <a:off x="435836" y="3790615"/>
            <a:ext cx="348647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30" y="3790615"/>
            <a:ext cx="350616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30" y="1058442"/>
            <a:ext cx="3506161" cy="26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previe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23" y="1058442"/>
            <a:ext cx="1992173" cy="26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4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5185" y="1238813"/>
            <a:ext cx="10585451" cy="3950843"/>
          </a:xfrm>
        </p:spPr>
        <p:txBody>
          <a:bodyPr/>
          <a:lstStyle/>
          <a:p>
            <a:r>
              <a:rPr lang="en-US" dirty="0"/>
              <a:t>Forklift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Tankhouse Equipment</a:t>
            </a:r>
          </a:p>
        </p:txBody>
      </p:sp>
      <p:pic>
        <p:nvPicPr>
          <p:cNvPr id="7" name="IMG_05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5503" y="2994381"/>
            <a:ext cx="6006006" cy="3378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4" y="1752082"/>
            <a:ext cx="5188146" cy="34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6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6|4.3"/>
</p:tagLst>
</file>

<file path=ppt/theme/theme1.xml><?xml version="1.0" encoding="utf-8"?>
<a:theme xmlns:a="http://schemas.openxmlformats.org/drawingml/2006/main" name="FCX_2014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F7A3140C-41C1-4161-A5F8-D1C728716653}" vid="{24977260-5F3E-48F1-B7B4-2B88315600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5A717CE324144AA678D44AED611A7" ma:contentTypeVersion="7" ma:contentTypeDescription="Create a new document." ma:contentTypeScope="" ma:versionID="221cc631f474babf43677b1144c91e81">
  <xsd:schema xmlns:xsd="http://www.w3.org/2001/XMLSchema" xmlns:xs="http://www.w3.org/2001/XMLSchema" xmlns:p="http://schemas.microsoft.com/office/2006/metadata/properties" xmlns:ns2="96b50f58-a40e-4869-8bc2-ee1dec35f0fa" xmlns:ns3="cd607997-8241-496c-997e-277352d2442c" targetNamespace="http://schemas.microsoft.com/office/2006/metadata/properties" ma:root="true" ma:fieldsID="ecd2e9319b58389c5b0af6a4a54be85c" ns2:_="" ns3:_="">
    <xsd:import namespace="96b50f58-a40e-4869-8bc2-ee1dec35f0fa"/>
    <xsd:import namespace="cd607997-8241-496c-997e-277352d244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50f58-a40e-4869-8bc2-ee1dec35f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07997-8241-496c-997e-277352d2442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7B54B9-625F-4CFC-B248-D99E2C752250}"/>
</file>

<file path=customXml/itemProps2.xml><?xml version="1.0" encoding="utf-8"?>
<ds:datastoreItem xmlns:ds="http://schemas.openxmlformats.org/officeDocument/2006/customXml" ds:itemID="{67F7C7D7-BE36-48E0-90AA-33C3C212C5D4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62c6a48e-80fa-4b6d-9cb1-cf1f48ac23fc"/>
    <ds:schemaRef ds:uri="b5ba0a33-b247-4d4b-b9ae-c709af684fd3"/>
  </ds:schemaRefs>
</ds:datastoreItem>
</file>

<file path=customXml/itemProps3.xml><?xml version="1.0" encoding="utf-8"?>
<ds:datastoreItem xmlns:ds="http://schemas.openxmlformats.org/officeDocument/2006/customXml" ds:itemID="{10291C53-A500-4D4C-B095-F96F41D5A9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3258</TotalTime>
  <Words>1896</Words>
  <Application>Microsoft Office PowerPoint</Application>
  <PresentationFormat>Widescreen</PresentationFormat>
  <Paragraphs>327</Paragraphs>
  <Slides>44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FCX_2014_template</vt:lpstr>
      <vt:lpstr>PowerPoint Presentation</vt:lpstr>
      <vt:lpstr>Tankhouse Area Access</vt:lpstr>
      <vt:lpstr>Smoking and Vaping</vt:lpstr>
      <vt:lpstr>Tankhouse Annex minimum PPE required to enter</vt:lpstr>
      <vt:lpstr>Tankhouse Annex PPE to perform work</vt:lpstr>
      <vt:lpstr>Emergency Equipment</vt:lpstr>
      <vt:lpstr>Suspended load hazard</vt:lpstr>
      <vt:lpstr>Tankhouse Equipment</vt:lpstr>
      <vt:lpstr>Tankhouse Equipment</vt:lpstr>
      <vt:lpstr>Forklift Safety</vt:lpstr>
      <vt:lpstr>Tankhouse Equipment</vt:lpstr>
      <vt:lpstr>Tankhouse Equipment</vt:lpstr>
      <vt:lpstr>Tankhouse Equipment</vt:lpstr>
      <vt:lpstr>Tankhouse Equipment</vt:lpstr>
      <vt:lpstr>Tankhouse Equipment</vt:lpstr>
      <vt:lpstr>Tankhouse Equipment</vt:lpstr>
      <vt:lpstr>Tankhouse Equipment</vt:lpstr>
      <vt:lpstr>Chemical Hazards</vt:lpstr>
      <vt:lpstr>Chemical Hazards</vt:lpstr>
      <vt:lpstr>Chemical Hazards</vt:lpstr>
      <vt:lpstr>Tankhouse Working Zone</vt:lpstr>
      <vt:lpstr>Gloves Approved Above the Cell Line</vt:lpstr>
      <vt:lpstr>Gloves Approved Below the Cell Line</vt:lpstr>
      <vt:lpstr>Boots Approved Above or Below Cell Line</vt:lpstr>
      <vt:lpstr>Suits Approved Above or Below Cell Line</vt:lpstr>
      <vt:lpstr>PowerPoint Presentation</vt:lpstr>
      <vt:lpstr>PowerPoint Presentation</vt:lpstr>
      <vt:lpstr>Electro Chemical Reaction</vt:lpstr>
      <vt:lpstr>Cell Flow </vt:lpstr>
      <vt:lpstr>Depleted Cell</vt:lpstr>
      <vt:lpstr>Breaking Cell Line Contact</vt:lpstr>
      <vt:lpstr>Daily Grating Inspection</vt:lpstr>
      <vt:lpstr>PowerPoint Presentation</vt:lpstr>
      <vt:lpstr>Sources of Exposure at Work</vt:lpstr>
      <vt:lpstr>Lead Enters the Body</vt:lpstr>
      <vt:lpstr>Health Risks of Lead Exposure</vt:lpstr>
      <vt:lpstr>What is "Take Home" Lead? </vt:lpstr>
      <vt:lpstr>How is Lead Exposure Measured</vt:lpstr>
      <vt:lpstr>Surface Lead Wipe Sampling</vt:lpstr>
      <vt:lpstr>Medical Surveillance Program</vt:lpstr>
      <vt:lpstr>Methods to Control Lead Exposure</vt:lpstr>
      <vt:lpstr>Methods to Control Lead Exposure</vt:lpstr>
      <vt:lpstr>Lead Contaminated PPE</vt:lpstr>
      <vt:lpstr>PowerPoint Presentation</vt:lpstr>
    </vt:vector>
  </TitlesOfParts>
  <Company>FreePort-McMoRan Copper &amp; Gold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Kathy</dc:creator>
  <cp:lastModifiedBy>Bleich, Derry</cp:lastModifiedBy>
  <cp:revision>154</cp:revision>
  <cp:lastPrinted>2019-04-12T19:58:18Z</cp:lastPrinted>
  <dcterms:created xsi:type="dcterms:W3CDTF">2018-04-24T19:20:48Z</dcterms:created>
  <dcterms:modified xsi:type="dcterms:W3CDTF">2022-07-22T14:56:05Z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0x0101000625A717CE324144AA678D44AED611A7</vt:lpwstr>
  </property>
  <property fmtid="{D5CDD505-2E9C-101B-9397-08002B2CF9AE}" pid="4" name="Order">
    <vt:r8>7000</vt:r8>
  </property>
  <property fmtid="{D5CDD505-2E9C-101B-9397-08002B2CF9AE}" pid="5" name="MSIP_Label_56f8a036-ae1b-4f85-92d3-f4203c03c43b_Enabled">
    <vt:lpwstr>true</vt:lpwstr>
  </property>
  <property fmtid="{D5CDD505-2E9C-101B-9397-08002B2CF9AE}" pid="6" name="MSIP_Label_56f8a036-ae1b-4f85-92d3-f4203c03c43b_SetDate">
    <vt:lpwstr>2022-06-24T11:48:30Z</vt:lpwstr>
  </property>
  <property fmtid="{D5CDD505-2E9C-101B-9397-08002B2CF9AE}" pid="7" name="MSIP_Label_56f8a036-ae1b-4f85-92d3-f4203c03c43b_Method">
    <vt:lpwstr>Standard</vt:lpwstr>
  </property>
  <property fmtid="{D5CDD505-2E9C-101B-9397-08002B2CF9AE}" pid="8" name="MSIP_Label_56f8a036-ae1b-4f85-92d3-f4203c03c43b_Name">
    <vt:lpwstr>56f8a036-ae1b-4f85-92d3-f4203c03c43b</vt:lpwstr>
  </property>
  <property fmtid="{D5CDD505-2E9C-101B-9397-08002B2CF9AE}" pid="9" name="MSIP_Label_56f8a036-ae1b-4f85-92d3-f4203c03c43b_SiteId">
    <vt:lpwstr>5f229ce1-773c-46ed-a6fa-974006fae097</vt:lpwstr>
  </property>
  <property fmtid="{D5CDD505-2E9C-101B-9397-08002B2CF9AE}" pid="10" name="MSIP_Label_56f8a036-ae1b-4f85-92d3-f4203c03c43b_ActionId">
    <vt:lpwstr>d532aa07-3898-4b45-8377-f19d2416c9bf</vt:lpwstr>
  </property>
  <property fmtid="{D5CDD505-2E9C-101B-9397-08002B2CF9AE}" pid="11" name="MSIP_Label_56f8a036-ae1b-4f85-92d3-f4203c03c43b_ContentBits">
    <vt:lpwstr>0</vt:lpwstr>
  </property>
  <property fmtid="{D5CDD505-2E9C-101B-9397-08002B2CF9AE}" pid="12" name="MediaServiceImageTags">
    <vt:lpwstr/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xd_Signature">
    <vt:lpwstr/>
  </property>
</Properties>
</file>